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Override5.xml" ContentType="application/vnd.openxmlformats-officedocument.themeOverride+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theme/themeOverride1.xml" ContentType="application/vnd.openxmlformats-officedocument.themeOverride+xml"/>
  <Override PartName="/ppt/notesSlides/notesSlide16.xml" ContentType="application/vnd.openxmlformats-officedocument.presentationml.notesSlide+xml"/>
  <Override PartName="/ppt/charts/colors2.xml" ContentType="application/vnd.ms-office.chartcolorstyl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notesSlides/notesSlide23.xml" ContentType="application/vnd.openxmlformats-officedocument.presentationml.notesSlide+xml"/>
  <Override PartName="/ppt/diagrams/layout5.xml" ContentType="application/vnd.openxmlformats-officedocument.drawingml.diagramLayout+xml"/>
  <Override PartName="/ppt/notesSlides/notesSlide12.xml" ContentType="application/vnd.openxmlformats-officedocument.presentationml.notesSlide+xml"/>
  <Override PartName="/ppt/notesSlides/notesSlide7.xml" ContentType="application/vnd.openxmlformats-officedocument.presentationml.notesSlide+xml"/>
  <Default Extension="xlsx" ContentType="application/vnd.openxmlformats-officedocument.spreadsheetml.sheet"/>
  <Override PartName="/ppt/charts/chart3.xml" ContentType="application/vnd.openxmlformats-officedocument.drawingml.chart+xml"/>
  <Override PartName="/ppt/diagrams/layout1.xml" ContentType="application/vnd.openxmlformats-officedocument.drawingml.diagramLayout+xml"/>
  <Override PartName="/ppt/diagrams/data2.xml" ContentType="application/vnd.openxmlformats-officedocument.drawingml.diagramData+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Default Extension="png" ContentType="image/png"/>
  <Override PartName="/ppt/charts/style1.xml" ContentType="application/vnd.ms-office.chartstyle+xml"/>
  <Override PartName="/ppt/diagrams/drawing3.xml" ContentType="application/vnd.ms-office.drawingml.diagramDrawing+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theme/themeOverride6.xml" ContentType="application/vnd.openxmlformats-officedocument.themeOverrid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theme/themeOverride4.xml" ContentType="application/vnd.openxmlformats-officedocument.themeOverride+xml"/>
  <Override PartName="/ppt/diagrams/quickStyle1.xml" ContentType="application/vnd.openxmlformats-officedocument.drawingml.diagramStyle+xml"/>
  <Override PartName="/ppt/notesSlides/notesSlide17.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theme/themeOverride2.xml" ContentType="application/vnd.openxmlformats-officedocument.themeOverride+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diagrams/layout4.xml" ContentType="application/vnd.openxmlformats-officedocument.drawingml.diagramLayout+xml"/>
  <Override PartName="/ppt/charts/colors1.xml" ContentType="application/vnd.ms-office.chartcolorstyl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diagrams/layout2.xml" ContentType="application/vnd.openxmlformats-officedocument.drawingml.diagramLayout+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diagrams/data5.xml" ContentType="application/vnd.openxmlformats-officedocument.drawingml.diagramData+xml"/>
  <Override PartName="/ppt/notesSlides/notesSlide6.xml" ContentType="application/vnd.openxmlformats-officedocument.presentationml.notesSlide+xml"/>
  <Override PartName="/ppt/charts/chart4.xml" ContentType="application/vnd.openxmlformats-officedocument.drawingml.chart+xml"/>
  <Override PartName="/ppt/diagrams/data3.xml" ContentType="application/vnd.openxmlformats-officedocument.drawingml.diagramData+xml"/>
  <Override PartName="/ppt/diagrams/colors5.xml" ContentType="application/vnd.openxmlformats-officedocument.drawingml.diagramColors+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ppt/charts/chart2.xml" ContentType="application/vnd.openxmlformats-officedocument.drawingml.chart+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diagrams/drawing4.xml" ContentType="application/vnd.ms-office.drawingml.diagramDrawing+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charts/style2.xml" ContentType="application/vnd.ms-office.chart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Layouts/slideLayout15.xml" ContentType="application/vnd.openxmlformats-officedocument.presentationml.slideLayout+xml"/>
  <Override PartName="/ppt/theme/themeOverride3.xml" ContentType="application/vnd.openxmlformats-officedocument.themeOverride+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10.xml" ContentType="application/vnd.openxmlformats-officedocument.presentationml.notesSlide+xml"/>
  <Override PartName="/ppt/charts/chart5.xml" ContentType="application/vnd.openxmlformats-officedocument.drawingml.chart+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diagrams/drawing5.xml" ContentType="application/vnd.ms-office.drawingml.diagramDrawing+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55"/>
  </p:notesMasterIdLst>
  <p:sldIdLst>
    <p:sldId id="256" r:id="rId3"/>
    <p:sldId id="380" r:id="rId4"/>
    <p:sldId id="307" r:id="rId5"/>
    <p:sldId id="313" r:id="rId6"/>
    <p:sldId id="315" r:id="rId7"/>
    <p:sldId id="335" r:id="rId8"/>
    <p:sldId id="407" r:id="rId9"/>
    <p:sldId id="276" r:id="rId10"/>
    <p:sldId id="405" r:id="rId11"/>
    <p:sldId id="406" r:id="rId12"/>
    <p:sldId id="381" r:id="rId13"/>
    <p:sldId id="382" r:id="rId14"/>
    <p:sldId id="383" r:id="rId15"/>
    <p:sldId id="379" r:id="rId16"/>
    <p:sldId id="415" r:id="rId17"/>
    <p:sldId id="388" r:id="rId18"/>
    <p:sldId id="384" r:id="rId19"/>
    <p:sldId id="419" r:id="rId20"/>
    <p:sldId id="420" r:id="rId21"/>
    <p:sldId id="425" r:id="rId22"/>
    <p:sldId id="417" r:id="rId23"/>
    <p:sldId id="391" r:id="rId24"/>
    <p:sldId id="392" r:id="rId25"/>
    <p:sldId id="393" r:id="rId26"/>
    <p:sldId id="394" r:id="rId27"/>
    <p:sldId id="421" r:id="rId28"/>
    <p:sldId id="422" r:id="rId29"/>
    <p:sldId id="401" r:id="rId30"/>
    <p:sldId id="402" r:id="rId31"/>
    <p:sldId id="411" r:id="rId32"/>
    <p:sldId id="412" r:id="rId33"/>
    <p:sldId id="408" r:id="rId34"/>
    <p:sldId id="409" r:id="rId35"/>
    <p:sldId id="440" r:id="rId36"/>
    <p:sldId id="449" r:id="rId37"/>
    <p:sldId id="441" r:id="rId38"/>
    <p:sldId id="450" r:id="rId39"/>
    <p:sldId id="413" r:id="rId40"/>
    <p:sldId id="423" r:id="rId41"/>
    <p:sldId id="414" r:id="rId42"/>
    <p:sldId id="442" r:id="rId43"/>
    <p:sldId id="432" r:id="rId44"/>
    <p:sldId id="424" r:id="rId45"/>
    <p:sldId id="443" r:id="rId46"/>
    <p:sldId id="444" r:id="rId47"/>
    <p:sldId id="445" r:id="rId48"/>
    <p:sldId id="446" r:id="rId49"/>
    <p:sldId id="447" r:id="rId50"/>
    <p:sldId id="451" r:id="rId51"/>
    <p:sldId id="431" r:id="rId52"/>
    <p:sldId id="448" r:id="rId53"/>
    <p:sldId id="433" r:id="rId54"/>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00CC"/>
    <a:srgbClr val="000000"/>
    <a:srgbClr val="CCECFF"/>
    <a:srgbClr val="CCFFFF"/>
    <a:srgbClr val="FFCC00"/>
    <a:srgbClr val="003399"/>
    <a:srgbClr val="FFFF00"/>
    <a:srgbClr val="FFFF66"/>
    <a:srgbClr val="00FF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8326" autoAdjust="0"/>
    <p:restoredTop sz="95126" autoAdjust="0"/>
  </p:normalViewPr>
  <p:slideViewPr>
    <p:cSldViewPr snapToGrid="0">
      <p:cViewPr varScale="1">
        <p:scale>
          <a:sx n="56" d="100"/>
          <a:sy n="56" d="100"/>
        </p:scale>
        <p:origin x="-90" y="-312"/>
      </p:cViewPr>
      <p:guideLst>
        <p:guide orient="horz" pos="2160"/>
        <p:guide pos="3840"/>
      </p:guideLst>
    </p:cSldViewPr>
  </p:slideViewPr>
  <p:notesTextViewPr>
    <p:cViewPr>
      <p:scale>
        <a:sx n="3" d="2"/>
        <a:sy n="3" d="2"/>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openxmlformats.org/officeDocument/2006/relationships/package" Target="../embeddings/Microsoft_Office_Excel_Worksheet1.xlsx"/><Relationship Id="rId1" Type="http://schemas.openxmlformats.org/officeDocument/2006/relationships/themeOverride" Target="../theme/themeOverride2.xml"/><Relationship Id="rId4" Type="http://schemas.microsoft.com/office/2011/relationships/chartStyle" Target="styl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Office_Excel_Worksheet2.xlsx"/><Relationship Id="rId1" Type="http://schemas.openxmlformats.org/officeDocument/2006/relationships/themeOverride" Target="../theme/themeOverride3.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Office_Excel_Worksheet3.xlsx"/><Relationship Id="rId1" Type="http://schemas.openxmlformats.org/officeDocument/2006/relationships/themeOverride" Target="../theme/themeOverride4.xml"/></Relationships>
</file>

<file path=ppt/charts/_rels/chart4.xml.rels><?xml version="1.0" encoding="UTF-8" standalone="yes"?>
<Relationships xmlns="http://schemas.openxmlformats.org/package/2006/relationships"><Relationship Id="rId3" Type="http://schemas.microsoft.com/office/2011/relationships/chartColorStyle" Target="colors2.xml"/><Relationship Id="rId2" Type="http://schemas.openxmlformats.org/officeDocument/2006/relationships/package" Target="../embeddings/Microsoft_Office_Excel_Worksheet4.xlsx"/><Relationship Id="rId1" Type="http://schemas.openxmlformats.org/officeDocument/2006/relationships/themeOverride" Target="../theme/themeOverride5.xml"/><Relationship Id="rId4" Type="http://schemas.microsoft.com/office/2011/relationships/chartStyle" Target="style2.xml"/></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Office_Excel_Worksheet5.xlsx"/><Relationship Id="rId1" Type="http://schemas.openxmlformats.org/officeDocument/2006/relationships/themeOverride" Target="../theme/themeOverride6.xml"/></Relationships>
</file>

<file path=ppt/charts/chart1.xml><?xml version="1.0" encoding="utf-8"?>
<c:chartSpace xmlns:c="http://schemas.openxmlformats.org/drawingml/2006/chart" xmlns:a="http://schemas.openxmlformats.org/drawingml/2006/main" xmlns:r="http://schemas.openxmlformats.org/officeDocument/2006/relationships">
  <c:lang val="en-US"/>
  <c:clrMapOvr bg1="lt1" tx1="dk1" bg2="lt2" tx2="dk2" accent1="accent1" accent2="accent2" accent3="accent3" accent4="accent4" accent5="accent5" accent6="accent6" hlink="hlink" folHlink="folHlink"/>
  <c:chart>
    <c:autoTitleDeleted val="1"/>
    <c:view3D>
      <c:depthPercent val="100"/>
      <c:rAngAx val="1"/>
    </c:view3D>
    <c:floor>
      <c:spPr>
        <a:noFill/>
        <a:ln>
          <a:noFill/>
        </a:ln>
        <a:effectLst/>
        <a:sp3d/>
      </c:spPr>
    </c:floor>
    <c:sideWall>
      <c:spPr>
        <a:noFill/>
        <a:ln>
          <a:noFill/>
        </a:ln>
        <a:effectLst/>
        <a:sp3d/>
      </c:spPr>
    </c:sideWall>
    <c:backWall>
      <c:spPr>
        <a:noFill/>
        <a:ln>
          <a:noFill/>
        </a:ln>
        <a:effectLst/>
        <a:sp3d/>
      </c:spPr>
    </c:backWall>
    <c:plotArea>
      <c:layout>
        <c:manualLayout>
          <c:layoutTarget val="inner"/>
          <c:xMode val="edge"/>
          <c:yMode val="edge"/>
          <c:x val="0.11883571472625978"/>
          <c:y val="3.2824054887875861E-2"/>
          <c:w val="0.87322925104335869"/>
          <c:h val="0.70689321729520671"/>
        </c:manualLayout>
      </c:layout>
      <c:bar3DChart>
        <c:barDir val="col"/>
        <c:grouping val="standard"/>
        <c:ser>
          <c:idx val="0"/>
          <c:order val="0"/>
          <c:spPr>
            <a:solidFill>
              <a:schemeClr val="accent1"/>
            </a:solidFill>
            <a:ln>
              <a:noFill/>
            </a:ln>
            <a:effectLst/>
            <a:sp3d/>
          </c:spP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Val val="1"/>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JKUAT!$A$17:$A$28</c:f>
              <c:strCache>
                <c:ptCount val="12"/>
                <c:pt idx="0">
                  <c:v>2005-2006</c:v>
                </c:pt>
                <c:pt idx="1">
                  <c:v>2006-2007</c:v>
                </c:pt>
                <c:pt idx="2">
                  <c:v>2007-2008</c:v>
                </c:pt>
                <c:pt idx="3">
                  <c:v>2008-2009</c:v>
                </c:pt>
                <c:pt idx="4">
                  <c:v>2009-2010</c:v>
                </c:pt>
                <c:pt idx="5">
                  <c:v>2010-2011</c:v>
                </c:pt>
                <c:pt idx="6">
                  <c:v>2011-2012</c:v>
                </c:pt>
                <c:pt idx="7">
                  <c:v>2012-2013</c:v>
                </c:pt>
                <c:pt idx="8">
                  <c:v>2013-2014</c:v>
                </c:pt>
                <c:pt idx="9">
                  <c:v>2014-2015</c:v>
                </c:pt>
                <c:pt idx="10">
                  <c:v>2015-2016</c:v>
                </c:pt>
                <c:pt idx="11">
                  <c:v>2016-2017</c:v>
                </c:pt>
              </c:strCache>
            </c:strRef>
          </c:cat>
          <c:val>
            <c:numRef>
              <c:f>JKUAT!$B$17:$B$28</c:f>
              <c:numCache>
                <c:formatCode>#,##0.0</c:formatCode>
                <c:ptCount val="12"/>
                <c:pt idx="0">
                  <c:v>14.918802999999999</c:v>
                </c:pt>
                <c:pt idx="1">
                  <c:v>28.687547499999997</c:v>
                </c:pt>
                <c:pt idx="2">
                  <c:v>42.783682499999998</c:v>
                </c:pt>
                <c:pt idx="3">
                  <c:v>67.412800500000003</c:v>
                </c:pt>
                <c:pt idx="4">
                  <c:v>89.343983499999993</c:v>
                </c:pt>
                <c:pt idx="5">
                  <c:v>103.5595335</c:v>
                </c:pt>
                <c:pt idx="6">
                  <c:v>120.65953349999998</c:v>
                </c:pt>
                <c:pt idx="7">
                  <c:v>183.78767223999998</c:v>
                </c:pt>
                <c:pt idx="8">
                  <c:v>211.21330523999995</c:v>
                </c:pt>
                <c:pt idx="9">
                  <c:v>246.54647924</c:v>
                </c:pt>
                <c:pt idx="10">
                  <c:v>246.54647924</c:v>
                </c:pt>
                <c:pt idx="11">
                  <c:v>279.55234723999996</c:v>
                </c:pt>
              </c:numCache>
            </c:numRef>
          </c:val>
          <c:extLst xmlns:c16r2="http://schemas.microsoft.com/office/drawing/2015/06/chart">
            <c:ext xmlns:c16="http://schemas.microsoft.com/office/drawing/2014/chart" uri="{C3380CC4-5D6E-409C-BE32-E72D297353CC}">
              <c16:uniqueId val="{00000000-19F1-4EA3-B6D3-DAC3B0361BAF}"/>
            </c:ext>
          </c:extLst>
        </c:ser>
        <c:dLbls>
          <c:showVal val="1"/>
        </c:dLbls>
        <c:shape val="box"/>
        <c:axId val="60266368"/>
        <c:axId val="71208960"/>
        <c:axId val="63736448"/>
      </c:bar3DChart>
      <c:catAx>
        <c:axId val="60266368"/>
        <c:scaling>
          <c:orientation val="minMax"/>
        </c:scaling>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dirty="0"/>
                  <a:t>Year</a:t>
                </a:r>
              </a:p>
            </c:rich>
          </c:tx>
          <c:layout>
            <c:manualLayout>
              <c:xMode val="edge"/>
              <c:yMode val="edge"/>
              <c:x val="0.44269832573447176"/>
              <c:y val="0.7501359165239545"/>
            </c:manualLayout>
          </c:layout>
          <c:spPr>
            <a:noFill/>
            <a:ln>
              <a:noFill/>
            </a:ln>
            <a:effectLst/>
          </c:spPr>
        </c:title>
        <c:numFmt formatCode="General" sourceLinked="1"/>
        <c:maj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1208960"/>
        <c:crosses val="autoZero"/>
        <c:auto val="1"/>
        <c:lblAlgn val="ctr"/>
        <c:lblOffset val="100"/>
      </c:catAx>
      <c:valAx>
        <c:axId val="71208960"/>
        <c:scaling>
          <c:orientation val="minMax"/>
        </c:scaling>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Amount (Million KSh)</a:t>
                </a:r>
              </a:p>
            </c:rich>
          </c:tx>
          <c:layout>
            <c:manualLayout>
              <c:xMode val="edge"/>
              <c:yMode val="edge"/>
              <c:x val="1.3622703412073493E-2"/>
              <c:y val="0.12650273978910534"/>
            </c:manualLayout>
          </c:layout>
          <c:spPr>
            <a:noFill/>
            <a:ln>
              <a:noFill/>
            </a:ln>
            <a:effectLst/>
          </c:spPr>
        </c:title>
        <c:numFmt formatCode="#,##0.0" sourceLinked="1"/>
        <c:maj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0266368"/>
        <c:crosses val="autoZero"/>
        <c:crossBetween val="between"/>
      </c:valAx>
      <c:serAx>
        <c:axId val="63736448"/>
        <c:scaling>
          <c:orientation val="minMax"/>
        </c:scaling>
        <c:delete val="1"/>
        <c:axPos val="b"/>
        <c:majorTickMark val="none"/>
        <c:tickLblPos val="nextTo"/>
        <c:crossAx val="71208960"/>
        <c:crosses val="autoZero"/>
      </c:serAx>
      <c:spPr>
        <a:noFill/>
        <a:ln>
          <a:noFill/>
        </a:ln>
        <a:effectLst/>
      </c:spPr>
    </c:plotArea>
    <c:plotVisOnly val="1"/>
    <c:dispBlanksAs val="gap"/>
  </c:chart>
  <c:spPr>
    <a:noFill/>
    <a:ln>
      <a:noFill/>
    </a:ln>
    <a:effectLst/>
  </c:spPr>
  <c:txPr>
    <a:bodyPr/>
    <a:lstStyle/>
    <a:p>
      <a:pPr>
        <a:defRPr/>
      </a:pPr>
      <a:endParaRPr lang="en-US"/>
    </a:p>
  </c:txPr>
  <c:externalData r:id="rId2"/>
</c:chartSpace>
</file>

<file path=ppt/charts/chart2.xml><?xml version="1.0" encoding="utf-8"?>
<c:chartSpace xmlns:c="http://schemas.openxmlformats.org/drawingml/2006/chart" xmlns:a="http://schemas.openxmlformats.org/drawingml/2006/main" xmlns:r="http://schemas.openxmlformats.org/officeDocument/2006/relationships">
  <c:lang val="en-US"/>
  <c:clrMapOvr bg1="lt1" tx1="dk1" bg2="lt2" tx2="dk2" accent1="accent1" accent2="accent2" accent3="accent3" accent4="accent4" accent5="accent5" accent6="accent6" hlink="hlink" folHlink="folHlink"/>
  <c:chart>
    <c:autoTitleDeleted val="1"/>
    <c:view3D>
      <c:depthPercent val="100"/>
      <c:rAngAx val="1"/>
    </c:view3D>
    <c:floor>
      <c:spPr>
        <a:noFill/>
        <a:ln>
          <a:noFill/>
        </a:ln>
        <a:effectLst/>
        <a:sp3d/>
      </c:spPr>
    </c:floor>
    <c:sideWall>
      <c:spPr>
        <a:noFill/>
        <a:ln>
          <a:noFill/>
        </a:ln>
        <a:effectLst/>
        <a:sp3d/>
      </c:spPr>
    </c:sideWall>
    <c:backWall>
      <c:spPr>
        <a:noFill/>
        <a:ln>
          <a:noFill/>
        </a:ln>
        <a:effectLst/>
        <a:sp3d/>
      </c:spPr>
    </c:backWall>
    <c:plotArea>
      <c:layout>
        <c:manualLayout>
          <c:layoutTarget val="inner"/>
          <c:xMode val="edge"/>
          <c:yMode val="edge"/>
          <c:x val="0.14297372540116854"/>
          <c:y val="4.66830921900779E-2"/>
          <c:w val="0.8469499924042122"/>
          <c:h val="0.83950648289038921"/>
        </c:manualLayout>
      </c:layout>
      <c:bar3DChart>
        <c:barDir val="col"/>
        <c:grouping val="standard"/>
        <c:ser>
          <c:idx val="0"/>
          <c:order val="0"/>
          <c:spPr>
            <a:solidFill>
              <a:schemeClr val="accent1"/>
            </a:solidFill>
            <a:ln>
              <a:noFill/>
            </a:ln>
            <a:effectLst/>
            <a:sp3d/>
          </c:spP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Val val="1"/>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Trend!$A$13:$A$20</c:f>
              <c:strCache>
                <c:ptCount val="8"/>
                <c:pt idx="0">
                  <c:v>2008-2009</c:v>
                </c:pt>
                <c:pt idx="1">
                  <c:v>2009-2010</c:v>
                </c:pt>
                <c:pt idx="2">
                  <c:v>2010-2011</c:v>
                </c:pt>
                <c:pt idx="3">
                  <c:v>2011-2012</c:v>
                </c:pt>
                <c:pt idx="4">
                  <c:v>2012-2013</c:v>
                </c:pt>
                <c:pt idx="5">
                  <c:v>2013-2014</c:v>
                </c:pt>
                <c:pt idx="6">
                  <c:v>2014-2015</c:v>
                </c:pt>
                <c:pt idx="7">
                  <c:v>2015-2016</c:v>
                </c:pt>
              </c:strCache>
            </c:strRef>
          </c:cat>
          <c:val>
            <c:numRef>
              <c:f>Trend!$B$13:$B$20</c:f>
              <c:numCache>
                <c:formatCode>#,##0.0</c:formatCode>
                <c:ptCount val="8"/>
                <c:pt idx="0">
                  <c:v>34.678410000000007</c:v>
                </c:pt>
                <c:pt idx="1">
                  <c:v>41.235716500000009</c:v>
                </c:pt>
                <c:pt idx="2">
                  <c:v>60.723396500000007</c:v>
                </c:pt>
                <c:pt idx="3">
                  <c:v>69.388896499999987</c:v>
                </c:pt>
                <c:pt idx="4">
                  <c:v>69.388896499999987</c:v>
                </c:pt>
                <c:pt idx="5">
                  <c:v>92.986086499999999</c:v>
                </c:pt>
                <c:pt idx="6">
                  <c:v>108.97407149999998</c:v>
                </c:pt>
                <c:pt idx="7">
                  <c:v>129.14947149999998</c:v>
                </c:pt>
              </c:numCache>
            </c:numRef>
          </c:val>
          <c:extLst xmlns:c16r2="http://schemas.microsoft.com/office/drawing/2015/06/chart">
            <c:ext xmlns:c16="http://schemas.microsoft.com/office/drawing/2014/chart" uri="{C3380CC4-5D6E-409C-BE32-E72D297353CC}">
              <c16:uniqueId val="{00000000-CF2A-4615-A2F4-BBBB851D6485}"/>
            </c:ext>
          </c:extLst>
        </c:ser>
        <c:dLbls>
          <c:showVal val="1"/>
        </c:dLbls>
        <c:shape val="box"/>
        <c:axId val="71185536"/>
        <c:axId val="71187456"/>
        <c:axId val="63734208"/>
      </c:bar3DChart>
      <c:catAx>
        <c:axId val="71185536"/>
        <c:scaling>
          <c:orientation val="minMax"/>
        </c:scaling>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Year</a:t>
                </a:r>
              </a:p>
            </c:rich>
          </c:tx>
          <c:layout>
            <c:manualLayout>
              <c:xMode val="edge"/>
              <c:yMode val="edge"/>
              <c:x val="0.46310794484022827"/>
              <c:y val="0.89066292627152266"/>
            </c:manualLayout>
          </c:layout>
          <c:spPr>
            <a:noFill/>
            <a:ln>
              <a:noFill/>
            </a:ln>
            <a:effectLst/>
          </c:spPr>
        </c:title>
        <c:numFmt formatCode="General" sourceLinked="1"/>
        <c:maj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1187456"/>
        <c:crosses val="autoZero"/>
        <c:auto val="1"/>
        <c:lblAlgn val="ctr"/>
        <c:lblOffset val="100"/>
      </c:catAx>
      <c:valAx>
        <c:axId val="71187456"/>
        <c:scaling>
          <c:orientation val="minMax"/>
        </c:scaling>
        <c:axPos val="l"/>
        <c:majorGridlines>
          <c:spPr>
            <a:ln w="9525" cap="flat" cmpd="sng" algn="ctr">
              <a:solidFill>
                <a:schemeClr val="tx1">
                  <a:lumMod val="15000"/>
                  <a:lumOff val="85000"/>
                </a:schemeClr>
              </a:solidFill>
              <a:round/>
            </a:ln>
            <a:effectLst/>
          </c:spPr>
        </c:majorGridlines>
        <c:numFmt formatCode="#,##0.0" sourceLinked="1"/>
        <c:maj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1185536"/>
        <c:crosses val="autoZero"/>
        <c:crossBetween val="between"/>
      </c:valAx>
      <c:serAx>
        <c:axId val="63734208"/>
        <c:scaling>
          <c:orientation val="minMax"/>
        </c:scaling>
        <c:delete val="1"/>
        <c:axPos val="b"/>
        <c:majorTickMark val="none"/>
        <c:tickLblPos val="nextTo"/>
        <c:crossAx val="71187456"/>
        <c:crosses val="autoZero"/>
      </c:serAx>
      <c:spPr>
        <a:noFill/>
        <a:ln>
          <a:noFill/>
        </a:ln>
        <a:effectLst/>
      </c:spPr>
    </c:plotArea>
    <c:plotVisOnly val="1"/>
    <c:dispBlanksAs val="gap"/>
  </c:chart>
  <c:spPr>
    <a:solidFill>
      <a:schemeClr val="bg1"/>
    </a:solidFill>
    <a:ln w="9525" cap="flat" cmpd="sng" algn="ctr">
      <a:solidFill>
        <a:schemeClr val="tx1">
          <a:lumMod val="15000"/>
          <a:lumOff val="85000"/>
        </a:schemeClr>
      </a:solidFill>
      <a:round/>
    </a:ln>
    <a:effectLst/>
  </c:spPr>
  <c:txPr>
    <a:bodyPr/>
    <a:lstStyle/>
    <a:p>
      <a:pPr>
        <a:defRPr/>
      </a:pPr>
      <a:endParaRPr lang="en-US"/>
    </a:p>
  </c:txPr>
  <c:externalData r:id="rId2"/>
</c:chartSpace>
</file>

<file path=ppt/charts/chart3.xml><?xml version="1.0" encoding="utf-8"?>
<c:chartSpace xmlns:c="http://schemas.openxmlformats.org/drawingml/2006/chart" xmlns:a="http://schemas.openxmlformats.org/drawingml/2006/main" xmlns:r="http://schemas.openxmlformats.org/officeDocument/2006/relationships">
  <c:lang val="en-US"/>
  <c:clrMapOvr bg1="lt1" tx1="dk1" bg2="lt2" tx2="dk2" accent1="accent1" accent2="accent2" accent3="accent3" accent4="accent4" accent5="accent5" accent6="accent6" hlink="hlink" folHlink="folHlink"/>
  <c:chart>
    <c:autoTitleDeleted val="1"/>
    <c:view3D>
      <c:depthPercent val="100"/>
      <c:rAngAx val="1"/>
    </c:view3D>
    <c:floor>
      <c:spPr>
        <a:noFill/>
        <a:ln>
          <a:noFill/>
        </a:ln>
        <a:effectLst/>
        <a:sp3d/>
      </c:spPr>
    </c:floor>
    <c:sideWall>
      <c:spPr>
        <a:noFill/>
        <a:ln>
          <a:noFill/>
        </a:ln>
        <a:effectLst/>
        <a:sp3d/>
      </c:spPr>
    </c:sideWall>
    <c:backWall>
      <c:spPr>
        <a:noFill/>
        <a:ln>
          <a:noFill/>
        </a:ln>
        <a:effectLst/>
        <a:sp3d/>
      </c:spPr>
    </c:backWall>
    <c:plotArea>
      <c:layout>
        <c:manualLayout>
          <c:layoutTarget val="inner"/>
          <c:xMode val="edge"/>
          <c:yMode val="edge"/>
          <c:x val="0.11968996986149501"/>
          <c:y val="2.3596324782610794E-2"/>
          <c:w val="0.85990685594924698"/>
          <c:h val="0.75697231394462794"/>
        </c:manualLayout>
      </c:layout>
      <c:bar3DChart>
        <c:barDir val="col"/>
        <c:grouping val="standard"/>
        <c:ser>
          <c:idx val="0"/>
          <c:order val="0"/>
          <c:spPr>
            <a:solidFill>
              <a:schemeClr val="accent1"/>
            </a:solidFill>
            <a:ln>
              <a:noFill/>
            </a:ln>
            <a:effectLst/>
            <a:sp3d/>
          </c:spP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ysClr val="windowText" lastClr="000000"/>
                    </a:solidFill>
                    <a:latin typeface="+mn-lt"/>
                    <a:ea typeface="+mn-ea"/>
                    <a:cs typeface="+mn-cs"/>
                  </a:defRPr>
                </a:pPr>
                <a:endParaRPr lang="en-US"/>
              </a:p>
            </c:txPr>
            <c:showVal val="1"/>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NACOSTI!$A$16:$A$27</c:f>
              <c:strCache>
                <c:ptCount val="12"/>
                <c:pt idx="0">
                  <c:v>2005-2006</c:v>
                </c:pt>
                <c:pt idx="1">
                  <c:v>2006-2007</c:v>
                </c:pt>
                <c:pt idx="2">
                  <c:v>2007-2008</c:v>
                </c:pt>
                <c:pt idx="3">
                  <c:v>2008-2009</c:v>
                </c:pt>
                <c:pt idx="4">
                  <c:v>2009-2010</c:v>
                </c:pt>
                <c:pt idx="5">
                  <c:v>2010-2011</c:v>
                </c:pt>
                <c:pt idx="6">
                  <c:v>2011-2012</c:v>
                </c:pt>
                <c:pt idx="7">
                  <c:v>2012-2013</c:v>
                </c:pt>
                <c:pt idx="8">
                  <c:v>2013-2014</c:v>
                </c:pt>
                <c:pt idx="9">
                  <c:v>2014-2015</c:v>
                </c:pt>
                <c:pt idx="10">
                  <c:v>2015-2016</c:v>
                </c:pt>
                <c:pt idx="11">
                  <c:v>2016-2017</c:v>
                </c:pt>
              </c:strCache>
            </c:strRef>
          </c:cat>
          <c:val>
            <c:numRef>
              <c:f>NACOSTI!$B$16:$B$27</c:f>
              <c:numCache>
                <c:formatCode>#,##0</c:formatCode>
                <c:ptCount val="12"/>
                <c:pt idx="0">
                  <c:v>3</c:v>
                </c:pt>
                <c:pt idx="1">
                  <c:v>9</c:v>
                </c:pt>
                <c:pt idx="2">
                  <c:v>9</c:v>
                </c:pt>
                <c:pt idx="3">
                  <c:v>9.7000000000000011</c:v>
                </c:pt>
                <c:pt idx="4">
                  <c:v>23.022195</c:v>
                </c:pt>
                <c:pt idx="5">
                  <c:v>49.272195000000018</c:v>
                </c:pt>
                <c:pt idx="6">
                  <c:v>100.775195</c:v>
                </c:pt>
                <c:pt idx="7">
                  <c:v>123.19707099999998</c:v>
                </c:pt>
                <c:pt idx="8">
                  <c:v>123.19707099999998</c:v>
                </c:pt>
                <c:pt idx="9">
                  <c:v>144.138766</c:v>
                </c:pt>
                <c:pt idx="10">
                  <c:v>175.76395899999997</c:v>
                </c:pt>
                <c:pt idx="11">
                  <c:v>250.76395899999997</c:v>
                </c:pt>
              </c:numCache>
            </c:numRef>
          </c:val>
          <c:extLst xmlns:c16r2="http://schemas.microsoft.com/office/drawing/2015/06/chart">
            <c:ext xmlns:c16="http://schemas.microsoft.com/office/drawing/2014/chart" uri="{C3380CC4-5D6E-409C-BE32-E72D297353CC}">
              <c16:uniqueId val="{00000000-0844-4938-9887-64C6B9DC2719}"/>
            </c:ext>
          </c:extLst>
        </c:ser>
        <c:dLbls>
          <c:showVal val="1"/>
        </c:dLbls>
        <c:shape val="box"/>
        <c:axId val="76342016"/>
        <c:axId val="76343936"/>
        <c:axId val="63737344"/>
      </c:bar3DChart>
      <c:catAx>
        <c:axId val="76342016"/>
        <c:scaling>
          <c:orientation val="minMax"/>
        </c:scaling>
        <c:axPos val="b"/>
        <c:title>
          <c:tx>
            <c:rich>
              <a:bodyPr rot="0" spcFirstLastPara="1" vertOverflow="ellipsis" vert="horz" wrap="square" anchor="ctr" anchorCtr="1"/>
              <a:lstStyle/>
              <a:p>
                <a:pPr>
                  <a:defRPr sz="1000" b="0" i="0" u="none" strike="noStrike" kern="1200" baseline="0">
                    <a:solidFill>
                      <a:sysClr val="windowText" lastClr="000000"/>
                    </a:solidFill>
                    <a:latin typeface="+mn-lt"/>
                    <a:ea typeface="+mn-ea"/>
                    <a:cs typeface="+mn-cs"/>
                  </a:defRPr>
                </a:pPr>
                <a:r>
                  <a:rPr lang="en-US">
                    <a:solidFill>
                      <a:sysClr val="windowText" lastClr="000000"/>
                    </a:solidFill>
                  </a:rPr>
                  <a:t>Year</a:t>
                </a:r>
              </a:p>
            </c:rich>
          </c:tx>
          <c:layout>
            <c:manualLayout>
              <c:xMode val="edge"/>
              <c:yMode val="edge"/>
              <c:x val="0.43244692258202877"/>
              <c:y val="0.91292930596790156"/>
            </c:manualLayout>
          </c:layout>
          <c:spPr>
            <a:noFill/>
            <a:ln>
              <a:noFill/>
            </a:ln>
            <a:effectLst/>
          </c:spPr>
        </c:title>
        <c:numFmt formatCode="General" sourceLinked="1"/>
        <c:maj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ysClr val="windowText" lastClr="000000"/>
                </a:solidFill>
                <a:latin typeface="+mn-lt"/>
                <a:ea typeface="+mn-ea"/>
                <a:cs typeface="+mn-cs"/>
              </a:defRPr>
            </a:pPr>
            <a:endParaRPr lang="en-US"/>
          </a:p>
        </c:txPr>
        <c:crossAx val="76343936"/>
        <c:crosses val="autoZero"/>
        <c:auto val="1"/>
        <c:lblAlgn val="ctr"/>
        <c:lblOffset val="100"/>
      </c:catAx>
      <c:valAx>
        <c:axId val="76343936"/>
        <c:scaling>
          <c:orientation val="minMax"/>
        </c:scaling>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ysClr val="windowText" lastClr="000000"/>
                    </a:solidFill>
                    <a:latin typeface="+mn-lt"/>
                    <a:ea typeface="+mn-ea"/>
                    <a:cs typeface="+mn-cs"/>
                  </a:defRPr>
                </a:pPr>
                <a:r>
                  <a:rPr lang="en-US">
                    <a:solidFill>
                      <a:sysClr val="windowText" lastClr="000000"/>
                    </a:solidFill>
                  </a:rPr>
                  <a:t>Amount (Million Ksh)</a:t>
                </a:r>
              </a:p>
            </c:rich>
          </c:tx>
          <c:layout>
            <c:manualLayout>
              <c:xMode val="edge"/>
              <c:yMode val="edge"/>
              <c:x val="1.9143700787401578E-2"/>
              <c:y val="0.19045606141337595"/>
            </c:manualLayout>
          </c:layout>
          <c:spPr>
            <a:noFill/>
            <a:ln>
              <a:noFill/>
            </a:ln>
            <a:effectLst/>
          </c:spPr>
        </c:title>
        <c:numFmt formatCode="#,##0" sourceLinked="1"/>
        <c:maj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6342016"/>
        <c:crosses val="autoZero"/>
        <c:crossBetween val="between"/>
      </c:valAx>
      <c:serAx>
        <c:axId val="63737344"/>
        <c:scaling>
          <c:orientation val="minMax"/>
        </c:scaling>
        <c:delete val="1"/>
        <c:axPos val="b"/>
        <c:majorTickMark val="none"/>
        <c:tickLblPos val="nextTo"/>
        <c:crossAx val="76343936"/>
        <c:crosses val="autoZero"/>
      </c:serAx>
      <c:spPr>
        <a:noFill/>
        <a:ln>
          <a:noFill/>
        </a:ln>
        <a:effectLst/>
      </c:spPr>
    </c:plotArea>
    <c:plotVisOnly val="1"/>
    <c:dispBlanksAs val="gap"/>
  </c:chart>
  <c:spPr>
    <a:solidFill>
      <a:schemeClr val="bg1"/>
    </a:solidFill>
    <a:ln w="9525" cap="flat" cmpd="sng" algn="ctr">
      <a:solidFill>
        <a:schemeClr val="tx1">
          <a:lumMod val="15000"/>
          <a:lumOff val="85000"/>
        </a:schemeClr>
      </a:solidFill>
      <a:round/>
    </a:ln>
    <a:effectLst/>
  </c:spPr>
  <c:txPr>
    <a:bodyPr/>
    <a:lstStyle/>
    <a:p>
      <a:pPr>
        <a:defRPr/>
      </a:pPr>
      <a:endParaRPr lang="en-US"/>
    </a:p>
  </c:txPr>
  <c:externalData r:id="rId2"/>
</c:chartSpace>
</file>

<file path=ppt/charts/chart4.xml><?xml version="1.0" encoding="utf-8"?>
<c:chartSpace xmlns:c="http://schemas.openxmlformats.org/drawingml/2006/chart" xmlns:a="http://schemas.openxmlformats.org/drawingml/2006/main" xmlns:r="http://schemas.openxmlformats.org/officeDocument/2006/relationships">
  <c:lang val="en-US"/>
  <c:clrMapOvr bg1="lt1" tx1="dk1" bg2="lt2" tx2="dk2" accent1="accent1" accent2="accent2" accent3="accent3" accent4="accent4" accent5="accent5" accent6="accent6" hlink="hlink" folHlink="folHlink"/>
  <c:chart>
    <c:autoTitleDeleted val="1"/>
    <c:view3D>
      <c:depthPercent val="100"/>
      <c:rAngAx val="1"/>
    </c:view3D>
    <c:floor>
      <c:spPr>
        <a:noFill/>
        <a:ln>
          <a:noFill/>
        </a:ln>
        <a:effectLst/>
        <a:sp3d/>
      </c:spPr>
    </c:floor>
    <c:sideWall>
      <c:spPr>
        <a:noFill/>
        <a:ln>
          <a:noFill/>
        </a:ln>
        <a:effectLst/>
        <a:sp3d/>
      </c:spPr>
    </c:sideWall>
    <c:backWall>
      <c:spPr>
        <a:noFill/>
        <a:ln>
          <a:noFill/>
        </a:ln>
        <a:effectLst/>
        <a:sp3d/>
      </c:spPr>
    </c:backWall>
    <c:plotArea>
      <c:layout>
        <c:manualLayout>
          <c:layoutTarget val="inner"/>
          <c:xMode val="edge"/>
          <c:yMode val="edge"/>
          <c:x val="0.17606752298427403"/>
          <c:y val="2.5398077128983964E-2"/>
          <c:w val="0.81595563174609365"/>
          <c:h val="0.77257261046978964"/>
        </c:manualLayout>
      </c:layout>
      <c:bar3DChart>
        <c:barDir val="col"/>
        <c:grouping val="standard"/>
        <c:ser>
          <c:idx val="0"/>
          <c:order val="0"/>
          <c:spPr>
            <a:solidFill>
              <a:schemeClr val="accent1"/>
            </a:solidFill>
            <a:ln>
              <a:noFill/>
            </a:ln>
            <a:effectLst/>
            <a:sp3d/>
          </c:spPr>
          <c:dLbls>
            <c:dLbl>
              <c:idx val="6"/>
              <c:layout>
                <c:manualLayout>
                  <c:x val="-7.336244036980788E-2"/>
                  <c:y val="-2.1582731367729979E-2"/>
                </c:manualLayout>
              </c:layout>
              <c:showVal val="1"/>
              <c:extLst xmlns:c16r2="http://schemas.microsoft.com/office/drawing/2015/06/chart">
                <c:ext xmlns:c16="http://schemas.microsoft.com/office/drawing/2014/chart" uri="{C3380CC4-5D6E-409C-BE32-E72D297353CC}">
                  <c16:uniqueId val="{00000000-54A4-48FB-BCE8-EDE70AAD6927}"/>
                </c:ext>
                <c:ext xmlns:c15="http://schemas.microsoft.com/office/drawing/2012/chart" uri="{CE6537A1-D6FC-4f65-9D91-7224C49458BB}">
                  <c15:layout/>
                </c:ext>
              </c:extLst>
            </c:dLbl>
            <c:dLbl>
              <c:idx val="7"/>
              <c:layout>
                <c:manualLayout>
                  <c:x val="0"/>
                  <c:y val="0"/>
                </c:manualLayout>
              </c:layout>
              <c:showVal val="1"/>
              <c:extLst xmlns:c16r2="http://schemas.microsoft.com/office/drawing/2015/06/chart">
                <c:ext xmlns:c16="http://schemas.microsoft.com/office/drawing/2014/chart" uri="{C3380CC4-5D6E-409C-BE32-E72D297353CC}">
                  <c16:uniqueId val="{00000001-54A4-48FB-BCE8-EDE70AAD6927}"/>
                </c:ext>
                <c:ext xmlns:c15="http://schemas.microsoft.com/office/drawing/2012/chart" uri="{CE6537A1-D6FC-4f65-9D91-7224C49458BB}">
                  <c15:layout/>
                </c:ext>
              </c:extLst>
            </c:dLbl>
            <c:dLbl>
              <c:idx val="8"/>
              <c:layout>
                <c:manualLayout>
                  <c:x val="-7.5982527525872423E-2"/>
                  <c:y val="-4.3165462735460021E-2"/>
                </c:manualLayout>
              </c:layout>
              <c:showVal val="1"/>
              <c:extLst xmlns:c16r2="http://schemas.microsoft.com/office/drawing/2015/06/chart">
                <c:ext xmlns:c16="http://schemas.microsoft.com/office/drawing/2014/chart" uri="{C3380CC4-5D6E-409C-BE32-E72D297353CC}">
                  <c16:uniqueId val="{00000002-54A4-48FB-BCE8-EDE70AAD6927}"/>
                </c:ext>
                <c:ext xmlns:c15="http://schemas.microsoft.com/office/drawing/2012/chart" uri="{CE6537A1-D6FC-4f65-9D91-7224C49458BB}">
                  <c15:layout/>
                </c:ext>
              </c:extLst>
            </c:dLbl>
            <c:dLbl>
              <c:idx val="9"/>
              <c:layout>
                <c:manualLayout>
                  <c:x val="-2.0960697248516597E-2"/>
                  <c:y val="4.3165462735459551E-3"/>
                </c:manualLayout>
              </c:layout>
              <c:showVal val="1"/>
              <c:extLst xmlns:c16r2="http://schemas.microsoft.com/office/drawing/2015/06/chart">
                <c:ext xmlns:c16="http://schemas.microsoft.com/office/drawing/2014/chart" uri="{C3380CC4-5D6E-409C-BE32-E72D297353CC}">
                  <c16:uniqueId val="{00000003-54A4-48FB-BCE8-EDE70AAD6927}"/>
                </c:ext>
                <c:ext xmlns:c15="http://schemas.microsoft.com/office/drawing/2012/chart" uri="{CE6537A1-D6FC-4f65-9D91-7224C49458BB}">
                  <c15:layout/>
                </c:ext>
              </c:extLst>
            </c:dLbl>
            <c:dLbl>
              <c:idx val="10"/>
              <c:layout>
                <c:manualLayout>
                  <c:x val="-2.8820958716710199E-2"/>
                  <c:y val="-3.4532370188367974E-2"/>
                </c:manualLayout>
              </c:layout>
              <c:showVal val="1"/>
              <c:extLst xmlns:c16r2="http://schemas.microsoft.com/office/drawing/2015/06/chart">
                <c:ext xmlns:c16="http://schemas.microsoft.com/office/drawing/2014/chart" uri="{C3380CC4-5D6E-409C-BE32-E72D297353CC}">
                  <c16:uniqueId val="{00000004-54A4-48FB-BCE8-EDE70AAD6927}"/>
                </c:ext>
                <c:ext xmlns:c15="http://schemas.microsoft.com/office/drawing/2012/chart" uri="{CE6537A1-D6FC-4f65-9D91-7224C49458BB}">
                  <c15:layout/>
                </c:ext>
              </c:extLst>
            </c:dLbl>
            <c:dLbl>
              <c:idx val="11"/>
              <c:layout>
                <c:manualLayout>
                  <c:x val="2.620087156064372E-3"/>
                  <c:y val="-3.0215823914821978E-2"/>
                </c:manualLayout>
              </c:layout>
              <c:showVal val="1"/>
              <c:extLst xmlns:c16r2="http://schemas.microsoft.com/office/drawing/2015/06/chart">
                <c:ext xmlns:c16="http://schemas.microsoft.com/office/drawing/2014/chart" uri="{C3380CC4-5D6E-409C-BE32-E72D297353CC}">
                  <c16:uniqueId val="{00000005-54A4-48FB-BCE8-EDE70AAD6927}"/>
                </c:ex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n-US"/>
              </a:p>
            </c:txPr>
            <c:showVal val="1"/>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Inter!$A$16:$A$27</c:f>
              <c:strCache>
                <c:ptCount val="12"/>
                <c:pt idx="0">
                  <c:v>2005-2006</c:v>
                </c:pt>
                <c:pt idx="1">
                  <c:v>2006-2007</c:v>
                </c:pt>
                <c:pt idx="2">
                  <c:v>2007-2008</c:v>
                </c:pt>
                <c:pt idx="3">
                  <c:v>2008-2009</c:v>
                </c:pt>
                <c:pt idx="4">
                  <c:v>2009-2010</c:v>
                </c:pt>
                <c:pt idx="5">
                  <c:v>2010-2011</c:v>
                </c:pt>
                <c:pt idx="6">
                  <c:v>2011-2012</c:v>
                </c:pt>
                <c:pt idx="7">
                  <c:v>2012-2013</c:v>
                </c:pt>
                <c:pt idx="8">
                  <c:v>2013-2014</c:v>
                </c:pt>
                <c:pt idx="9">
                  <c:v>2014-2015</c:v>
                </c:pt>
                <c:pt idx="10">
                  <c:v>2015-2016</c:v>
                </c:pt>
                <c:pt idx="11">
                  <c:v>2016-2017</c:v>
                </c:pt>
              </c:strCache>
            </c:strRef>
          </c:cat>
          <c:val>
            <c:numRef>
              <c:f>Inter!$B$16:$B$27</c:f>
              <c:numCache>
                <c:formatCode>#,##0.0</c:formatCode>
                <c:ptCount val="12"/>
                <c:pt idx="0">
                  <c:v>2.0484399999999998</c:v>
                </c:pt>
                <c:pt idx="1">
                  <c:v>14.981445000000003</c:v>
                </c:pt>
                <c:pt idx="2">
                  <c:v>15.831445</c:v>
                </c:pt>
                <c:pt idx="3">
                  <c:v>22.817945000000009</c:v>
                </c:pt>
                <c:pt idx="4">
                  <c:v>56.017944999999997</c:v>
                </c:pt>
                <c:pt idx="5">
                  <c:v>156.017945</c:v>
                </c:pt>
                <c:pt idx="6">
                  <c:v>790.47597699999994</c:v>
                </c:pt>
                <c:pt idx="7">
                  <c:v>859.59097699999995</c:v>
                </c:pt>
                <c:pt idx="8">
                  <c:v>1188.2302775999999</c:v>
                </c:pt>
                <c:pt idx="9">
                  <c:v>1401.5466988000001</c:v>
                </c:pt>
                <c:pt idx="10">
                  <c:v>1603.6677413</c:v>
                </c:pt>
                <c:pt idx="11">
                  <c:v>2065.6677412999998</c:v>
                </c:pt>
              </c:numCache>
            </c:numRef>
          </c:val>
          <c:extLst xmlns:c16r2="http://schemas.microsoft.com/office/drawing/2015/06/chart">
            <c:ext xmlns:c16="http://schemas.microsoft.com/office/drawing/2014/chart" uri="{C3380CC4-5D6E-409C-BE32-E72D297353CC}">
              <c16:uniqueId val="{00000006-54A4-48FB-BCE8-EDE70AAD6927}"/>
            </c:ext>
          </c:extLst>
        </c:ser>
        <c:dLbls>
          <c:showVal val="1"/>
        </c:dLbls>
        <c:shape val="box"/>
        <c:axId val="76697600"/>
        <c:axId val="76699520"/>
        <c:axId val="76231552"/>
      </c:bar3DChart>
      <c:catAx>
        <c:axId val="76697600"/>
        <c:scaling>
          <c:orientation val="minMax"/>
        </c:scaling>
        <c:axPos val="b"/>
        <c:title>
          <c:tx>
            <c:rich>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r>
                  <a:rPr lang="en-US" sz="1100"/>
                  <a:t>Year</a:t>
                </a:r>
              </a:p>
            </c:rich>
          </c:tx>
          <c:layout>
            <c:manualLayout>
              <c:xMode val="edge"/>
              <c:yMode val="edge"/>
              <c:x val="0.4968065814318891"/>
              <c:y val="0.88453562342048064"/>
            </c:manualLayout>
          </c:layout>
          <c:spPr>
            <a:noFill/>
            <a:ln>
              <a:noFill/>
            </a:ln>
            <a:effectLst/>
          </c:spPr>
        </c:title>
        <c:numFmt formatCode="General" sourceLinked="1"/>
        <c:maj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6699520"/>
        <c:crosses val="autoZero"/>
        <c:auto val="1"/>
        <c:lblAlgn val="ctr"/>
        <c:lblOffset val="100"/>
      </c:catAx>
      <c:valAx>
        <c:axId val="76699520"/>
        <c:scaling>
          <c:orientation val="minMax"/>
        </c:scaling>
        <c:axPos val="l"/>
        <c:majorGridlines>
          <c:spPr>
            <a:ln w="9525" cap="flat" cmpd="sng" algn="ctr">
              <a:solidFill>
                <a:schemeClr val="tx1">
                  <a:lumMod val="15000"/>
                  <a:lumOff val="85000"/>
                </a:schemeClr>
              </a:solidFill>
              <a:round/>
            </a:ln>
            <a:effectLst/>
          </c:spPr>
        </c:majorGridlines>
        <c:numFmt formatCode="#,##0.0" sourceLinked="1"/>
        <c:maj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6697600"/>
        <c:crosses val="autoZero"/>
        <c:crossBetween val="between"/>
      </c:valAx>
      <c:serAx>
        <c:axId val="76231552"/>
        <c:scaling>
          <c:orientation val="minMax"/>
        </c:scaling>
        <c:delete val="1"/>
        <c:axPos val="b"/>
        <c:majorTickMark val="none"/>
        <c:tickLblPos val="nextTo"/>
        <c:crossAx val="76699520"/>
        <c:crosses val="autoZero"/>
      </c:serAx>
      <c:spPr>
        <a:noFill/>
        <a:ln>
          <a:noFill/>
        </a:ln>
        <a:effectLst/>
      </c:spPr>
    </c:plotArea>
    <c:plotVisOnly val="1"/>
    <c:dispBlanksAs val="gap"/>
  </c:chart>
  <c:spPr>
    <a:noFill/>
    <a:ln>
      <a:noFill/>
    </a:ln>
    <a:effectLst/>
  </c:spPr>
  <c:txPr>
    <a:bodyPr/>
    <a:lstStyle/>
    <a:p>
      <a:pPr>
        <a:defRPr/>
      </a:pPr>
      <a:endParaRPr lang="en-US"/>
    </a:p>
  </c:txPr>
  <c:externalData r:id="rId2"/>
</c:chartSpace>
</file>

<file path=ppt/charts/chart5.xml><?xml version="1.0" encoding="utf-8"?>
<c:chartSpace xmlns:c="http://schemas.openxmlformats.org/drawingml/2006/chart" xmlns:a="http://schemas.openxmlformats.org/drawingml/2006/main" xmlns:r="http://schemas.openxmlformats.org/officeDocument/2006/relationships">
  <c:lang val="en-US"/>
  <c:clrMapOvr bg1="lt1" tx1="dk1" bg2="lt2" tx2="dk2" accent1="accent1" accent2="accent2" accent3="accent3" accent4="accent4" accent5="accent5" accent6="accent6" hlink="hlink" folHlink="folHlink"/>
  <c:chart>
    <c:autoTitleDeleted val="1"/>
    <c:view3D>
      <c:rotX val="30"/>
      <c:depthPercent val="100"/>
      <c:perspective val="30"/>
    </c:view3D>
    <c:floor>
      <c:spPr>
        <a:noFill/>
        <a:ln w="6350" cap="flat" cmpd="sng" algn="ctr">
          <a:noFill/>
          <a:prstDash val="solid"/>
          <a:round/>
        </a:ln>
        <a:effectLst/>
        <a:sp3d/>
      </c:spPr>
    </c:floor>
    <c:sideWall>
      <c:spPr>
        <a:noFill/>
        <a:ln>
          <a:noFill/>
        </a:ln>
        <a:effectLst/>
        <a:sp3d/>
      </c:spPr>
    </c:sideWall>
    <c:backWall>
      <c:spPr>
        <a:noFill/>
        <a:ln>
          <a:noFill/>
        </a:ln>
        <a:effectLst/>
        <a:sp3d/>
      </c:spPr>
    </c:backWall>
    <c:plotArea>
      <c:layout>
        <c:manualLayout>
          <c:layoutTarget val="inner"/>
          <c:xMode val="edge"/>
          <c:yMode val="edge"/>
          <c:x val="1.1620083286355953E-3"/>
          <c:y val="4.1800123484080465E-2"/>
          <c:w val="0.9948519185755792"/>
          <c:h val="0.57516962509035263"/>
        </c:manualLayout>
      </c:layout>
      <c:pie3DChart>
        <c:varyColors val="1"/>
        <c:ser>
          <c:idx val="0"/>
          <c:order val="0"/>
          <c:dPt>
            <c:idx val="0"/>
            <c:explosion val="7"/>
            <c:spPr>
              <a:solidFill>
                <a:schemeClr val="accent6"/>
              </a:solidFill>
              <a:ln>
                <a:noFill/>
              </a:ln>
              <a:effectLst/>
              <a:sp3d>
                <a:contourClr>
                  <a:schemeClr val="lt1"/>
                </a:contourClr>
              </a:sp3d>
            </c:spPr>
            <c:extLst xmlns:c16r2="http://schemas.microsoft.com/office/drawing/2015/06/chart">
              <c:ext xmlns:c16="http://schemas.microsoft.com/office/drawing/2014/chart" uri="{C3380CC4-5D6E-409C-BE32-E72D297353CC}">
                <c16:uniqueId val="{00000001-D9C2-4731-A15B-15D4883F3ED6}"/>
              </c:ext>
            </c:extLst>
          </c:dPt>
          <c:dPt>
            <c:idx val="1"/>
            <c:spPr>
              <a:solidFill>
                <a:schemeClr val="accent5"/>
              </a:solidFill>
              <a:ln>
                <a:noFill/>
              </a:ln>
              <a:effectLst/>
              <a:sp3d>
                <a:contourClr>
                  <a:schemeClr val="lt1"/>
                </a:contourClr>
              </a:sp3d>
            </c:spPr>
            <c:extLst xmlns:c16r2="http://schemas.microsoft.com/office/drawing/2015/06/chart">
              <c:ext xmlns:c16="http://schemas.microsoft.com/office/drawing/2014/chart" uri="{C3380CC4-5D6E-409C-BE32-E72D297353CC}">
                <c16:uniqueId val="{00000003-D9C2-4731-A15B-15D4883F3ED6}"/>
              </c:ext>
            </c:extLst>
          </c:dPt>
          <c:dPt>
            <c:idx val="2"/>
            <c:spPr>
              <a:solidFill>
                <a:schemeClr val="accent4"/>
              </a:solidFill>
              <a:ln>
                <a:noFill/>
              </a:ln>
              <a:effectLst/>
              <a:sp3d>
                <a:contourClr>
                  <a:schemeClr val="lt1"/>
                </a:contourClr>
              </a:sp3d>
            </c:spPr>
            <c:extLst xmlns:c16r2="http://schemas.microsoft.com/office/drawing/2015/06/chart">
              <c:ext xmlns:c16="http://schemas.microsoft.com/office/drawing/2014/chart" uri="{C3380CC4-5D6E-409C-BE32-E72D297353CC}">
                <c16:uniqueId val="{00000005-D9C2-4731-A15B-15D4883F3ED6}"/>
              </c:ext>
            </c:extLst>
          </c:dPt>
          <c:dPt>
            <c:idx val="3"/>
            <c:spPr>
              <a:solidFill>
                <a:srgbClr val="FF0000"/>
              </a:solidFill>
              <a:ln>
                <a:noFill/>
              </a:ln>
              <a:effectLst/>
              <a:sp3d>
                <a:contourClr>
                  <a:schemeClr val="lt1"/>
                </a:contourClr>
              </a:sp3d>
            </c:spPr>
            <c:extLst xmlns:c16r2="http://schemas.microsoft.com/office/drawing/2015/06/chart">
              <c:ext xmlns:c16="http://schemas.microsoft.com/office/drawing/2014/chart" uri="{C3380CC4-5D6E-409C-BE32-E72D297353CC}">
                <c16:uniqueId val="{00000007-D9C2-4731-A15B-15D4883F3ED6}"/>
              </c:ext>
            </c:extLst>
          </c:dPt>
          <c:dPt>
            <c:idx val="4"/>
            <c:spPr>
              <a:solidFill>
                <a:schemeClr val="accent5">
                  <a:lumMod val="60000"/>
                </a:schemeClr>
              </a:solidFill>
              <a:ln>
                <a:noFill/>
              </a:ln>
              <a:effectLst/>
              <a:sp3d>
                <a:contourClr>
                  <a:schemeClr val="lt1"/>
                </a:contourClr>
              </a:sp3d>
            </c:spPr>
            <c:extLst xmlns:c16r2="http://schemas.microsoft.com/office/drawing/2015/06/chart">
              <c:ext xmlns:c16="http://schemas.microsoft.com/office/drawing/2014/chart" uri="{C3380CC4-5D6E-409C-BE32-E72D297353CC}">
                <c16:uniqueId val="{00000009-D9C2-4731-A15B-15D4883F3ED6}"/>
              </c:ext>
            </c:extLst>
          </c:dPt>
          <c:dPt>
            <c:idx val="5"/>
            <c:spPr>
              <a:solidFill>
                <a:schemeClr val="accent4">
                  <a:lumMod val="60000"/>
                </a:schemeClr>
              </a:solidFill>
              <a:ln>
                <a:noFill/>
              </a:ln>
              <a:effectLst/>
              <a:sp3d>
                <a:contourClr>
                  <a:schemeClr val="lt1"/>
                </a:contourClr>
              </a:sp3d>
            </c:spPr>
            <c:extLst xmlns:c16r2="http://schemas.microsoft.com/office/drawing/2015/06/chart">
              <c:ext xmlns:c16="http://schemas.microsoft.com/office/drawing/2014/chart" uri="{C3380CC4-5D6E-409C-BE32-E72D297353CC}">
                <c16:uniqueId val="{0000000B-D9C2-4731-A15B-15D4883F3ED6}"/>
              </c:ext>
            </c:extLst>
          </c:dPt>
          <c:dPt>
            <c:idx val="6"/>
            <c:spPr>
              <a:solidFill>
                <a:schemeClr val="accent6">
                  <a:lumMod val="80000"/>
                  <a:lumOff val="20000"/>
                </a:schemeClr>
              </a:solidFill>
              <a:ln>
                <a:noFill/>
              </a:ln>
              <a:effectLst/>
              <a:sp3d>
                <a:contourClr>
                  <a:schemeClr val="lt1"/>
                </a:contourClr>
              </a:sp3d>
            </c:spPr>
            <c:extLst xmlns:c16r2="http://schemas.microsoft.com/office/drawing/2015/06/chart">
              <c:ext xmlns:c16="http://schemas.microsoft.com/office/drawing/2014/chart" uri="{C3380CC4-5D6E-409C-BE32-E72D297353CC}">
                <c16:uniqueId val="{0000000D-D9C2-4731-A15B-15D4883F3ED6}"/>
              </c:ext>
            </c:extLst>
          </c:dPt>
          <c:dPt>
            <c:idx val="7"/>
            <c:spPr>
              <a:solidFill>
                <a:schemeClr val="accent5">
                  <a:lumMod val="80000"/>
                  <a:lumOff val="20000"/>
                </a:schemeClr>
              </a:solidFill>
              <a:ln>
                <a:noFill/>
              </a:ln>
              <a:effectLst/>
              <a:sp3d>
                <a:contourClr>
                  <a:schemeClr val="lt1"/>
                </a:contourClr>
              </a:sp3d>
            </c:spPr>
            <c:extLst xmlns:c16r2="http://schemas.microsoft.com/office/drawing/2015/06/chart">
              <c:ext xmlns:c16="http://schemas.microsoft.com/office/drawing/2014/chart" uri="{C3380CC4-5D6E-409C-BE32-E72D297353CC}">
                <c16:uniqueId val="{0000000F-D9C2-4731-A15B-15D4883F3ED6}"/>
              </c:ext>
            </c:extLst>
          </c:dPt>
          <c:dPt>
            <c:idx val="8"/>
            <c:spPr>
              <a:solidFill>
                <a:srgbClr val="7030A0"/>
              </a:solidFill>
              <a:ln>
                <a:noFill/>
              </a:ln>
              <a:effectLst/>
              <a:sp3d>
                <a:contourClr>
                  <a:schemeClr val="lt1"/>
                </a:contourClr>
              </a:sp3d>
            </c:spPr>
            <c:extLst xmlns:c16r2="http://schemas.microsoft.com/office/drawing/2015/06/chart">
              <c:ext xmlns:c16="http://schemas.microsoft.com/office/drawing/2014/chart" uri="{C3380CC4-5D6E-409C-BE32-E72D297353CC}">
                <c16:uniqueId val="{00000011-D9C2-4731-A15B-15D4883F3ED6}"/>
              </c:ext>
            </c:extLst>
          </c:dPt>
          <c:dPt>
            <c:idx val="9"/>
            <c:spPr>
              <a:solidFill>
                <a:schemeClr val="accent6">
                  <a:lumMod val="80000"/>
                </a:schemeClr>
              </a:solidFill>
              <a:ln>
                <a:noFill/>
              </a:ln>
              <a:effectLst/>
              <a:sp3d>
                <a:contourClr>
                  <a:schemeClr val="lt1"/>
                </a:contourClr>
              </a:sp3d>
            </c:spPr>
            <c:extLst xmlns:c16r2="http://schemas.microsoft.com/office/drawing/2015/06/chart">
              <c:ext xmlns:c16="http://schemas.microsoft.com/office/drawing/2014/chart" uri="{C3380CC4-5D6E-409C-BE32-E72D297353CC}">
                <c16:uniqueId val="{00000013-D9C2-4731-A15B-15D4883F3ED6}"/>
              </c:ext>
            </c:extLst>
          </c:dPt>
          <c:dPt>
            <c:idx val="10"/>
            <c:spPr>
              <a:solidFill>
                <a:schemeClr val="accent5">
                  <a:lumMod val="80000"/>
                </a:schemeClr>
              </a:solidFill>
              <a:ln>
                <a:noFill/>
              </a:ln>
              <a:effectLst/>
              <a:sp3d>
                <a:contourClr>
                  <a:schemeClr val="lt1"/>
                </a:contourClr>
              </a:sp3d>
            </c:spPr>
            <c:extLst xmlns:c16r2="http://schemas.microsoft.com/office/drawing/2015/06/chart">
              <c:ext xmlns:c16="http://schemas.microsoft.com/office/drawing/2014/chart" uri="{C3380CC4-5D6E-409C-BE32-E72D297353CC}">
                <c16:uniqueId val="{00000015-D9C2-4731-A15B-15D4883F3ED6}"/>
              </c:ext>
            </c:extLst>
          </c:dPt>
          <c:dPt>
            <c:idx val="11"/>
            <c:spPr>
              <a:solidFill>
                <a:schemeClr val="accent4">
                  <a:lumMod val="80000"/>
                </a:schemeClr>
              </a:solidFill>
              <a:ln>
                <a:noFill/>
              </a:ln>
              <a:effectLst/>
              <a:sp3d>
                <a:contourClr>
                  <a:schemeClr val="lt1"/>
                </a:contourClr>
              </a:sp3d>
            </c:spPr>
            <c:extLst xmlns:c16r2="http://schemas.microsoft.com/office/drawing/2015/06/chart">
              <c:ext xmlns:c16="http://schemas.microsoft.com/office/drawing/2014/chart" uri="{C3380CC4-5D6E-409C-BE32-E72D297353CC}">
                <c16:uniqueId val="{00000017-D9C2-4731-A15B-15D4883F3ED6}"/>
              </c:ext>
            </c:extLst>
          </c:dPt>
          <c:dPt>
            <c:idx val="12"/>
            <c:spPr>
              <a:solidFill>
                <a:schemeClr val="accent6">
                  <a:lumMod val="60000"/>
                  <a:lumOff val="40000"/>
                </a:schemeClr>
              </a:solidFill>
              <a:ln>
                <a:noFill/>
              </a:ln>
              <a:effectLst/>
              <a:sp3d>
                <a:contourClr>
                  <a:schemeClr val="lt1"/>
                </a:contourClr>
              </a:sp3d>
            </c:spPr>
            <c:extLst xmlns:c16r2="http://schemas.microsoft.com/office/drawing/2015/06/chart">
              <c:ext xmlns:c16="http://schemas.microsoft.com/office/drawing/2014/chart" uri="{C3380CC4-5D6E-409C-BE32-E72D297353CC}">
                <c16:uniqueId val="{00000019-D9C2-4731-A15B-15D4883F3ED6}"/>
              </c:ext>
            </c:extLst>
          </c:dPt>
          <c:dPt>
            <c:idx val="13"/>
            <c:spPr>
              <a:solidFill>
                <a:schemeClr val="accent5">
                  <a:lumMod val="60000"/>
                  <a:lumOff val="40000"/>
                </a:schemeClr>
              </a:solidFill>
              <a:ln>
                <a:noFill/>
              </a:ln>
              <a:effectLst/>
              <a:sp3d>
                <a:contourClr>
                  <a:schemeClr val="lt1"/>
                </a:contourClr>
              </a:sp3d>
            </c:spPr>
            <c:extLst xmlns:c16r2="http://schemas.microsoft.com/office/drawing/2015/06/chart">
              <c:ext xmlns:c16="http://schemas.microsoft.com/office/drawing/2014/chart" uri="{C3380CC4-5D6E-409C-BE32-E72D297353CC}">
                <c16:uniqueId val="{0000001B-D9C2-4731-A15B-15D4883F3ED6}"/>
              </c:ext>
            </c:extLst>
          </c:dPt>
          <c:dPt>
            <c:idx val="14"/>
            <c:spPr>
              <a:solidFill>
                <a:schemeClr val="accent4">
                  <a:lumMod val="60000"/>
                  <a:lumOff val="40000"/>
                </a:schemeClr>
              </a:solidFill>
              <a:ln>
                <a:noFill/>
              </a:ln>
              <a:effectLst/>
              <a:sp3d>
                <a:contourClr>
                  <a:schemeClr val="lt1"/>
                </a:contourClr>
              </a:sp3d>
            </c:spPr>
            <c:extLst xmlns:c16r2="http://schemas.microsoft.com/office/drawing/2015/06/chart">
              <c:ext xmlns:c16="http://schemas.microsoft.com/office/drawing/2014/chart" uri="{C3380CC4-5D6E-409C-BE32-E72D297353CC}">
                <c16:uniqueId val="{0000001D-D9C2-4731-A15B-15D4883F3ED6}"/>
              </c:ext>
            </c:extLst>
          </c:dPt>
          <c:dLbls>
            <c:dLbl>
              <c:idx val="0"/>
              <c:layout>
                <c:manualLayout>
                  <c:x val="-0.20872770914422492"/>
                  <c:y val="-6.9314402556950441E-2"/>
                </c:manualLayout>
              </c:layout>
              <c:dLblPos val="bestFit"/>
              <c:showPercent val="1"/>
              <c:extLst xmlns:c16r2="http://schemas.microsoft.com/office/drawing/2015/06/chart">
                <c:ext xmlns:c16="http://schemas.microsoft.com/office/drawing/2014/chart" uri="{C3380CC4-5D6E-409C-BE32-E72D297353CC}">
                  <c16:uniqueId val="{00000001-D9C2-4731-A15B-15D4883F3ED6}"/>
                </c:ext>
                <c:ext xmlns:c15="http://schemas.microsoft.com/office/drawing/2012/chart" uri="{CE6537A1-D6FC-4f65-9D91-7224C49458BB}">
                  <c15:layout/>
                </c:ext>
              </c:extLst>
            </c:dLbl>
            <c:dLbl>
              <c:idx val="1"/>
              <c:layout>
                <c:manualLayout>
                  <c:x val="9.294351326220654E-2"/>
                  <c:y val="-0.19630640380181621"/>
                </c:manualLayout>
              </c:layout>
              <c:dLblPos val="bestFit"/>
              <c:showPercent val="1"/>
              <c:extLst xmlns:c16r2="http://schemas.microsoft.com/office/drawing/2015/06/chart">
                <c:ext xmlns:c16="http://schemas.microsoft.com/office/drawing/2014/chart" uri="{C3380CC4-5D6E-409C-BE32-E72D297353CC}">
                  <c16:uniqueId val="{00000003-D9C2-4731-A15B-15D4883F3ED6}"/>
                </c:ext>
                <c:ext xmlns:c15="http://schemas.microsoft.com/office/drawing/2012/chart" uri="{CE6537A1-D6FC-4f65-9D91-7224C49458BB}">
                  <c15:layout/>
                </c:ext>
              </c:extLst>
            </c:dLbl>
            <c:dLbl>
              <c:idx val="2"/>
              <c:layout>
                <c:manualLayout>
                  <c:x val="0.10518307157169045"/>
                  <c:y val="-0.12250844586646596"/>
                </c:manualLayout>
              </c:layout>
              <c:dLblPos val="bestFit"/>
              <c:showPercent val="1"/>
              <c:extLst xmlns:c16r2="http://schemas.microsoft.com/office/drawing/2015/06/chart">
                <c:ext xmlns:c16="http://schemas.microsoft.com/office/drawing/2014/chart" uri="{C3380CC4-5D6E-409C-BE32-E72D297353CC}">
                  <c16:uniqueId val="{00000005-D9C2-4731-A15B-15D4883F3ED6}"/>
                </c:ext>
                <c:ext xmlns:c15="http://schemas.microsoft.com/office/drawing/2012/chart" uri="{CE6537A1-D6FC-4f65-9D91-7224C49458BB}">
                  <c15:layout/>
                </c:ext>
              </c:extLst>
            </c:dLbl>
            <c:dLbl>
              <c:idx val="3"/>
              <c:layout>
                <c:manualLayout>
                  <c:x val="0.10972874515514514"/>
                  <c:y val="3.9333741118900431E-3"/>
                </c:manualLayout>
              </c:layout>
              <c:dLblPos val="bestFit"/>
              <c:showPercent val="1"/>
              <c:extLst xmlns:c16r2="http://schemas.microsoft.com/office/drawing/2015/06/chart">
                <c:ext xmlns:c16="http://schemas.microsoft.com/office/drawing/2014/chart" uri="{C3380CC4-5D6E-409C-BE32-E72D297353CC}">
                  <c16:uniqueId val="{00000007-D9C2-4731-A15B-15D4883F3ED6}"/>
                </c:ext>
                <c:ext xmlns:c15="http://schemas.microsoft.com/office/drawing/2012/chart" uri="{CE6537A1-D6FC-4f65-9D91-7224C49458BB}">
                  <c15:layout/>
                </c:ext>
              </c:extLst>
            </c:dLbl>
            <c:dLbl>
              <c:idx val="4"/>
              <c:layout>
                <c:manualLayout>
                  <c:x val="-1.6104735786950403E-2"/>
                  <c:y val="-5.3690241315772335E-3"/>
                </c:manualLayout>
              </c:layout>
              <c:dLblPos val="bestFit"/>
              <c:showPercent val="1"/>
              <c:extLst xmlns:c16r2="http://schemas.microsoft.com/office/drawing/2015/06/chart">
                <c:ext xmlns:c16="http://schemas.microsoft.com/office/drawing/2014/chart" uri="{C3380CC4-5D6E-409C-BE32-E72D297353CC}">
                  <c16:uniqueId val="{00000009-D9C2-4731-A15B-15D4883F3ED6}"/>
                </c:ext>
                <c:ext xmlns:c15="http://schemas.microsoft.com/office/drawing/2012/chart" uri="{CE6537A1-D6FC-4f65-9D91-7224C49458BB}">
                  <c15:layout/>
                </c:ext>
              </c:extLst>
            </c:dLbl>
            <c:dLbl>
              <c:idx val="5"/>
              <c:layout>
                <c:manualLayout>
                  <c:x val="-1.3149243918474687E-2"/>
                  <c:y val="-1.6107382550335572E-2"/>
                </c:manualLayout>
              </c:layout>
              <c:dLblPos val="bestFit"/>
              <c:showPercent val="1"/>
              <c:extLst xmlns:c16r2="http://schemas.microsoft.com/office/drawing/2015/06/chart">
                <c:ext xmlns:c16="http://schemas.microsoft.com/office/drawing/2014/chart" uri="{C3380CC4-5D6E-409C-BE32-E72D297353CC}">
                  <c16:uniqueId val="{0000000B-D9C2-4731-A15B-15D4883F3ED6}"/>
                </c:ext>
                <c:ext xmlns:c15="http://schemas.microsoft.com/office/drawing/2012/chart" uri="{CE6537A1-D6FC-4f65-9D91-7224C49458BB}">
                  <c15:layout/>
                </c:ext>
              </c:extLst>
            </c:dLbl>
            <c:dLbl>
              <c:idx val="6"/>
              <c:layout>
                <c:manualLayout>
                  <c:x val="-3.1887020039654816E-2"/>
                  <c:y val="-1.6014514964153004E-2"/>
                </c:manualLayout>
              </c:layout>
              <c:dLblPos val="bestFit"/>
              <c:showPercent val="1"/>
              <c:extLst xmlns:c16r2="http://schemas.microsoft.com/office/drawing/2015/06/chart">
                <c:ext xmlns:c16="http://schemas.microsoft.com/office/drawing/2014/chart" uri="{C3380CC4-5D6E-409C-BE32-E72D297353CC}">
                  <c16:uniqueId val="{0000000D-D9C2-4731-A15B-15D4883F3ED6}"/>
                </c:ext>
                <c:ext xmlns:c15="http://schemas.microsoft.com/office/drawing/2012/chart" uri="{CE6537A1-D6FC-4f65-9D91-7224C49458BB}">
                  <c15:layout/>
                </c:ext>
              </c:extLst>
            </c:dLbl>
            <c:dLbl>
              <c:idx val="7"/>
              <c:layout>
                <c:manualLayout>
                  <c:x val="-1.287854713228111E-2"/>
                  <c:y val="-1.1610884982492315E-2"/>
                </c:manualLayout>
              </c:layout>
              <c:dLblPos val="bestFit"/>
              <c:showPercent val="1"/>
              <c:extLst xmlns:c16r2="http://schemas.microsoft.com/office/drawing/2015/06/chart">
                <c:ext xmlns:c16="http://schemas.microsoft.com/office/drawing/2014/chart" uri="{C3380CC4-5D6E-409C-BE32-E72D297353CC}">
                  <c16:uniqueId val="{0000000F-D9C2-4731-A15B-15D4883F3ED6}"/>
                </c:ext>
                <c:ext xmlns:c15="http://schemas.microsoft.com/office/drawing/2012/chart" uri="{CE6537A1-D6FC-4f65-9D91-7224C49458BB}">
                  <c15:layout/>
                </c:ext>
              </c:extLst>
            </c:dLbl>
            <c:dLbl>
              <c:idx val="8"/>
              <c:layout>
                <c:manualLayout>
                  <c:x val="-1.1143932452230453E-2"/>
                  <c:y val="-2.3126847399108696E-2"/>
                </c:manualLayout>
              </c:layout>
              <c:dLblPos val="bestFit"/>
              <c:showPercent val="1"/>
              <c:extLst xmlns:c16r2="http://schemas.microsoft.com/office/drawing/2015/06/chart">
                <c:ext xmlns:c16="http://schemas.microsoft.com/office/drawing/2014/chart" uri="{C3380CC4-5D6E-409C-BE32-E72D297353CC}">
                  <c16:uniqueId val="{00000011-D9C2-4731-A15B-15D4883F3ED6}"/>
                </c:ext>
                <c:ext xmlns:c15="http://schemas.microsoft.com/office/drawing/2012/chart" uri="{CE6537A1-D6FC-4f65-9D91-7224C49458BB}">
                  <c15:layout/>
                </c:ext>
              </c:extLst>
            </c:dLbl>
            <c:dLbl>
              <c:idx val="9"/>
              <c:layout>
                <c:manualLayout>
                  <c:x val="1.4267033188898723E-2"/>
                  <c:y val="-3.9920238158149733E-2"/>
                </c:manualLayout>
              </c:layout>
              <c:dLblPos val="bestFit"/>
              <c:showPercent val="1"/>
              <c:extLst xmlns:c16r2="http://schemas.microsoft.com/office/drawing/2015/06/chart">
                <c:ext xmlns:c16="http://schemas.microsoft.com/office/drawing/2014/chart" uri="{C3380CC4-5D6E-409C-BE32-E72D297353CC}">
                  <c16:uniqueId val="{00000013-D9C2-4731-A15B-15D4883F3ED6}"/>
                </c:ext>
                <c:ext xmlns:c15="http://schemas.microsoft.com/office/drawing/2012/chart" uri="{CE6537A1-D6FC-4f65-9D91-7224C49458BB}">
                  <c15:layout/>
                </c:ext>
              </c:extLst>
            </c:dLbl>
            <c:dLbl>
              <c:idx val="10"/>
              <c:layout>
                <c:manualLayout>
                  <c:x val="4.2192714076421035E-2"/>
                  <c:y val="-3.7258785604819537E-2"/>
                </c:manualLayout>
              </c:layout>
              <c:dLblPos val="bestFit"/>
              <c:showPercent val="1"/>
              <c:extLst xmlns:c16r2="http://schemas.microsoft.com/office/drawing/2015/06/chart">
                <c:ext xmlns:c16="http://schemas.microsoft.com/office/drawing/2014/chart" uri="{C3380CC4-5D6E-409C-BE32-E72D297353CC}">
                  <c16:uniqueId val="{00000015-D9C2-4731-A15B-15D4883F3ED6}"/>
                </c:ext>
                <c:ext xmlns:c15="http://schemas.microsoft.com/office/drawing/2012/chart" uri="{CE6537A1-D6FC-4f65-9D91-7224C49458BB}">
                  <c15:layout/>
                </c:ext>
              </c:extLst>
            </c:dLbl>
            <c:dLbl>
              <c:idx val="11"/>
              <c:layout>
                <c:manualLayout>
                  <c:x val="0.26309262306093856"/>
                  <c:y val="3.7234316298697966E-2"/>
                </c:manualLayout>
              </c:layout>
              <c:tx>
                <c:rich>
                  <a:bodyPr/>
                  <a:lstStyle/>
                  <a:p>
                    <a:r>
                      <a:rPr lang="en-US"/>
                      <a:t>0.5%</a:t>
                    </a:r>
                  </a:p>
                </c:rich>
              </c:tx>
              <c:dLblPos val="bestFit"/>
              <c:showPercent val="1"/>
              <c:extLst xmlns:c16r2="http://schemas.microsoft.com/office/drawing/2015/06/chart">
                <c:ext xmlns:c16="http://schemas.microsoft.com/office/drawing/2014/chart" uri="{C3380CC4-5D6E-409C-BE32-E72D297353CC}">
                  <c16:uniqueId val="{00000017-D9C2-4731-A15B-15D4883F3ED6}"/>
                </c:ext>
                <c:ext xmlns:c15="http://schemas.microsoft.com/office/drawing/2012/chart" uri="{CE6537A1-D6FC-4f65-9D91-7224C49458BB}">
                  <c15:layout/>
                </c:ext>
              </c:extLst>
            </c:dLbl>
            <c:dLbl>
              <c:idx val="12"/>
              <c:layout>
                <c:manualLayout>
                  <c:x val="9.9046731584587447E-2"/>
                  <c:y val="-3.8084024731807845E-2"/>
                </c:manualLayout>
              </c:layout>
              <c:dLblPos val="bestFit"/>
              <c:showPercent val="1"/>
              <c:extLst xmlns:c16r2="http://schemas.microsoft.com/office/drawing/2015/06/chart">
                <c:ext xmlns:c16="http://schemas.microsoft.com/office/drawing/2014/chart" uri="{C3380CC4-5D6E-409C-BE32-E72D297353CC}">
                  <c16:uniqueId val="{00000019-D9C2-4731-A15B-15D4883F3ED6}"/>
                </c:ext>
                <c:ext xmlns:c15="http://schemas.microsoft.com/office/drawing/2012/chart" uri="{CE6537A1-D6FC-4f65-9D91-7224C49458BB}">
                  <c15:layout/>
                </c:ext>
              </c:extLst>
            </c:dLbl>
            <c:dLbl>
              <c:idx val="13"/>
              <c:layout>
                <c:manualLayout>
                  <c:x val="0.17008557362282378"/>
                  <c:y val="-3.6294315559548353E-2"/>
                </c:manualLayout>
              </c:layout>
              <c:tx>
                <c:rich>
                  <a:bodyPr/>
                  <a:lstStyle/>
                  <a:p>
                    <a:r>
                      <a:rPr lang="en-US"/>
                      <a:t>1%</a:t>
                    </a:r>
                  </a:p>
                </c:rich>
              </c:tx>
              <c:dLblPos val="bestFit"/>
              <c:showPercent val="1"/>
              <c:extLst xmlns:c16r2="http://schemas.microsoft.com/office/drawing/2015/06/chart">
                <c:ext xmlns:c16="http://schemas.microsoft.com/office/drawing/2014/chart" uri="{C3380CC4-5D6E-409C-BE32-E72D297353CC}">
                  <c16:uniqueId val="{0000001B-D9C2-4731-A15B-15D4883F3ED6}"/>
                </c:ext>
                <c:ext xmlns:c15="http://schemas.microsoft.com/office/drawing/2012/chart" uri="{CE6537A1-D6FC-4f65-9D91-7224C49458BB}">
                  <c15:layout/>
                </c:ext>
              </c:extLst>
            </c:dLbl>
            <c:dLbl>
              <c:idx val="14"/>
              <c:layout>
                <c:manualLayout>
                  <c:x val="0.23293895955313282"/>
                  <c:y val="-2.1151403054483965E-2"/>
                </c:manualLayout>
              </c:layout>
              <c:tx>
                <c:rich>
                  <a:bodyPr/>
                  <a:lstStyle/>
                  <a:p>
                    <a:r>
                      <a:rPr lang="en-US"/>
                      <a:t>1%</a:t>
                    </a:r>
                  </a:p>
                </c:rich>
              </c:tx>
              <c:dLblPos val="bestFit"/>
              <c:showPercent val="1"/>
              <c:extLst xmlns:c16r2="http://schemas.microsoft.com/office/drawing/2015/06/chart">
                <c:ext xmlns:c16="http://schemas.microsoft.com/office/drawing/2014/chart" uri="{C3380CC4-5D6E-409C-BE32-E72D297353CC}">
                  <c16:uniqueId val="{0000001D-D9C2-4731-A15B-15D4883F3ED6}"/>
                </c:ex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ysClr val="windowText" lastClr="000000"/>
                    </a:solidFill>
                    <a:latin typeface="+mn-lt"/>
                    <a:ea typeface="+mn-ea"/>
                    <a:cs typeface="+mn-cs"/>
                  </a:defRPr>
                </a:pPr>
                <a:endParaRPr lang="en-US"/>
              </a:p>
            </c:txPr>
            <c:dLblPos val="outEnd"/>
            <c:showPercent val="1"/>
            <c:showLeaderLines val="1"/>
            <c:leaderLines>
              <c:spPr>
                <a:ln w="9525" cap="flat" cmpd="sng" algn="ctr">
                  <a:solidFill>
                    <a:schemeClr val="tx1">
                      <a:lumMod val="35000"/>
                      <a:lumOff val="65000"/>
                    </a:schemeClr>
                  </a:solidFill>
                  <a:prstDash val="solid"/>
                  <a:round/>
                </a:ln>
                <a:effectLst/>
              </c:spPr>
            </c:leaderLines>
            <c:extLst xmlns:c16r2="http://schemas.microsoft.com/office/drawing/2015/06/chart">
              <c:ext xmlns:c15="http://schemas.microsoft.com/office/drawing/2012/chart" uri="{CE6537A1-D6FC-4f65-9D91-7224C49458BB}"/>
            </c:extLst>
          </c:dLbls>
          <c:cat>
            <c:strRef>
              <c:f>Thematic!$A$4:$A$18</c:f>
              <c:strCache>
                <c:ptCount val="15"/>
                <c:pt idx="0">
                  <c:v>Agriculture and food security</c:v>
                </c:pt>
                <c:pt idx="1">
                  <c:v>Extension and technology transfer</c:v>
                </c:pt>
                <c:pt idx="2">
                  <c:v>Energy, climate and environment</c:v>
                </c:pt>
                <c:pt idx="3">
                  <c:v>Engineering technologies</c:v>
                </c:pt>
                <c:pt idx="4">
                  <c:v>SAJOREC</c:v>
                </c:pt>
                <c:pt idx="5">
                  <c:v>Infrastructure technologies</c:v>
                </c:pt>
                <c:pt idx="6">
                  <c:v>Human and animal health</c:v>
                </c:pt>
                <c:pt idx="7">
                  <c:v>Natural products</c:v>
                </c:pt>
                <c:pt idx="8">
                  <c:v>Biotechnology</c:v>
                </c:pt>
                <c:pt idx="9">
                  <c:v>Water resources</c:v>
                </c:pt>
                <c:pt idx="10">
                  <c:v>ICT</c:v>
                </c:pt>
                <c:pt idx="11">
                  <c:v>Tech Expo</c:v>
                </c:pt>
                <c:pt idx="12">
                  <c:v>Social sciences</c:v>
                </c:pt>
                <c:pt idx="13">
                  <c:v>Nanotechnology</c:v>
                </c:pt>
                <c:pt idx="14">
                  <c:v>Sustainable materials</c:v>
                </c:pt>
              </c:strCache>
            </c:strRef>
          </c:cat>
          <c:val>
            <c:numRef>
              <c:f>Thematic!$B$4:$B$18</c:f>
              <c:numCache>
                <c:formatCode>#,##0</c:formatCode>
                <c:ptCount val="15"/>
                <c:pt idx="0">
                  <c:v>1504576527.3000002</c:v>
                </c:pt>
                <c:pt idx="1">
                  <c:v>354977783</c:v>
                </c:pt>
                <c:pt idx="2">
                  <c:v>245463240</c:v>
                </c:pt>
                <c:pt idx="3">
                  <c:v>234832825</c:v>
                </c:pt>
                <c:pt idx="4">
                  <c:v>137096755</c:v>
                </c:pt>
                <c:pt idx="5">
                  <c:v>108120012</c:v>
                </c:pt>
                <c:pt idx="6">
                  <c:v>101105423.64</c:v>
                </c:pt>
                <c:pt idx="7">
                  <c:v>67300220.5</c:v>
                </c:pt>
                <c:pt idx="8">
                  <c:v>60439173.100000001</c:v>
                </c:pt>
                <c:pt idx="9">
                  <c:v>34847799.5</c:v>
                </c:pt>
                <c:pt idx="10">
                  <c:v>33115900</c:v>
                </c:pt>
                <c:pt idx="11">
                  <c:v>16984961</c:v>
                </c:pt>
                <c:pt idx="12">
                  <c:v>16200750</c:v>
                </c:pt>
                <c:pt idx="13">
                  <c:v>15393900</c:v>
                </c:pt>
                <c:pt idx="14">
                  <c:v>5664625</c:v>
                </c:pt>
              </c:numCache>
            </c:numRef>
          </c:val>
          <c:extLst xmlns:c16r2="http://schemas.microsoft.com/office/drawing/2015/06/chart">
            <c:ext xmlns:c16="http://schemas.microsoft.com/office/drawing/2014/chart" uri="{C3380CC4-5D6E-409C-BE32-E72D297353CC}">
              <c16:uniqueId val="{0000001E-D9C2-4731-A15B-15D4883F3ED6}"/>
            </c:ext>
          </c:extLst>
        </c:ser>
        <c:dLbls>
          <c:showVal val="1"/>
        </c:dLbls>
      </c:pie3DChart>
      <c:spPr>
        <a:noFill/>
        <a:ln>
          <a:noFill/>
        </a:ln>
        <a:effectLst/>
      </c:spPr>
    </c:plotArea>
    <c:legend>
      <c:legendPos val="b"/>
      <c:layout>
        <c:manualLayout>
          <c:xMode val="edge"/>
          <c:yMode val="edge"/>
          <c:x val="2.9073408965767209E-4"/>
          <c:y val="0.61354274901907135"/>
          <c:w val="0.99970926591034237"/>
          <c:h val="0.38519263843876872"/>
        </c:manualLayout>
      </c:layout>
      <c:spPr>
        <a:noFill/>
        <a:ln>
          <a:noFill/>
        </a:ln>
        <a:effectLst/>
      </c:spPr>
      <c:txPr>
        <a:bodyPr rot="0" spcFirstLastPara="1" vertOverflow="ellipsis" vert="horz" wrap="square" anchor="ctr" anchorCtr="1"/>
        <a:lstStyle/>
        <a:p>
          <a:pPr>
            <a:defRPr sz="2000" b="0" i="0" u="none" strike="noStrike" kern="1200" baseline="0">
              <a:solidFill>
                <a:sysClr val="windowText" lastClr="000000"/>
              </a:solidFill>
              <a:latin typeface="+mn-lt"/>
              <a:ea typeface="+mn-ea"/>
              <a:cs typeface="+mn-cs"/>
            </a:defRPr>
          </a:pPr>
          <a:endParaRPr lang="en-US"/>
        </a:p>
      </c:txPr>
    </c:legend>
    <c:plotVisOnly val="1"/>
    <c:dispBlanksAs val="zero"/>
  </c:chart>
  <c:spPr>
    <a:solidFill>
      <a:schemeClr val="bg1"/>
    </a:solidFill>
    <a:ln w="9525" cap="flat" cmpd="sng" algn="ctr">
      <a:solidFill>
        <a:schemeClr val="tx1">
          <a:lumMod val="15000"/>
          <a:lumOff val="85000"/>
        </a:schemeClr>
      </a:solidFill>
      <a:prstDash val="solid"/>
      <a:round/>
    </a:ln>
    <a:effectLst/>
  </c:spPr>
  <c:txPr>
    <a:bodyPr/>
    <a:lstStyle/>
    <a:p>
      <a:pPr>
        <a:defRPr/>
      </a:pPr>
      <a:endParaRPr lang="en-US"/>
    </a:p>
  </c:txPr>
  <c:externalData r:id="rId2"/>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image" Target="../media/image52.png"/><Relationship Id="rId4" Type="http://schemas.openxmlformats.org/officeDocument/2006/relationships/image" Target="../media/image55.png"/></Relationships>
</file>

<file path=ppt/diagrams/_rels/drawing3.xml.rels><?xml version="1.0" encoding="UTF-8" standalone="yes"?>
<Relationships xmlns="http://schemas.openxmlformats.org/package/2006/relationships"><Relationship Id="rId3" Type="http://schemas.openxmlformats.org/officeDocument/2006/relationships/image" Target="../media/image541.png"/><Relationship Id="rId2" Type="http://schemas.openxmlformats.org/officeDocument/2006/relationships/image" Target="../media/image531.png"/><Relationship Id="rId1" Type="http://schemas.openxmlformats.org/officeDocument/2006/relationships/image" Target="../media/image521.png"/><Relationship Id="rId4" Type="http://schemas.openxmlformats.org/officeDocument/2006/relationships/image" Target="../media/image551.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E2F232F-518D-4136-8B17-D33FDE47C42B}"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A6561753-638B-427D-B39B-ACA6623B7FBC}">
      <dgm:prSet phldrT="[Text]"/>
      <dgm:spPr>
        <a:solidFill>
          <a:schemeClr val="accent6"/>
        </a:solidFill>
      </dgm:spPr>
      <dgm:t>
        <a:bodyPr/>
        <a:lstStyle/>
        <a:p>
          <a:r>
            <a:rPr lang="en-US" dirty="0" smtClean="0"/>
            <a:t>JKUAT RESEARCH THEMES</a:t>
          </a:r>
          <a:endParaRPr lang="en-US" dirty="0"/>
        </a:p>
      </dgm:t>
    </dgm:pt>
    <dgm:pt modelId="{9164E25B-BEDC-4057-ABC5-6250A2B0BF5F}" type="parTrans" cxnId="{C96C5389-C699-4437-B82A-723302EA6F60}">
      <dgm:prSet/>
      <dgm:spPr/>
      <dgm:t>
        <a:bodyPr/>
        <a:lstStyle/>
        <a:p>
          <a:endParaRPr lang="en-US"/>
        </a:p>
      </dgm:t>
    </dgm:pt>
    <dgm:pt modelId="{3DCC4BFD-EA94-4C04-BD9E-47FD53519A9A}" type="sibTrans" cxnId="{C96C5389-C699-4437-B82A-723302EA6F60}">
      <dgm:prSet/>
      <dgm:spPr/>
      <dgm:t>
        <a:bodyPr/>
        <a:lstStyle/>
        <a:p>
          <a:endParaRPr lang="en-US"/>
        </a:p>
      </dgm:t>
    </dgm:pt>
    <dgm:pt modelId="{83300A94-47D1-47C1-9F34-127D12ADB8B4}">
      <dgm:prSet phldrT="[Text]"/>
      <dgm:spPr>
        <a:solidFill>
          <a:srgbClr val="92D050"/>
        </a:solidFill>
      </dgm:spPr>
      <dgm:t>
        <a:bodyPr/>
        <a:lstStyle/>
        <a:p>
          <a:r>
            <a:rPr lang="en-US" dirty="0" err="1" smtClean="0"/>
            <a:t>Agric</a:t>
          </a:r>
          <a:r>
            <a:rPr lang="en-US" dirty="0" smtClean="0"/>
            <a:t> and Food Security</a:t>
          </a:r>
          <a:endParaRPr lang="en-US" dirty="0"/>
        </a:p>
      </dgm:t>
    </dgm:pt>
    <dgm:pt modelId="{A773F04C-2D82-42AC-97DF-6424D0D080BD}" type="parTrans" cxnId="{2849AC8E-7829-4C76-827F-B267C1CCDF8A}">
      <dgm:prSet/>
      <dgm:spPr>
        <a:ln>
          <a:noFill/>
        </a:ln>
      </dgm:spPr>
      <dgm:t>
        <a:bodyPr/>
        <a:lstStyle/>
        <a:p>
          <a:endParaRPr lang="en-US"/>
        </a:p>
      </dgm:t>
    </dgm:pt>
    <dgm:pt modelId="{2F52E29C-4B00-414A-986B-3E1D0E0D1D51}" type="sibTrans" cxnId="{2849AC8E-7829-4C76-827F-B267C1CCDF8A}">
      <dgm:prSet/>
      <dgm:spPr/>
      <dgm:t>
        <a:bodyPr/>
        <a:lstStyle/>
        <a:p>
          <a:endParaRPr lang="en-US"/>
        </a:p>
      </dgm:t>
    </dgm:pt>
    <dgm:pt modelId="{89F33577-0029-4667-8139-BE2EBF85A0CA}">
      <dgm:prSet phldrT="[Text]"/>
      <dgm:spPr>
        <a:solidFill>
          <a:srgbClr val="000000"/>
        </a:solidFill>
      </dgm:spPr>
      <dgm:t>
        <a:bodyPr/>
        <a:lstStyle/>
        <a:p>
          <a:r>
            <a:rPr lang="en-US" dirty="0" smtClean="0"/>
            <a:t>Social Science</a:t>
          </a:r>
          <a:endParaRPr lang="en-US" dirty="0"/>
        </a:p>
      </dgm:t>
    </dgm:pt>
    <dgm:pt modelId="{EC550FB9-F767-4F0C-9A3B-4745BD5FC28A}" type="parTrans" cxnId="{792357BD-63C9-4B48-8901-A00955A39A39}">
      <dgm:prSet/>
      <dgm:spPr>
        <a:ln>
          <a:noFill/>
        </a:ln>
      </dgm:spPr>
      <dgm:t>
        <a:bodyPr/>
        <a:lstStyle/>
        <a:p>
          <a:endParaRPr lang="en-US"/>
        </a:p>
      </dgm:t>
    </dgm:pt>
    <dgm:pt modelId="{E930C63B-4561-481B-9965-ABAA676B3DFB}" type="sibTrans" cxnId="{792357BD-63C9-4B48-8901-A00955A39A39}">
      <dgm:prSet/>
      <dgm:spPr/>
      <dgm:t>
        <a:bodyPr/>
        <a:lstStyle/>
        <a:p>
          <a:endParaRPr lang="en-US"/>
        </a:p>
      </dgm:t>
    </dgm:pt>
    <dgm:pt modelId="{9A022698-FA6E-41DD-8FDF-3785562B8DAC}">
      <dgm:prSet phldrT="[Text]"/>
      <dgm:spPr>
        <a:solidFill>
          <a:srgbClr val="FF0000"/>
        </a:solidFill>
      </dgm:spPr>
      <dgm:t>
        <a:bodyPr/>
        <a:lstStyle/>
        <a:p>
          <a:r>
            <a:rPr lang="en-US" dirty="0" smtClean="0"/>
            <a:t>Engineering Tech &amp; Industrial Development</a:t>
          </a:r>
          <a:endParaRPr lang="en-US" dirty="0"/>
        </a:p>
      </dgm:t>
    </dgm:pt>
    <dgm:pt modelId="{B3B007AA-0453-4523-8CBA-11AC05B27DD4}" type="parTrans" cxnId="{ED3878A0-6E5E-4195-9793-1D3C386BC0B0}">
      <dgm:prSet/>
      <dgm:spPr>
        <a:ln>
          <a:noFill/>
        </a:ln>
      </dgm:spPr>
      <dgm:t>
        <a:bodyPr/>
        <a:lstStyle/>
        <a:p>
          <a:endParaRPr lang="en-US"/>
        </a:p>
      </dgm:t>
    </dgm:pt>
    <dgm:pt modelId="{749503A0-6471-41B4-AF97-520E902AFDE8}" type="sibTrans" cxnId="{ED3878A0-6E5E-4195-9793-1D3C386BC0B0}">
      <dgm:prSet/>
      <dgm:spPr/>
      <dgm:t>
        <a:bodyPr/>
        <a:lstStyle/>
        <a:p>
          <a:endParaRPr lang="en-US"/>
        </a:p>
      </dgm:t>
    </dgm:pt>
    <dgm:pt modelId="{FADD80BC-722C-4B79-8F16-8CC4A8AE5E37}">
      <dgm:prSet/>
      <dgm:spPr>
        <a:solidFill>
          <a:schemeClr val="accent4">
            <a:lumMod val="60000"/>
            <a:lumOff val="40000"/>
          </a:schemeClr>
        </a:solidFill>
      </dgm:spPr>
      <dgm:t>
        <a:bodyPr/>
        <a:lstStyle/>
        <a:p>
          <a:r>
            <a:rPr lang="en-US" dirty="0" smtClean="0"/>
            <a:t>Built Environment</a:t>
          </a:r>
          <a:endParaRPr lang="en-US" dirty="0"/>
        </a:p>
      </dgm:t>
    </dgm:pt>
    <dgm:pt modelId="{C7C7CF59-C10F-43B4-A361-ED758F3D7C5F}" type="parTrans" cxnId="{C06CAA89-3CD0-41D1-856A-0C529BEBC814}">
      <dgm:prSet/>
      <dgm:spPr>
        <a:ln>
          <a:noFill/>
        </a:ln>
      </dgm:spPr>
      <dgm:t>
        <a:bodyPr/>
        <a:lstStyle/>
        <a:p>
          <a:endParaRPr lang="en-US"/>
        </a:p>
      </dgm:t>
    </dgm:pt>
    <dgm:pt modelId="{51C00B67-B117-41E7-8045-5972B8577820}" type="sibTrans" cxnId="{C06CAA89-3CD0-41D1-856A-0C529BEBC814}">
      <dgm:prSet/>
      <dgm:spPr/>
      <dgm:t>
        <a:bodyPr/>
        <a:lstStyle/>
        <a:p>
          <a:endParaRPr lang="en-US"/>
        </a:p>
      </dgm:t>
    </dgm:pt>
    <dgm:pt modelId="{082D196F-744A-440D-B81C-E9FF5992F090}">
      <dgm:prSet/>
      <dgm:spPr/>
      <dgm:t>
        <a:bodyPr/>
        <a:lstStyle/>
        <a:p>
          <a:r>
            <a:rPr lang="en-US" dirty="0" smtClean="0"/>
            <a:t>ICT</a:t>
          </a:r>
          <a:endParaRPr lang="en-US" dirty="0"/>
        </a:p>
      </dgm:t>
    </dgm:pt>
    <dgm:pt modelId="{F0AF2FA4-9EE4-4CBC-96BD-92CECECA5016}" type="parTrans" cxnId="{17AE39FB-33AB-41E2-BC68-9B69FFF41FF5}">
      <dgm:prSet/>
      <dgm:spPr>
        <a:ln>
          <a:noFill/>
        </a:ln>
      </dgm:spPr>
      <dgm:t>
        <a:bodyPr/>
        <a:lstStyle/>
        <a:p>
          <a:endParaRPr lang="en-US"/>
        </a:p>
      </dgm:t>
    </dgm:pt>
    <dgm:pt modelId="{E3509A92-C619-441D-82C2-0899533EBB53}" type="sibTrans" cxnId="{17AE39FB-33AB-41E2-BC68-9B69FFF41FF5}">
      <dgm:prSet/>
      <dgm:spPr/>
      <dgm:t>
        <a:bodyPr/>
        <a:lstStyle/>
        <a:p>
          <a:endParaRPr lang="en-US"/>
        </a:p>
      </dgm:t>
    </dgm:pt>
    <dgm:pt modelId="{FC0B2363-42A8-4974-B8E5-EAD191AABCA5}">
      <dgm:prSet/>
      <dgm:spPr>
        <a:solidFill>
          <a:schemeClr val="bg1">
            <a:lumMod val="85000"/>
          </a:schemeClr>
        </a:solidFill>
      </dgm:spPr>
      <dgm:t>
        <a:bodyPr/>
        <a:lstStyle/>
        <a:p>
          <a:r>
            <a:rPr lang="en-US" dirty="0" smtClean="0">
              <a:solidFill>
                <a:schemeClr val="tx1"/>
              </a:solidFill>
            </a:rPr>
            <a:t>Human and Animal Health</a:t>
          </a:r>
          <a:endParaRPr lang="en-US" dirty="0">
            <a:solidFill>
              <a:schemeClr val="tx1"/>
            </a:solidFill>
          </a:endParaRPr>
        </a:p>
      </dgm:t>
    </dgm:pt>
    <dgm:pt modelId="{F3DB09CC-EBDA-4216-B86F-C999AE347E83}" type="parTrans" cxnId="{5E8696FA-2FB0-43C7-AEC9-6D5F70B78536}">
      <dgm:prSet/>
      <dgm:spPr>
        <a:ln>
          <a:noFill/>
        </a:ln>
      </dgm:spPr>
      <dgm:t>
        <a:bodyPr/>
        <a:lstStyle/>
        <a:p>
          <a:endParaRPr lang="en-US"/>
        </a:p>
      </dgm:t>
    </dgm:pt>
    <dgm:pt modelId="{AFC271D8-6C98-4E14-8052-927834211A8B}" type="sibTrans" cxnId="{5E8696FA-2FB0-43C7-AEC9-6D5F70B78536}">
      <dgm:prSet/>
      <dgm:spPr/>
      <dgm:t>
        <a:bodyPr/>
        <a:lstStyle/>
        <a:p>
          <a:endParaRPr lang="en-US"/>
        </a:p>
      </dgm:t>
    </dgm:pt>
    <dgm:pt modelId="{D304D126-F8AE-493F-BC29-548042D62D9C}">
      <dgm:prSet/>
      <dgm:spPr>
        <a:solidFill>
          <a:srgbClr val="FFC000"/>
        </a:solidFill>
      </dgm:spPr>
      <dgm:t>
        <a:bodyPr/>
        <a:lstStyle/>
        <a:p>
          <a:r>
            <a:rPr lang="en-US" dirty="0" smtClean="0"/>
            <a:t>Natural products</a:t>
          </a:r>
          <a:endParaRPr lang="en-US" dirty="0"/>
        </a:p>
      </dgm:t>
    </dgm:pt>
    <dgm:pt modelId="{B7C32C85-D6F4-4B73-A3F0-67F01388CC7A}" type="parTrans" cxnId="{3543EAD7-55B1-4FDE-9F9D-0B10422E6700}">
      <dgm:prSet/>
      <dgm:spPr>
        <a:ln>
          <a:noFill/>
        </a:ln>
      </dgm:spPr>
      <dgm:t>
        <a:bodyPr/>
        <a:lstStyle/>
        <a:p>
          <a:endParaRPr lang="en-US"/>
        </a:p>
      </dgm:t>
    </dgm:pt>
    <dgm:pt modelId="{DF6758A7-1732-4033-A3F2-CC8C7D14BDCF}" type="sibTrans" cxnId="{3543EAD7-55B1-4FDE-9F9D-0B10422E6700}">
      <dgm:prSet/>
      <dgm:spPr/>
      <dgm:t>
        <a:bodyPr/>
        <a:lstStyle/>
        <a:p>
          <a:endParaRPr lang="en-US"/>
        </a:p>
      </dgm:t>
    </dgm:pt>
    <dgm:pt modelId="{155B0EE2-A0C6-48F1-B413-506196F53A62}">
      <dgm:prSet/>
      <dgm:spPr>
        <a:solidFill>
          <a:schemeClr val="accent1">
            <a:lumMod val="60000"/>
            <a:lumOff val="40000"/>
          </a:schemeClr>
        </a:solidFill>
      </dgm:spPr>
      <dgm:t>
        <a:bodyPr/>
        <a:lstStyle/>
        <a:p>
          <a:r>
            <a:rPr lang="en-US" dirty="0" smtClean="0"/>
            <a:t>Water Resources</a:t>
          </a:r>
          <a:endParaRPr lang="en-US" dirty="0"/>
        </a:p>
      </dgm:t>
    </dgm:pt>
    <dgm:pt modelId="{E367EE4D-A769-4EDF-8AEA-2B3EA7870A1A}" type="parTrans" cxnId="{7BC212E9-3A40-476A-BD9C-04F120F235AB}">
      <dgm:prSet/>
      <dgm:spPr>
        <a:ln>
          <a:noFill/>
        </a:ln>
      </dgm:spPr>
      <dgm:t>
        <a:bodyPr/>
        <a:lstStyle/>
        <a:p>
          <a:endParaRPr lang="en-US" dirty="0"/>
        </a:p>
      </dgm:t>
    </dgm:pt>
    <dgm:pt modelId="{F517A7B5-1015-47FB-B50A-B9F00A774073}" type="sibTrans" cxnId="{7BC212E9-3A40-476A-BD9C-04F120F235AB}">
      <dgm:prSet/>
      <dgm:spPr/>
      <dgm:t>
        <a:bodyPr/>
        <a:lstStyle/>
        <a:p>
          <a:endParaRPr lang="en-US"/>
        </a:p>
      </dgm:t>
    </dgm:pt>
    <dgm:pt modelId="{5F3A3A27-5C7D-4EEB-93B7-D7F8AFA65E72}">
      <dgm:prSet/>
      <dgm:spPr>
        <a:solidFill>
          <a:srgbClr val="0000CC"/>
        </a:solidFill>
      </dgm:spPr>
      <dgm:t>
        <a:bodyPr/>
        <a:lstStyle/>
        <a:p>
          <a:r>
            <a:rPr lang="en-US" dirty="0" smtClean="0"/>
            <a:t>Nanotechnology</a:t>
          </a:r>
          <a:endParaRPr lang="en-US" dirty="0"/>
        </a:p>
      </dgm:t>
    </dgm:pt>
    <dgm:pt modelId="{7F515757-FAF0-4F84-B245-454A36BF4D8B}" type="sibTrans" cxnId="{49F78284-EF32-493C-80A5-6B86D357F602}">
      <dgm:prSet/>
      <dgm:spPr/>
      <dgm:t>
        <a:bodyPr/>
        <a:lstStyle/>
        <a:p>
          <a:endParaRPr lang="en-US"/>
        </a:p>
      </dgm:t>
    </dgm:pt>
    <dgm:pt modelId="{A9160480-D2B4-49A1-9BEA-658B238F6E71}" type="parTrans" cxnId="{49F78284-EF32-493C-80A5-6B86D357F602}">
      <dgm:prSet/>
      <dgm:spPr>
        <a:ln>
          <a:noFill/>
        </a:ln>
      </dgm:spPr>
      <dgm:t>
        <a:bodyPr/>
        <a:lstStyle/>
        <a:p>
          <a:endParaRPr lang="en-US"/>
        </a:p>
      </dgm:t>
    </dgm:pt>
    <dgm:pt modelId="{83E3B70E-D33C-4C80-A6F7-0B7A6D21291C}" type="pres">
      <dgm:prSet presAssocID="{DE2F232F-518D-4136-8B17-D33FDE47C42B}" presName="Name0" presStyleCnt="0">
        <dgm:presLayoutVars>
          <dgm:chPref val="1"/>
          <dgm:dir/>
          <dgm:animOne val="branch"/>
          <dgm:animLvl val="lvl"/>
          <dgm:resizeHandles val="exact"/>
        </dgm:presLayoutVars>
      </dgm:prSet>
      <dgm:spPr/>
      <dgm:t>
        <a:bodyPr/>
        <a:lstStyle/>
        <a:p>
          <a:endParaRPr lang="en-US"/>
        </a:p>
      </dgm:t>
    </dgm:pt>
    <dgm:pt modelId="{72CAAB0F-D607-4CA0-A4B3-353E88782824}" type="pres">
      <dgm:prSet presAssocID="{A6561753-638B-427D-B39B-ACA6623B7FBC}" presName="root1" presStyleCnt="0"/>
      <dgm:spPr/>
    </dgm:pt>
    <dgm:pt modelId="{36CA7BA7-9F2A-4962-B8AF-C05E47FE25F7}" type="pres">
      <dgm:prSet presAssocID="{A6561753-638B-427D-B39B-ACA6623B7FBC}" presName="LevelOneTextNode" presStyleLbl="node0" presStyleIdx="0" presStyleCnt="1" custScaleY="114031" custLinFactNeighborX="1331" custLinFactNeighborY="0">
        <dgm:presLayoutVars>
          <dgm:chPref val="3"/>
        </dgm:presLayoutVars>
      </dgm:prSet>
      <dgm:spPr/>
      <dgm:t>
        <a:bodyPr/>
        <a:lstStyle/>
        <a:p>
          <a:endParaRPr lang="en-US"/>
        </a:p>
      </dgm:t>
    </dgm:pt>
    <dgm:pt modelId="{258C8052-0BA6-4785-BCAD-F5C13C0EA772}" type="pres">
      <dgm:prSet presAssocID="{A6561753-638B-427D-B39B-ACA6623B7FBC}" presName="level2hierChild" presStyleCnt="0"/>
      <dgm:spPr/>
    </dgm:pt>
    <dgm:pt modelId="{12E81D61-F522-40DE-8E54-C298B64144A9}" type="pres">
      <dgm:prSet presAssocID="{A773F04C-2D82-42AC-97DF-6424D0D080BD}" presName="conn2-1" presStyleLbl="parChTrans1D2" presStyleIdx="0" presStyleCnt="5"/>
      <dgm:spPr/>
      <dgm:t>
        <a:bodyPr/>
        <a:lstStyle/>
        <a:p>
          <a:endParaRPr lang="en-US"/>
        </a:p>
      </dgm:t>
    </dgm:pt>
    <dgm:pt modelId="{66152C86-6CF3-4B69-98E6-B4D93EE3BAA6}" type="pres">
      <dgm:prSet presAssocID="{A773F04C-2D82-42AC-97DF-6424D0D080BD}" presName="connTx" presStyleLbl="parChTrans1D2" presStyleIdx="0" presStyleCnt="5"/>
      <dgm:spPr/>
      <dgm:t>
        <a:bodyPr/>
        <a:lstStyle/>
        <a:p>
          <a:endParaRPr lang="en-US"/>
        </a:p>
      </dgm:t>
    </dgm:pt>
    <dgm:pt modelId="{FF251DED-4308-484D-9AEC-AE416D20DCA8}" type="pres">
      <dgm:prSet presAssocID="{83300A94-47D1-47C1-9F34-127D12ADB8B4}" presName="root2" presStyleCnt="0"/>
      <dgm:spPr/>
    </dgm:pt>
    <dgm:pt modelId="{D7383973-1477-4B3E-A1DE-0D2804C381F3}" type="pres">
      <dgm:prSet presAssocID="{83300A94-47D1-47C1-9F34-127D12ADB8B4}" presName="LevelTwoTextNode" presStyleLbl="node2" presStyleIdx="0" presStyleCnt="5">
        <dgm:presLayoutVars>
          <dgm:chPref val="3"/>
        </dgm:presLayoutVars>
      </dgm:prSet>
      <dgm:spPr/>
      <dgm:t>
        <a:bodyPr/>
        <a:lstStyle/>
        <a:p>
          <a:endParaRPr lang="en-US"/>
        </a:p>
      </dgm:t>
    </dgm:pt>
    <dgm:pt modelId="{E806C733-DE9D-4D1B-8AB1-40448018B314}" type="pres">
      <dgm:prSet presAssocID="{83300A94-47D1-47C1-9F34-127D12ADB8B4}" presName="level3hierChild" presStyleCnt="0"/>
      <dgm:spPr/>
    </dgm:pt>
    <dgm:pt modelId="{7A00BE3E-F68D-4856-B265-7FADBE242F2A}" type="pres">
      <dgm:prSet presAssocID="{F3DB09CC-EBDA-4216-B86F-C999AE347E83}" presName="conn2-1" presStyleLbl="parChTrans1D3" presStyleIdx="0" presStyleCnt="4"/>
      <dgm:spPr/>
      <dgm:t>
        <a:bodyPr/>
        <a:lstStyle/>
        <a:p>
          <a:endParaRPr lang="en-US"/>
        </a:p>
      </dgm:t>
    </dgm:pt>
    <dgm:pt modelId="{7A837422-1DB4-4803-AAAE-FE2ACB2D799C}" type="pres">
      <dgm:prSet presAssocID="{F3DB09CC-EBDA-4216-B86F-C999AE347E83}" presName="connTx" presStyleLbl="parChTrans1D3" presStyleIdx="0" presStyleCnt="4"/>
      <dgm:spPr/>
      <dgm:t>
        <a:bodyPr/>
        <a:lstStyle/>
        <a:p>
          <a:endParaRPr lang="en-US"/>
        </a:p>
      </dgm:t>
    </dgm:pt>
    <dgm:pt modelId="{1E35EE9D-A79A-4F09-88BC-D77147C6E010}" type="pres">
      <dgm:prSet presAssocID="{FC0B2363-42A8-4974-B8E5-EAD191AABCA5}" presName="root2" presStyleCnt="0"/>
      <dgm:spPr/>
    </dgm:pt>
    <dgm:pt modelId="{CF52E432-3CD0-4565-AEFA-5C4E43C0A531}" type="pres">
      <dgm:prSet presAssocID="{FC0B2363-42A8-4974-B8E5-EAD191AABCA5}" presName="LevelTwoTextNode" presStyleLbl="node3" presStyleIdx="0" presStyleCnt="4">
        <dgm:presLayoutVars>
          <dgm:chPref val="3"/>
        </dgm:presLayoutVars>
      </dgm:prSet>
      <dgm:spPr/>
      <dgm:t>
        <a:bodyPr/>
        <a:lstStyle/>
        <a:p>
          <a:endParaRPr lang="en-US"/>
        </a:p>
      </dgm:t>
    </dgm:pt>
    <dgm:pt modelId="{A90AED2B-309B-4D18-B4F2-E81C29CE9540}" type="pres">
      <dgm:prSet presAssocID="{FC0B2363-42A8-4974-B8E5-EAD191AABCA5}" presName="level3hierChild" presStyleCnt="0"/>
      <dgm:spPr/>
    </dgm:pt>
    <dgm:pt modelId="{EAC05F97-7577-4724-B853-30F007D1C08E}" type="pres">
      <dgm:prSet presAssocID="{A9160480-D2B4-49A1-9BEA-658B238F6E71}" presName="conn2-1" presStyleLbl="parChTrans1D2" presStyleIdx="1" presStyleCnt="5"/>
      <dgm:spPr/>
      <dgm:t>
        <a:bodyPr/>
        <a:lstStyle/>
        <a:p>
          <a:endParaRPr lang="en-US"/>
        </a:p>
      </dgm:t>
    </dgm:pt>
    <dgm:pt modelId="{AB526B6A-9A11-45ED-B1BE-505EB1E3A3CC}" type="pres">
      <dgm:prSet presAssocID="{A9160480-D2B4-49A1-9BEA-658B238F6E71}" presName="connTx" presStyleLbl="parChTrans1D2" presStyleIdx="1" presStyleCnt="5"/>
      <dgm:spPr/>
      <dgm:t>
        <a:bodyPr/>
        <a:lstStyle/>
        <a:p>
          <a:endParaRPr lang="en-US"/>
        </a:p>
      </dgm:t>
    </dgm:pt>
    <dgm:pt modelId="{AE82C902-6DD6-4B9D-9815-68EB1D2F5C78}" type="pres">
      <dgm:prSet presAssocID="{5F3A3A27-5C7D-4EEB-93B7-D7F8AFA65E72}" presName="root2" presStyleCnt="0"/>
      <dgm:spPr/>
    </dgm:pt>
    <dgm:pt modelId="{BFE2291D-C70F-4F82-8F93-6545D5E6B161}" type="pres">
      <dgm:prSet presAssocID="{5F3A3A27-5C7D-4EEB-93B7-D7F8AFA65E72}" presName="LevelTwoTextNode" presStyleLbl="node2" presStyleIdx="1" presStyleCnt="5">
        <dgm:presLayoutVars>
          <dgm:chPref val="3"/>
        </dgm:presLayoutVars>
      </dgm:prSet>
      <dgm:spPr/>
      <dgm:t>
        <a:bodyPr/>
        <a:lstStyle/>
        <a:p>
          <a:endParaRPr lang="en-US"/>
        </a:p>
      </dgm:t>
    </dgm:pt>
    <dgm:pt modelId="{AF800877-2BB3-4EF3-B8B8-003A07778226}" type="pres">
      <dgm:prSet presAssocID="{5F3A3A27-5C7D-4EEB-93B7-D7F8AFA65E72}" presName="level3hierChild" presStyleCnt="0"/>
      <dgm:spPr/>
    </dgm:pt>
    <dgm:pt modelId="{97B21142-E11B-4225-9B05-0B8E498AE332}" type="pres">
      <dgm:prSet presAssocID="{F0AF2FA4-9EE4-4CBC-96BD-92CECECA5016}" presName="conn2-1" presStyleLbl="parChTrans1D3" presStyleIdx="1" presStyleCnt="4"/>
      <dgm:spPr/>
      <dgm:t>
        <a:bodyPr/>
        <a:lstStyle/>
        <a:p>
          <a:endParaRPr lang="en-US"/>
        </a:p>
      </dgm:t>
    </dgm:pt>
    <dgm:pt modelId="{47A68D6D-8C0F-4839-905C-427610C4FB5C}" type="pres">
      <dgm:prSet presAssocID="{F0AF2FA4-9EE4-4CBC-96BD-92CECECA5016}" presName="connTx" presStyleLbl="parChTrans1D3" presStyleIdx="1" presStyleCnt="4"/>
      <dgm:spPr/>
      <dgm:t>
        <a:bodyPr/>
        <a:lstStyle/>
        <a:p>
          <a:endParaRPr lang="en-US"/>
        </a:p>
      </dgm:t>
    </dgm:pt>
    <dgm:pt modelId="{4C79A48B-5305-4C92-8B8A-248220E8B950}" type="pres">
      <dgm:prSet presAssocID="{082D196F-744A-440D-B81C-E9FF5992F090}" presName="root2" presStyleCnt="0"/>
      <dgm:spPr/>
    </dgm:pt>
    <dgm:pt modelId="{921F600C-21A9-4F36-8A2D-2E529E76938F}" type="pres">
      <dgm:prSet presAssocID="{082D196F-744A-440D-B81C-E9FF5992F090}" presName="LevelTwoTextNode" presStyleLbl="node3" presStyleIdx="1" presStyleCnt="4">
        <dgm:presLayoutVars>
          <dgm:chPref val="3"/>
        </dgm:presLayoutVars>
      </dgm:prSet>
      <dgm:spPr/>
      <dgm:t>
        <a:bodyPr/>
        <a:lstStyle/>
        <a:p>
          <a:endParaRPr lang="en-US"/>
        </a:p>
      </dgm:t>
    </dgm:pt>
    <dgm:pt modelId="{04378F15-0B9D-402D-A9A2-84CDA7CB3308}" type="pres">
      <dgm:prSet presAssocID="{082D196F-744A-440D-B81C-E9FF5992F090}" presName="level3hierChild" presStyleCnt="0"/>
      <dgm:spPr/>
    </dgm:pt>
    <dgm:pt modelId="{B0A5CC96-2F22-4EB4-81DB-7A2AC6915125}" type="pres">
      <dgm:prSet presAssocID="{B7C32C85-D6F4-4B73-A3F0-67F01388CC7A}" presName="conn2-1" presStyleLbl="parChTrans1D2" presStyleIdx="2" presStyleCnt="5"/>
      <dgm:spPr/>
      <dgm:t>
        <a:bodyPr/>
        <a:lstStyle/>
        <a:p>
          <a:endParaRPr lang="en-US"/>
        </a:p>
      </dgm:t>
    </dgm:pt>
    <dgm:pt modelId="{D8F413D4-0BEF-4989-86C1-524225D8A41E}" type="pres">
      <dgm:prSet presAssocID="{B7C32C85-D6F4-4B73-A3F0-67F01388CC7A}" presName="connTx" presStyleLbl="parChTrans1D2" presStyleIdx="2" presStyleCnt="5"/>
      <dgm:spPr/>
      <dgm:t>
        <a:bodyPr/>
        <a:lstStyle/>
        <a:p>
          <a:endParaRPr lang="en-US"/>
        </a:p>
      </dgm:t>
    </dgm:pt>
    <dgm:pt modelId="{D5F5B89C-B132-4FAD-A442-087373954F64}" type="pres">
      <dgm:prSet presAssocID="{D304D126-F8AE-493F-BC29-548042D62D9C}" presName="root2" presStyleCnt="0"/>
      <dgm:spPr/>
    </dgm:pt>
    <dgm:pt modelId="{51890C71-E6F4-4014-A12E-4824DAC94ED3}" type="pres">
      <dgm:prSet presAssocID="{D304D126-F8AE-493F-BC29-548042D62D9C}" presName="LevelTwoTextNode" presStyleLbl="node2" presStyleIdx="2" presStyleCnt="5">
        <dgm:presLayoutVars>
          <dgm:chPref val="3"/>
        </dgm:presLayoutVars>
      </dgm:prSet>
      <dgm:spPr/>
      <dgm:t>
        <a:bodyPr/>
        <a:lstStyle/>
        <a:p>
          <a:endParaRPr lang="en-US"/>
        </a:p>
      </dgm:t>
    </dgm:pt>
    <dgm:pt modelId="{77D02376-0D6F-49BE-BE94-44D662C4E6A1}" type="pres">
      <dgm:prSet presAssocID="{D304D126-F8AE-493F-BC29-548042D62D9C}" presName="level3hierChild" presStyleCnt="0"/>
      <dgm:spPr/>
    </dgm:pt>
    <dgm:pt modelId="{F8B399E4-2D17-4500-B0EF-47D3E0408DAB}" type="pres">
      <dgm:prSet presAssocID="{C7C7CF59-C10F-43B4-A361-ED758F3D7C5F}" presName="conn2-1" presStyleLbl="parChTrans1D3" presStyleIdx="2" presStyleCnt="4"/>
      <dgm:spPr/>
      <dgm:t>
        <a:bodyPr/>
        <a:lstStyle/>
        <a:p>
          <a:endParaRPr lang="en-US"/>
        </a:p>
      </dgm:t>
    </dgm:pt>
    <dgm:pt modelId="{860EE9B4-274E-47A3-9AE4-E8AAAB0F42BA}" type="pres">
      <dgm:prSet presAssocID="{C7C7CF59-C10F-43B4-A361-ED758F3D7C5F}" presName="connTx" presStyleLbl="parChTrans1D3" presStyleIdx="2" presStyleCnt="4"/>
      <dgm:spPr/>
      <dgm:t>
        <a:bodyPr/>
        <a:lstStyle/>
        <a:p>
          <a:endParaRPr lang="en-US"/>
        </a:p>
      </dgm:t>
    </dgm:pt>
    <dgm:pt modelId="{4E701716-FB07-416A-A224-A480F48109C1}" type="pres">
      <dgm:prSet presAssocID="{FADD80BC-722C-4B79-8F16-8CC4A8AE5E37}" presName="root2" presStyleCnt="0"/>
      <dgm:spPr/>
    </dgm:pt>
    <dgm:pt modelId="{2C0A327B-9DD4-40AE-A376-9A762AE10025}" type="pres">
      <dgm:prSet presAssocID="{FADD80BC-722C-4B79-8F16-8CC4A8AE5E37}" presName="LevelTwoTextNode" presStyleLbl="node3" presStyleIdx="2" presStyleCnt="4">
        <dgm:presLayoutVars>
          <dgm:chPref val="3"/>
        </dgm:presLayoutVars>
      </dgm:prSet>
      <dgm:spPr/>
      <dgm:t>
        <a:bodyPr/>
        <a:lstStyle/>
        <a:p>
          <a:endParaRPr lang="en-US"/>
        </a:p>
      </dgm:t>
    </dgm:pt>
    <dgm:pt modelId="{CEC56C92-931D-40A4-874A-C39940B392E4}" type="pres">
      <dgm:prSet presAssocID="{FADD80BC-722C-4B79-8F16-8CC4A8AE5E37}" presName="level3hierChild" presStyleCnt="0"/>
      <dgm:spPr/>
    </dgm:pt>
    <dgm:pt modelId="{EDF7C9A0-0C06-4514-8E81-28C8B88645C8}" type="pres">
      <dgm:prSet presAssocID="{E367EE4D-A769-4EDF-8AEA-2B3EA7870A1A}" presName="conn2-1" presStyleLbl="parChTrans1D2" presStyleIdx="3" presStyleCnt="5"/>
      <dgm:spPr/>
      <dgm:t>
        <a:bodyPr/>
        <a:lstStyle/>
        <a:p>
          <a:endParaRPr lang="en-US"/>
        </a:p>
      </dgm:t>
    </dgm:pt>
    <dgm:pt modelId="{A35F6A8B-2076-4D7E-BEDB-A20E155B7A18}" type="pres">
      <dgm:prSet presAssocID="{E367EE4D-A769-4EDF-8AEA-2B3EA7870A1A}" presName="connTx" presStyleLbl="parChTrans1D2" presStyleIdx="3" presStyleCnt="5"/>
      <dgm:spPr/>
      <dgm:t>
        <a:bodyPr/>
        <a:lstStyle/>
        <a:p>
          <a:endParaRPr lang="en-US"/>
        </a:p>
      </dgm:t>
    </dgm:pt>
    <dgm:pt modelId="{3AACE9F0-F5CB-42C7-BFBC-45DF0D58DEB3}" type="pres">
      <dgm:prSet presAssocID="{155B0EE2-A0C6-48F1-B413-506196F53A62}" presName="root2" presStyleCnt="0"/>
      <dgm:spPr/>
    </dgm:pt>
    <dgm:pt modelId="{B07AB3BA-6C2E-40D9-A738-A1ACFC611B12}" type="pres">
      <dgm:prSet presAssocID="{155B0EE2-A0C6-48F1-B413-506196F53A62}" presName="LevelTwoTextNode" presStyleLbl="node2" presStyleIdx="3" presStyleCnt="5">
        <dgm:presLayoutVars>
          <dgm:chPref val="3"/>
        </dgm:presLayoutVars>
      </dgm:prSet>
      <dgm:spPr/>
      <dgm:t>
        <a:bodyPr/>
        <a:lstStyle/>
        <a:p>
          <a:endParaRPr lang="en-US"/>
        </a:p>
      </dgm:t>
    </dgm:pt>
    <dgm:pt modelId="{93C16CF3-8732-48B3-A9EB-C5C30CD2CC48}" type="pres">
      <dgm:prSet presAssocID="{155B0EE2-A0C6-48F1-B413-506196F53A62}" presName="level3hierChild" presStyleCnt="0"/>
      <dgm:spPr/>
    </dgm:pt>
    <dgm:pt modelId="{AE168413-1391-48A8-8449-FF30D3691C92}" type="pres">
      <dgm:prSet presAssocID="{EC550FB9-F767-4F0C-9A3B-4745BD5FC28A}" presName="conn2-1" presStyleLbl="parChTrans1D3" presStyleIdx="3" presStyleCnt="4"/>
      <dgm:spPr/>
      <dgm:t>
        <a:bodyPr/>
        <a:lstStyle/>
        <a:p>
          <a:endParaRPr lang="en-US"/>
        </a:p>
      </dgm:t>
    </dgm:pt>
    <dgm:pt modelId="{3169F9D4-3385-41BB-8AAE-57E2AC7B0F50}" type="pres">
      <dgm:prSet presAssocID="{EC550FB9-F767-4F0C-9A3B-4745BD5FC28A}" presName="connTx" presStyleLbl="parChTrans1D3" presStyleIdx="3" presStyleCnt="4"/>
      <dgm:spPr/>
      <dgm:t>
        <a:bodyPr/>
        <a:lstStyle/>
        <a:p>
          <a:endParaRPr lang="en-US"/>
        </a:p>
      </dgm:t>
    </dgm:pt>
    <dgm:pt modelId="{ABB9628E-B59C-4B85-9BD2-B00DD590BBC0}" type="pres">
      <dgm:prSet presAssocID="{89F33577-0029-4667-8139-BE2EBF85A0CA}" presName="root2" presStyleCnt="0"/>
      <dgm:spPr/>
    </dgm:pt>
    <dgm:pt modelId="{2547ABC0-77A0-4035-8CA1-7EF0FFB796F7}" type="pres">
      <dgm:prSet presAssocID="{89F33577-0029-4667-8139-BE2EBF85A0CA}" presName="LevelTwoTextNode" presStyleLbl="node3" presStyleIdx="3" presStyleCnt="4">
        <dgm:presLayoutVars>
          <dgm:chPref val="3"/>
        </dgm:presLayoutVars>
      </dgm:prSet>
      <dgm:spPr/>
      <dgm:t>
        <a:bodyPr/>
        <a:lstStyle/>
        <a:p>
          <a:endParaRPr lang="en-US"/>
        </a:p>
      </dgm:t>
    </dgm:pt>
    <dgm:pt modelId="{C29B5603-6AA0-4695-A06A-32839278106F}" type="pres">
      <dgm:prSet presAssocID="{89F33577-0029-4667-8139-BE2EBF85A0CA}" presName="level3hierChild" presStyleCnt="0"/>
      <dgm:spPr/>
    </dgm:pt>
    <dgm:pt modelId="{453CBAC7-5D82-49FA-AE51-12B5E949E3CF}" type="pres">
      <dgm:prSet presAssocID="{B3B007AA-0453-4523-8CBA-11AC05B27DD4}" presName="conn2-1" presStyleLbl="parChTrans1D2" presStyleIdx="4" presStyleCnt="5"/>
      <dgm:spPr/>
      <dgm:t>
        <a:bodyPr/>
        <a:lstStyle/>
        <a:p>
          <a:endParaRPr lang="en-US"/>
        </a:p>
      </dgm:t>
    </dgm:pt>
    <dgm:pt modelId="{82D30405-736C-4E9B-AF42-FBC47B9FE07D}" type="pres">
      <dgm:prSet presAssocID="{B3B007AA-0453-4523-8CBA-11AC05B27DD4}" presName="connTx" presStyleLbl="parChTrans1D2" presStyleIdx="4" presStyleCnt="5"/>
      <dgm:spPr/>
      <dgm:t>
        <a:bodyPr/>
        <a:lstStyle/>
        <a:p>
          <a:endParaRPr lang="en-US"/>
        </a:p>
      </dgm:t>
    </dgm:pt>
    <dgm:pt modelId="{4383572C-BDF2-4E44-AF4A-D45ED2E18A72}" type="pres">
      <dgm:prSet presAssocID="{9A022698-FA6E-41DD-8FDF-3785562B8DAC}" presName="root2" presStyleCnt="0"/>
      <dgm:spPr/>
    </dgm:pt>
    <dgm:pt modelId="{B14A461D-1D91-4E7C-89A4-44EF944518E4}" type="pres">
      <dgm:prSet presAssocID="{9A022698-FA6E-41DD-8FDF-3785562B8DAC}" presName="LevelTwoTextNode" presStyleLbl="node2" presStyleIdx="4" presStyleCnt="5" custScaleX="238059" custLinFactNeighborX="-10147">
        <dgm:presLayoutVars>
          <dgm:chPref val="3"/>
        </dgm:presLayoutVars>
      </dgm:prSet>
      <dgm:spPr/>
      <dgm:t>
        <a:bodyPr/>
        <a:lstStyle/>
        <a:p>
          <a:endParaRPr lang="en-US"/>
        </a:p>
      </dgm:t>
    </dgm:pt>
    <dgm:pt modelId="{438CB4F3-A202-49AE-B073-A5E76EDCEA37}" type="pres">
      <dgm:prSet presAssocID="{9A022698-FA6E-41DD-8FDF-3785562B8DAC}" presName="level3hierChild" presStyleCnt="0"/>
      <dgm:spPr/>
    </dgm:pt>
  </dgm:ptLst>
  <dgm:cxnLst>
    <dgm:cxn modelId="{85771DC2-C872-4213-9A5E-E954A08E2475}" type="presOf" srcId="{B3B007AA-0453-4523-8CBA-11AC05B27DD4}" destId="{82D30405-736C-4E9B-AF42-FBC47B9FE07D}" srcOrd="1" destOrd="0" presId="urn:microsoft.com/office/officeart/2008/layout/HorizontalMultiLevelHierarchy"/>
    <dgm:cxn modelId="{9D41D2F4-C82E-460E-9DFA-D1B3B9749F4E}" type="presOf" srcId="{FADD80BC-722C-4B79-8F16-8CC4A8AE5E37}" destId="{2C0A327B-9DD4-40AE-A376-9A762AE10025}" srcOrd="0" destOrd="0" presId="urn:microsoft.com/office/officeart/2008/layout/HorizontalMultiLevelHierarchy"/>
    <dgm:cxn modelId="{C06CAA89-3CD0-41D1-856A-0C529BEBC814}" srcId="{D304D126-F8AE-493F-BC29-548042D62D9C}" destId="{FADD80BC-722C-4B79-8F16-8CC4A8AE5E37}" srcOrd="0" destOrd="0" parTransId="{C7C7CF59-C10F-43B4-A361-ED758F3D7C5F}" sibTransId="{51C00B67-B117-41E7-8045-5972B8577820}"/>
    <dgm:cxn modelId="{49F78284-EF32-493C-80A5-6B86D357F602}" srcId="{A6561753-638B-427D-B39B-ACA6623B7FBC}" destId="{5F3A3A27-5C7D-4EEB-93B7-D7F8AFA65E72}" srcOrd="1" destOrd="0" parTransId="{A9160480-D2B4-49A1-9BEA-658B238F6E71}" sibTransId="{7F515757-FAF0-4F84-B245-454A36BF4D8B}"/>
    <dgm:cxn modelId="{8FF17025-D2B4-4049-ACF0-F48D6AE26A47}" type="presOf" srcId="{DE2F232F-518D-4136-8B17-D33FDE47C42B}" destId="{83E3B70E-D33C-4C80-A6F7-0B7A6D21291C}" srcOrd="0" destOrd="0" presId="urn:microsoft.com/office/officeart/2008/layout/HorizontalMultiLevelHierarchy"/>
    <dgm:cxn modelId="{29552A78-9487-4867-B36D-EFD0740C1FFD}" type="presOf" srcId="{E367EE4D-A769-4EDF-8AEA-2B3EA7870A1A}" destId="{A35F6A8B-2076-4D7E-BEDB-A20E155B7A18}" srcOrd="1" destOrd="0" presId="urn:microsoft.com/office/officeart/2008/layout/HorizontalMultiLevelHierarchy"/>
    <dgm:cxn modelId="{ED3878A0-6E5E-4195-9793-1D3C386BC0B0}" srcId="{A6561753-638B-427D-B39B-ACA6623B7FBC}" destId="{9A022698-FA6E-41DD-8FDF-3785562B8DAC}" srcOrd="4" destOrd="0" parTransId="{B3B007AA-0453-4523-8CBA-11AC05B27DD4}" sibTransId="{749503A0-6471-41B4-AF97-520E902AFDE8}"/>
    <dgm:cxn modelId="{9E85807F-6986-4B8B-81D6-C6A7E6043C09}" type="presOf" srcId="{A9160480-D2B4-49A1-9BEA-658B238F6E71}" destId="{EAC05F97-7577-4724-B853-30F007D1C08E}" srcOrd="0" destOrd="0" presId="urn:microsoft.com/office/officeart/2008/layout/HorizontalMultiLevelHierarchy"/>
    <dgm:cxn modelId="{0C5E2EA9-409E-4BCD-9EC7-99C1A141A022}" type="presOf" srcId="{C7C7CF59-C10F-43B4-A361-ED758F3D7C5F}" destId="{F8B399E4-2D17-4500-B0EF-47D3E0408DAB}" srcOrd="0" destOrd="0" presId="urn:microsoft.com/office/officeart/2008/layout/HorizontalMultiLevelHierarchy"/>
    <dgm:cxn modelId="{C5F04ABE-B28B-4F3D-80F0-7BC356A6B4C0}" type="presOf" srcId="{155B0EE2-A0C6-48F1-B413-506196F53A62}" destId="{B07AB3BA-6C2E-40D9-A738-A1ACFC611B12}" srcOrd="0" destOrd="0" presId="urn:microsoft.com/office/officeart/2008/layout/HorizontalMultiLevelHierarchy"/>
    <dgm:cxn modelId="{17AE39FB-33AB-41E2-BC68-9B69FFF41FF5}" srcId="{5F3A3A27-5C7D-4EEB-93B7-D7F8AFA65E72}" destId="{082D196F-744A-440D-B81C-E9FF5992F090}" srcOrd="0" destOrd="0" parTransId="{F0AF2FA4-9EE4-4CBC-96BD-92CECECA5016}" sibTransId="{E3509A92-C619-441D-82C2-0899533EBB53}"/>
    <dgm:cxn modelId="{EE14492C-A219-4F75-B192-52A183F53A79}" type="presOf" srcId="{EC550FB9-F767-4F0C-9A3B-4745BD5FC28A}" destId="{3169F9D4-3385-41BB-8AAE-57E2AC7B0F50}" srcOrd="1" destOrd="0" presId="urn:microsoft.com/office/officeart/2008/layout/HorizontalMultiLevelHierarchy"/>
    <dgm:cxn modelId="{C1C39406-2B4E-48F7-861B-65D3EC7641AB}" type="presOf" srcId="{F3DB09CC-EBDA-4216-B86F-C999AE347E83}" destId="{7A00BE3E-F68D-4856-B265-7FADBE242F2A}" srcOrd="0" destOrd="0" presId="urn:microsoft.com/office/officeart/2008/layout/HorizontalMultiLevelHierarchy"/>
    <dgm:cxn modelId="{C96C5389-C699-4437-B82A-723302EA6F60}" srcId="{DE2F232F-518D-4136-8B17-D33FDE47C42B}" destId="{A6561753-638B-427D-B39B-ACA6623B7FBC}" srcOrd="0" destOrd="0" parTransId="{9164E25B-BEDC-4057-ABC5-6250A2B0BF5F}" sibTransId="{3DCC4BFD-EA94-4C04-BD9E-47FD53519A9A}"/>
    <dgm:cxn modelId="{792357BD-63C9-4B48-8901-A00955A39A39}" srcId="{155B0EE2-A0C6-48F1-B413-506196F53A62}" destId="{89F33577-0029-4667-8139-BE2EBF85A0CA}" srcOrd="0" destOrd="0" parTransId="{EC550FB9-F767-4F0C-9A3B-4745BD5FC28A}" sibTransId="{E930C63B-4561-481B-9965-ABAA676B3DFB}"/>
    <dgm:cxn modelId="{74418DF5-8BDA-4BC8-9162-E0E482E99C66}" type="presOf" srcId="{F0AF2FA4-9EE4-4CBC-96BD-92CECECA5016}" destId="{97B21142-E11B-4225-9B05-0B8E498AE332}" srcOrd="0" destOrd="0" presId="urn:microsoft.com/office/officeart/2008/layout/HorizontalMultiLevelHierarchy"/>
    <dgm:cxn modelId="{7E088295-3F32-41A2-8B60-2B4EA87476FE}" type="presOf" srcId="{C7C7CF59-C10F-43B4-A361-ED758F3D7C5F}" destId="{860EE9B4-274E-47A3-9AE4-E8AAAB0F42BA}" srcOrd="1" destOrd="0" presId="urn:microsoft.com/office/officeart/2008/layout/HorizontalMultiLevelHierarchy"/>
    <dgm:cxn modelId="{E935C4D1-4D12-4110-A1BD-E9C839311561}" type="presOf" srcId="{EC550FB9-F767-4F0C-9A3B-4745BD5FC28A}" destId="{AE168413-1391-48A8-8449-FF30D3691C92}" srcOrd="0" destOrd="0" presId="urn:microsoft.com/office/officeart/2008/layout/HorizontalMultiLevelHierarchy"/>
    <dgm:cxn modelId="{3543EAD7-55B1-4FDE-9F9D-0B10422E6700}" srcId="{A6561753-638B-427D-B39B-ACA6623B7FBC}" destId="{D304D126-F8AE-493F-BC29-548042D62D9C}" srcOrd="2" destOrd="0" parTransId="{B7C32C85-D6F4-4B73-A3F0-67F01388CC7A}" sibTransId="{DF6758A7-1732-4033-A3F2-CC8C7D14BDCF}"/>
    <dgm:cxn modelId="{26F2F746-D8BD-43D8-AA48-0CA32BBB7A74}" type="presOf" srcId="{FC0B2363-42A8-4974-B8E5-EAD191AABCA5}" destId="{CF52E432-3CD0-4565-AEFA-5C4E43C0A531}" srcOrd="0" destOrd="0" presId="urn:microsoft.com/office/officeart/2008/layout/HorizontalMultiLevelHierarchy"/>
    <dgm:cxn modelId="{FBC53638-E387-4D1A-984A-5D21550D2829}" type="presOf" srcId="{B7C32C85-D6F4-4B73-A3F0-67F01388CC7A}" destId="{B0A5CC96-2F22-4EB4-81DB-7A2AC6915125}" srcOrd="0" destOrd="0" presId="urn:microsoft.com/office/officeart/2008/layout/HorizontalMultiLevelHierarchy"/>
    <dgm:cxn modelId="{9C61634B-7331-4044-B592-C557E2274044}" type="presOf" srcId="{E367EE4D-A769-4EDF-8AEA-2B3EA7870A1A}" destId="{EDF7C9A0-0C06-4514-8E81-28C8B88645C8}" srcOrd="0" destOrd="0" presId="urn:microsoft.com/office/officeart/2008/layout/HorizontalMultiLevelHierarchy"/>
    <dgm:cxn modelId="{583E2BB8-E645-4A3A-A336-E721FB00CAD3}" type="presOf" srcId="{B7C32C85-D6F4-4B73-A3F0-67F01388CC7A}" destId="{D8F413D4-0BEF-4989-86C1-524225D8A41E}" srcOrd="1" destOrd="0" presId="urn:microsoft.com/office/officeart/2008/layout/HorizontalMultiLevelHierarchy"/>
    <dgm:cxn modelId="{A25CC3A0-C2D1-4DD5-890B-C0BBFD2164FC}" type="presOf" srcId="{5F3A3A27-5C7D-4EEB-93B7-D7F8AFA65E72}" destId="{BFE2291D-C70F-4F82-8F93-6545D5E6B161}" srcOrd="0" destOrd="0" presId="urn:microsoft.com/office/officeart/2008/layout/HorizontalMultiLevelHierarchy"/>
    <dgm:cxn modelId="{81AD7D16-6E6B-4A17-A262-57F0420373A7}" type="presOf" srcId="{A6561753-638B-427D-B39B-ACA6623B7FBC}" destId="{36CA7BA7-9F2A-4962-B8AF-C05E47FE25F7}" srcOrd="0" destOrd="0" presId="urn:microsoft.com/office/officeart/2008/layout/HorizontalMultiLevelHierarchy"/>
    <dgm:cxn modelId="{D668A06F-85C7-449A-B7C5-250F4545C11A}" type="presOf" srcId="{B3B007AA-0453-4523-8CBA-11AC05B27DD4}" destId="{453CBAC7-5D82-49FA-AE51-12B5E949E3CF}" srcOrd="0" destOrd="0" presId="urn:microsoft.com/office/officeart/2008/layout/HorizontalMultiLevelHierarchy"/>
    <dgm:cxn modelId="{BE586A92-93CE-44BD-B534-D956CC0B70A7}" type="presOf" srcId="{F3DB09CC-EBDA-4216-B86F-C999AE347E83}" destId="{7A837422-1DB4-4803-AAAE-FE2ACB2D799C}" srcOrd="1" destOrd="0" presId="urn:microsoft.com/office/officeart/2008/layout/HorizontalMultiLevelHierarchy"/>
    <dgm:cxn modelId="{7BC212E9-3A40-476A-BD9C-04F120F235AB}" srcId="{A6561753-638B-427D-B39B-ACA6623B7FBC}" destId="{155B0EE2-A0C6-48F1-B413-506196F53A62}" srcOrd="3" destOrd="0" parTransId="{E367EE4D-A769-4EDF-8AEA-2B3EA7870A1A}" sibTransId="{F517A7B5-1015-47FB-B50A-B9F00A774073}"/>
    <dgm:cxn modelId="{E9B0D6FB-72B3-48D1-BBE3-C6E370E01B47}" type="presOf" srcId="{F0AF2FA4-9EE4-4CBC-96BD-92CECECA5016}" destId="{47A68D6D-8C0F-4839-905C-427610C4FB5C}" srcOrd="1" destOrd="0" presId="urn:microsoft.com/office/officeart/2008/layout/HorizontalMultiLevelHierarchy"/>
    <dgm:cxn modelId="{1E26BC57-45F4-42EB-93D2-BA585FA6F96D}" type="presOf" srcId="{A773F04C-2D82-42AC-97DF-6424D0D080BD}" destId="{66152C86-6CF3-4B69-98E6-B4D93EE3BAA6}" srcOrd="1" destOrd="0" presId="urn:microsoft.com/office/officeart/2008/layout/HorizontalMultiLevelHierarchy"/>
    <dgm:cxn modelId="{355E63B3-AA24-44AC-A167-788C1FAA421B}" type="presOf" srcId="{89F33577-0029-4667-8139-BE2EBF85A0CA}" destId="{2547ABC0-77A0-4035-8CA1-7EF0FFB796F7}" srcOrd="0" destOrd="0" presId="urn:microsoft.com/office/officeart/2008/layout/HorizontalMultiLevelHierarchy"/>
    <dgm:cxn modelId="{19B8F3BE-FD72-415C-BB25-71FC8A5B39FF}" type="presOf" srcId="{A773F04C-2D82-42AC-97DF-6424D0D080BD}" destId="{12E81D61-F522-40DE-8E54-C298B64144A9}" srcOrd="0" destOrd="0" presId="urn:microsoft.com/office/officeart/2008/layout/HorizontalMultiLevelHierarchy"/>
    <dgm:cxn modelId="{5E8696FA-2FB0-43C7-AEC9-6D5F70B78536}" srcId="{83300A94-47D1-47C1-9F34-127D12ADB8B4}" destId="{FC0B2363-42A8-4974-B8E5-EAD191AABCA5}" srcOrd="0" destOrd="0" parTransId="{F3DB09CC-EBDA-4216-B86F-C999AE347E83}" sibTransId="{AFC271D8-6C98-4E14-8052-927834211A8B}"/>
    <dgm:cxn modelId="{67655DB4-B436-4A22-88F1-C1D9728FD11A}" type="presOf" srcId="{83300A94-47D1-47C1-9F34-127D12ADB8B4}" destId="{D7383973-1477-4B3E-A1DE-0D2804C381F3}" srcOrd="0" destOrd="0" presId="urn:microsoft.com/office/officeart/2008/layout/HorizontalMultiLevelHierarchy"/>
    <dgm:cxn modelId="{B57A923A-3988-47A0-AB9E-CB3528044D71}" type="presOf" srcId="{082D196F-744A-440D-B81C-E9FF5992F090}" destId="{921F600C-21A9-4F36-8A2D-2E529E76938F}" srcOrd="0" destOrd="0" presId="urn:microsoft.com/office/officeart/2008/layout/HorizontalMultiLevelHierarchy"/>
    <dgm:cxn modelId="{84335BBF-7C71-43F6-9430-B2554ECA071E}" type="presOf" srcId="{A9160480-D2B4-49A1-9BEA-658B238F6E71}" destId="{AB526B6A-9A11-45ED-B1BE-505EB1E3A3CC}" srcOrd="1" destOrd="0" presId="urn:microsoft.com/office/officeart/2008/layout/HorizontalMultiLevelHierarchy"/>
    <dgm:cxn modelId="{3FF75B62-52A5-4C51-AB86-31A390FE7CCA}" type="presOf" srcId="{D304D126-F8AE-493F-BC29-548042D62D9C}" destId="{51890C71-E6F4-4014-A12E-4824DAC94ED3}" srcOrd="0" destOrd="0" presId="urn:microsoft.com/office/officeart/2008/layout/HorizontalMultiLevelHierarchy"/>
    <dgm:cxn modelId="{2849AC8E-7829-4C76-827F-B267C1CCDF8A}" srcId="{A6561753-638B-427D-B39B-ACA6623B7FBC}" destId="{83300A94-47D1-47C1-9F34-127D12ADB8B4}" srcOrd="0" destOrd="0" parTransId="{A773F04C-2D82-42AC-97DF-6424D0D080BD}" sibTransId="{2F52E29C-4B00-414A-986B-3E1D0E0D1D51}"/>
    <dgm:cxn modelId="{CF57DFAF-9FD0-4DFB-B84A-869591E81685}" type="presOf" srcId="{9A022698-FA6E-41DD-8FDF-3785562B8DAC}" destId="{B14A461D-1D91-4E7C-89A4-44EF944518E4}" srcOrd="0" destOrd="0" presId="urn:microsoft.com/office/officeart/2008/layout/HorizontalMultiLevelHierarchy"/>
    <dgm:cxn modelId="{CACFABEB-86AD-40E7-A3E3-CBB0E4F867EF}" type="presParOf" srcId="{83E3B70E-D33C-4C80-A6F7-0B7A6D21291C}" destId="{72CAAB0F-D607-4CA0-A4B3-353E88782824}" srcOrd="0" destOrd="0" presId="urn:microsoft.com/office/officeart/2008/layout/HorizontalMultiLevelHierarchy"/>
    <dgm:cxn modelId="{607746F9-56C6-445E-990B-2E7A5F1F1EED}" type="presParOf" srcId="{72CAAB0F-D607-4CA0-A4B3-353E88782824}" destId="{36CA7BA7-9F2A-4962-B8AF-C05E47FE25F7}" srcOrd="0" destOrd="0" presId="urn:microsoft.com/office/officeart/2008/layout/HorizontalMultiLevelHierarchy"/>
    <dgm:cxn modelId="{FDF8B7D1-0705-46DC-BD39-77F1279AB328}" type="presParOf" srcId="{72CAAB0F-D607-4CA0-A4B3-353E88782824}" destId="{258C8052-0BA6-4785-BCAD-F5C13C0EA772}" srcOrd="1" destOrd="0" presId="urn:microsoft.com/office/officeart/2008/layout/HorizontalMultiLevelHierarchy"/>
    <dgm:cxn modelId="{FC84D2E9-AB2C-43B9-8002-927E39E930FA}" type="presParOf" srcId="{258C8052-0BA6-4785-BCAD-F5C13C0EA772}" destId="{12E81D61-F522-40DE-8E54-C298B64144A9}" srcOrd="0" destOrd="0" presId="urn:microsoft.com/office/officeart/2008/layout/HorizontalMultiLevelHierarchy"/>
    <dgm:cxn modelId="{9E66104F-5D1B-4F1E-9845-0E22CD8709DB}" type="presParOf" srcId="{12E81D61-F522-40DE-8E54-C298B64144A9}" destId="{66152C86-6CF3-4B69-98E6-B4D93EE3BAA6}" srcOrd="0" destOrd="0" presId="urn:microsoft.com/office/officeart/2008/layout/HorizontalMultiLevelHierarchy"/>
    <dgm:cxn modelId="{C963E115-A22C-42EA-B3FC-3EC0500A9A33}" type="presParOf" srcId="{258C8052-0BA6-4785-BCAD-F5C13C0EA772}" destId="{FF251DED-4308-484D-9AEC-AE416D20DCA8}" srcOrd="1" destOrd="0" presId="urn:microsoft.com/office/officeart/2008/layout/HorizontalMultiLevelHierarchy"/>
    <dgm:cxn modelId="{F11AD030-04F6-4021-9843-F19E57152B67}" type="presParOf" srcId="{FF251DED-4308-484D-9AEC-AE416D20DCA8}" destId="{D7383973-1477-4B3E-A1DE-0D2804C381F3}" srcOrd="0" destOrd="0" presId="urn:microsoft.com/office/officeart/2008/layout/HorizontalMultiLevelHierarchy"/>
    <dgm:cxn modelId="{B452EA49-0391-4746-ADD5-01E28C2EC9CC}" type="presParOf" srcId="{FF251DED-4308-484D-9AEC-AE416D20DCA8}" destId="{E806C733-DE9D-4D1B-8AB1-40448018B314}" srcOrd="1" destOrd="0" presId="urn:microsoft.com/office/officeart/2008/layout/HorizontalMultiLevelHierarchy"/>
    <dgm:cxn modelId="{90250F17-9825-4FB4-BDF0-9D54300DAE77}" type="presParOf" srcId="{E806C733-DE9D-4D1B-8AB1-40448018B314}" destId="{7A00BE3E-F68D-4856-B265-7FADBE242F2A}" srcOrd="0" destOrd="0" presId="urn:microsoft.com/office/officeart/2008/layout/HorizontalMultiLevelHierarchy"/>
    <dgm:cxn modelId="{D36FD0C1-0A9D-41E6-A0A2-F3767E83AA9B}" type="presParOf" srcId="{7A00BE3E-F68D-4856-B265-7FADBE242F2A}" destId="{7A837422-1DB4-4803-AAAE-FE2ACB2D799C}" srcOrd="0" destOrd="0" presId="urn:microsoft.com/office/officeart/2008/layout/HorizontalMultiLevelHierarchy"/>
    <dgm:cxn modelId="{94C02548-130A-4822-A709-AC85C553765B}" type="presParOf" srcId="{E806C733-DE9D-4D1B-8AB1-40448018B314}" destId="{1E35EE9D-A79A-4F09-88BC-D77147C6E010}" srcOrd="1" destOrd="0" presId="urn:microsoft.com/office/officeart/2008/layout/HorizontalMultiLevelHierarchy"/>
    <dgm:cxn modelId="{057CBC8B-0047-408B-9252-64BA7050101E}" type="presParOf" srcId="{1E35EE9D-A79A-4F09-88BC-D77147C6E010}" destId="{CF52E432-3CD0-4565-AEFA-5C4E43C0A531}" srcOrd="0" destOrd="0" presId="urn:microsoft.com/office/officeart/2008/layout/HorizontalMultiLevelHierarchy"/>
    <dgm:cxn modelId="{A6A8A153-841C-4276-9CBB-0EEA7D955DAD}" type="presParOf" srcId="{1E35EE9D-A79A-4F09-88BC-D77147C6E010}" destId="{A90AED2B-309B-4D18-B4F2-E81C29CE9540}" srcOrd="1" destOrd="0" presId="urn:microsoft.com/office/officeart/2008/layout/HorizontalMultiLevelHierarchy"/>
    <dgm:cxn modelId="{83ADF9FE-CCFB-4D3A-BCAC-588AF098E195}" type="presParOf" srcId="{258C8052-0BA6-4785-BCAD-F5C13C0EA772}" destId="{EAC05F97-7577-4724-B853-30F007D1C08E}" srcOrd="2" destOrd="0" presId="urn:microsoft.com/office/officeart/2008/layout/HorizontalMultiLevelHierarchy"/>
    <dgm:cxn modelId="{415C04F1-73AF-41CD-84BA-0D72546C4D75}" type="presParOf" srcId="{EAC05F97-7577-4724-B853-30F007D1C08E}" destId="{AB526B6A-9A11-45ED-B1BE-505EB1E3A3CC}" srcOrd="0" destOrd="0" presId="urn:microsoft.com/office/officeart/2008/layout/HorizontalMultiLevelHierarchy"/>
    <dgm:cxn modelId="{8D1E236C-DFED-49C4-91C5-42B5B3889C37}" type="presParOf" srcId="{258C8052-0BA6-4785-BCAD-F5C13C0EA772}" destId="{AE82C902-6DD6-4B9D-9815-68EB1D2F5C78}" srcOrd="3" destOrd="0" presId="urn:microsoft.com/office/officeart/2008/layout/HorizontalMultiLevelHierarchy"/>
    <dgm:cxn modelId="{9A3C0CEA-B4C3-497C-81FB-40A9C4351771}" type="presParOf" srcId="{AE82C902-6DD6-4B9D-9815-68EB1D2F5C78}" destId="{BFE2291D-C70F-4F82-8F93-6545D5E6B161}" srcOrd="0" destOrd="0" presId="urn:microsoft.com/office/officeart/2008/layout/HorizontalMultiLevelHierarchy"/>
    <dgm:cxn modelId="{319929CF-B771-4436-9E4C-C3F7135A061D}" type="presParOf" srcId="{AE82C902-6DD6-4B9D-9815-68EB1D2F5C78}" destId="{AF800877-2BB3-4EF3-B8B8-003A07778226}" srcOrd="1" destOrd="0" presId="urn:microsoft.com/office/officeart/2008/layout/HorizontalMultiLevelHierarchy"/>
    <dgm:cxn modelId="{252674BF-C0AF-495F-9BE4-1C5A110E7E30}" type="presParOf" srcId="{AF800877-2BB3-4EF3-B8B8-003A07778226}" destId="{97B21142-E11B-4225-9B05-0B8E498AE332}" srcOrd="0" destOrd="0" presId="urn:microsoft.com/office/officeart/2008/layout/HorizontalMultiLevelHierarchy"/>
    <dgm:cxn modelId="{4349EAD5-325D-44A5-AFBE-CFDE67CEA057}" type="presParOf" srcId="{97B21142-E11B-4225-9B05-0B8E498AE332}" destId="{47A68D6D-8C0F-4839-905C-427610C4FB5C}" srcOrd="0" destOrd="0" presId="urn:microsoft.com/office/officeart/2008/layout/HorizontalMultiLevelHierarchy"/>
    <dgm:cxn modelId="{BCF3B38F-B64B-4C32-B122-3D532FC76C73}" type="presParOf" srcId="{AF800877-2BB3-4EF3-B8B8-003A07778226}" destId="{4C79A48B-5305-4C92-8B8A-248220E8B950}" srcOrd="1" destOrd="0" presId="urn:microsoft.com/office/officeart/2008/layout/HorizontalMultiLevelHierarchy"/>
    <dgm:cxn modelId="{3CF27FF2-D430-4EFA-8222-E0432A964A44}" type="presParOf" srcId="{4C79A48B-5305-4C92-8B8A-248220E8B950}" destId="{921F600C-21A9-4F36-8A2D-2E529E76938F}" srcOrd="0" destOrd="0" presId="urn:microsoft.com/office/officeart/2008/layout/HorizontalMultiLevelHierarchy"/>
    <dgm:cxn modelId="{4838AD10-DC22-468E-BAF5-1BF483033946}" type="presParOf" srcId="{4C79A48B-5305-4C92-8B8A-248220E8B950}" destId="{04378F15-0B9D-402D-A9A2-84CDA7CB3308}" srcOrd="1" destOrd="0" presId="urn:microsoft.com/office/officeart/2008/layout/HorizontalMultiLevelHierarchy"/>
    <dgm:cxn modelId="{5572FF28-FB1A-4FD0-8F2E-C6B374665663}" type="presParOf" srcId="{258C8052-0BA6-4785-BCAD-F5C13C0EA772}" destId="{B0A5CC96-2F22-4EB4-81DB-7A2AC6915125}" srcOrd="4" destOrd="0" presId="urn:microsoft.com/office/officeart/2008/layout/HorizontalMultiLevelHierarchy"/>
    <dgm:cxn modelId="{ED766AE5-8EA3-4B23-B07A-CB5D336F814D}" type="presParOf" srcId="{B0A5CC96-2F22-4EB4-81DB-7A2AC6915125}" destId="{D8F413D4-0BEF-4989-86C1-524225D8A41E}" srcOrd="0" destOrd="0" presId="urn:microsoft.com/office/officeart/2008/layout/HorizontalMultiLevelHierarchy"/>
    <dgm:cxn modelId="{5702726F-3D5C-4585-B3A1-53D944F2AB62}" type="presParOf" srcId="{258C8052-0BA6-4785-BCAD-F5C13C0EA772}" destId="{D5F5B89C-B132-4FAD-A442-087373954F64}" srcOrd="5" destOrd="0" presId="urn:microsoft.com/office/officeart/2008/layout/HorizontalMultiLevelHierarchy"/>
    <dgm:cxn modelId="{6E2586C7-1574-4DC2-B818-8275A6945E3B}" type="presParOf" srcId="{D5F5B89C-B132-4FAD-A442-087373954F64}" destId="{51890C71-E6F4-4014-A12E-4824DAC94ED3}" srcOrd="0" destOrd="0" presId="urn:microsoft.com/office/officeart/2008/layout/HorizontalMultiLevelHierarchy"/>
    <dgm:cxn modelId="{EE5DFB0B-24DE-4A4D-81CC-DAB68963A549}" type="presParOf" srcId="{D5F5B89C-B132-4FAD-A442-087373954F64}" destId="{77D02376-0D6F-49BE-BE94-44D662C4E6A1}" srcOrd="1" destOrd="0" presId="urn:microsoft.com/office/officeart/2008/layout/HorizontalMultiLevelHierarchy"/>
    <dgm:cxn modelId="{08654C52-2474-4645-B256-2A4751F2AC7C}" type="presParOf" srcId="{77D02376-0D6F-49BE-BE94-44D662C4E6A1}" destId="{F8B399E4-2D17-4500-B0EF-47D3E0408DAB}" srcOrd="0" destOrd="0" presId="urn:microsoft.com/office/officeart/2008/layout/HorizontalMultiLevelHierarchy"/>
    <dgm:cxn modelId="{E1630781-458E-44AE-8AE1-FA815420F351}" type="presParOf" srcId="{F8B399E4-2D17-4500-B0EF-47D3E0408DAB}" destId="{860EE9B4-274E-47A3-9AE4-E8AAAB0F42BA}" srcOrd="0" destOrd="0" presId="urn:microsoft.com/office/officeart/2008/layout/HorizontalMultiLevelHierarchy"/>
    <dgm:cxn modelId="{96F18FCA-BC6E-4CC3-BF33-9B9FBAAE97A0}" type="presParOf" srcId="{77D02376-0D6F-49BE-BE94-44D662C4E6A1}" destId="{4E701716-FB07-416A-A224-A480F48109C1}" srcOrd="1" destOrd="0" presId="urn:microsoft.com/office/officeart/2008/layout/HorizontalMultiLevelHierarchy"/>
    <dgm:cxn modelId="{9BA7ADC5-D3C9-49CC-852D-499CC6BF0109}" type="presParOf" srcId="{4E701716-FB07-416A-A224-A480F48109C1}" destId="{2C0A327B-9DD4-40AE-A376-9A762AE10025}" srcOrd="0" destOrd="0" presId="urn:microsoft.com/office/officeart/2008/layout/HorizontalMultiLevelHierarchy"/>
    <dgm:cxn modelId="{F0E181CC-EC9B-4251-8CEB-13F98A3BF51F}" type="presParOf" srcId="{4E701716-FB07-416A-A224-A480F48109C1}" destId="{CEC56C92-931D-40A4-874A-C39940B392E4}" srcOrd="1" destOrd="0" presId="urn:microsoft.com/office/officeart/2008/layout/HorizontalMultiLevelHierarchy"/>
    <dgm:cxn modelId="{6AF0DB89-AD7F-47EF-A8E5-729D746C9D1F}" type="presParOf" srcId="{258C8052-0BA6-4785-BCAD-F5C13C0EA772}" destId="{EDF7C9A0-0C06-4514-8E81-28C8B88645C8}" srcOrd="6" destOrd="0" presId="urn:microsoft.com/office/officeart/2008/layout/HorizontalMultiLevelHierarchy"/>
    <dgm:cxn modelId="{3DB62134-6FA6-4085-B133-0C899F45C7A1}" type="presParOf" srcId="{EDF7C9A0-0C06-4514-8E81-28C8B88645C8}" destId="{A35F6A8B-2076-4D7E-BEDB-A20E155B7A18}" srcOrd="0" destOrd="0" presId="urn:microsoft.com/office/officeart/2008/layout/HorizontalMultiLevelHierarchy"/>
    <dgm:cxn modelId="{6D640584-BC22-4836-8DEA-83FDDA8B4A27}" type="presParOf" srcId="{258C8052-0BA6-4785-BCAD-F5C13C0EA772}" destId="{3AACE9F0-F5CB-42C7-BFBC-45DF0D58DEB3}" srcOrd="7" destOrd="0" presId="urn:microsoft.com/office/officeart/2008/layout/HorizontalMultiLevelHierarchy"/>
    <dgm:cxn modelId="{073AAA04-8324-4843-8B03-F7DB9DD48034}" type="presParOf" srcId="{3AACE9F0-F5CB-42C7-BFBC-45DF0D58DEB3}" destId="{B07AB3BA-6C2E-40D9-A738-A1ACFC611B12}" srcOrd="0" destOrd="0" presId="urn:microsoft.com/office/officeart/2008/layout/HorizontalMultiLevelHierarchy"/>
    <dgm:cxn modelId="{FF5C0022-84AA-4D40-9309-311975D5EC43}" type="presParOf" srcId="{3AACE9F0-F5CB-42C7-BFBC-45DF0D58DEB3}" destId="{93C16CF3-8732-48B3-A9EB-C5C30CD2CC48}" srcOrd="1" destOrd="0" presId="urn:microsoft.com/office/officeart/2008/layout/HorizontalMultiLevelHierarchy"/>
    <dgm:cxn modelId="{9AA533B8-14D6-417A-800A-6F1592D09533}" type="presParOf" srcId="{93C16CF3-8732-48B3-A9EB-C5C30CD2CC48}" destId="{AE168413-1391-48A8-8449-FF30D3691C92}" srcOrd="0" destOrd="0" presId="urn:microsoft.com/office/officeart/2008/layout/HorizontalMultiLevelHierarchy"/>
    <dgm:cxn modelId="{A91A3474-F063-4038-BB5B-610B6CB349B0}" type="presParOf" srcId="{AE168413-1391-48A8-8449-FF30D3691C92}" destId="{3169F9D4-3385-41BB-8AAE-57E2AC7B0F50}" srcOrd="0" destOrd="0" presId="urn:microsoft.com/office/officeart/2008/layout/HorizontalMultiLevelHierarchy"/>
    <dgm:cxn modelId="{845D1CAF-B6BA-45D6-BEA5-3EE31E0758E7}" type="presParOf" srcId="{93C16CF3-8732-48B3-A9EB-C5C30CD2CC48}" destId="{ABB9628E-B59C-4B85-9BD2-B00DD590BBC0}" srcOrd="1" destOrd="0" presId="urn:microsoft.com/office/officeart/2008/layout/HorizontalMultiLevelHierarchy"/>
    <dgm:cxn modelId="{6DBCA5F3-F977-4F28-A7CC-E5B41533E8BE}" type="presParOf" srcId="{ABB9628E-B59C-4B85-9BD2-B00DD590BBC0}" destId="{2547ABC0-77A0-4035-8CA1-7EF0FFB796F7}" srcOrd="0" destOrd="0" presId="urn:microsoft.com/office/officeart/2008/layout/HorizontalMultiLevelHierarchy"/>
    <dgm:cxn modelId="{449FECDA-D7FB-4F34-9EEF-0D2E6C2CACC9}" type="presParOf" srcId="{ABB9628E-B59C-4B85-9BD2-B00DD590BBC0}" destId="{C29B5603-6AA0-4695-A06A-32839278106F}" srcOrd="1" destOrd="0" presId="urn:microsoft.com/office/officeart/2008/layout/HorizontalMultiLevelHierarchy"/>
    <dgm:cxn modelId="{968C7EF2-BE1F-4D34-A550-943D0CAE34CC}" type="presParOf" srcId="{258C8052-0BA6-4785-BCAD-F5C13C0EA772}" destId="{453CBAC7-5D82-49FA-AE51-12B5E949E3CF}" srcOrd="8" destOrd="0" presId="urn:microsoft.com/office/officeart/2008/layout/HorizontalMultiLevelHierarchy"/>
    <dgm:cxn modelId="{4727075F-70B8-4AAD-A705-FD84F00F1E4A}" type="presParOf" srcId="{453CBAC7-5D82-49FA-AE51-12B5E949E3CF}" destId="{82D30405-736C-4E9B-AF42-FBC47B9FE07D}" srcOrd="0" destOrd="0" presId="urn:microsoft.com/office/officeart/2008/layout/HorizontalMultiLevelHierarchy"/>
    <dgm:cxn modelId="{BF0C8651-3567-421E-A3F1-BB4522A52842}" type="presParOf" srcId="{258C8052-0BA6-4785-BCAD-F5C13C0EA772}" destId="{4383572C-BDF2-4E44-AF4A-D45ED2E18A72}" srcOrd="9" destOrd="0" presId="urn:microsoft.com/office/officeart/2008/layout/HorizontalMultiLevelHierarchy"/>
    <dgm:cxn modelId="{DCF69D50-A937-4F0B-9457-FAF0A9814053}" type="presParOf" srcId="{4383572C-BDF2-4E44-AF4A-D45ED2E18A72}" destId="{B14A461D-1D91-4E7C-89A4-44EF944518E4}" srcOrd="0" destOrd="0" presId="urn:microsoft.com/office/officeart/2008/layout/HorizontalMultiLevelHierarchy"/>
    <dgm:cxn modelId="{78B43DEC-739D-4ED9-B1B8-73053B07951D}" type="presParOf" srcId="{4383572C-BDF2-4E44-AF4A-D45ED2E18A72}" destId="{438CB4F3-A202-49AE-B073-A5E76EDCEA37}" srcOrd="1" destOrd="0" presId="urn:microsoft.com/office/officeart/2008/layout/HorizontalMultiLevelHierarchy"/>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D8C73A4-29E9-406B-A53F-72040EBE5BF6}" type="doc">
      <dgm:prSet loTypeId="urn:microsoft.com/office/officeart/2008/layout/AlternatingHexagons" loCatId="list" qsTypeId="urn:microsoft.com/office/officeart/2005/8/quickstyle/simple1" qsCatId="simple" csTypeId="urn:microsoft.com/office/officeart/2005/8/colors/accent1_2" csCatId="accent1" phldr="1"/>
      <dgm:spPr/>
      <dgm:t>
        <a:bodyPr/>
        <a:lstStyle/>
        <a:p>
          <a:endParaRPr lang="en-US"/>
        </a:p>
      </dgm:t>
    </dgm:pt>
    <dgm:pt modelId="{AF093AF3-33E3-4B1A-AF1C-5F0C84ED0DA4}">
      <dgm:prSet phldrT="[Text]" custT="1"/>
      <dgm:spPr>
        <a:solidFill>
          <a:srgbClr val="92D050"/>
        </a:solidFill>
      </dgm:spPr>
      <dgm:t>
        <a:bodyPr/>
        <a:lstStyle/>
        <a:p>
          <a:pPr algn="ctr"/>
          <a:r>
            <a:rPr lang="en-US" sz="9600" b="1" dirty="0" smtClean="0">
              <a:solidFill>
                <a:srgbClr val="FF0000"/>
              </a:solidFill>
              <a:effectLst>
                <a:outerShdw blurRad="38100" dist="38100" dir="2700000" algn="tl">
                  <a:srgbClr val="000000">
                    <a:alpha val="43137"/>
                  </a:srgbClr>
                </a:outerShdw>
              </a:effectLst>
            </a:rPr>
            <a:t>IBR</a:t>
          </a:r>
          <a:endParaRPr lang="en-US" sz="9600" b="1" dirty="0">
            <a:solidFill>
              <a:srgbClr val="FF0000"/>
            </a:solidFill>
            <a:effectLst>
              <a:outerShdw blurRad="38100" dist="38100" dir="2700000" algn="tl">
                <a:srgbClr val="000000">
                  <a:alpha val="43137"/>
                </a:srgbClr>
              </a:outerShdw>
            </a:effectLst>
          </a:endParaRPr>
        </a:p>
      </dgm:t>
    </dgm:pt>
    <dgm:pt modelId="{C37EBC43-CA7B-431E-A564-F842858280AE}" type="parTrans" cxnId="{412C1F25-8C10-4BB2-B3DE-B05EBCF92416}">
      <dgm:prSet/>
      <dgm:spPr/>
      <dgm:t>
        <a:bodyPr/>
        <a:lstStyle/>
        <a:p>
          <a:endParaRPr lang="en-US"/>
        </a:p>
      </dgm:t>
    </dgm:pt>
    <dgm:pt modelId="{4C9FA08B-6DDF-40A5-901B-64627AE9B59F}" type="sibTrans" cxnId="{412C1F25-8C10-4BB2-B3DE-B05EBCF92416}">
      <dgm:prSet/>
      <dgm:spPr/>
      <dgm:t>
        <a:bodyPr/>
        <a:lstStyle/>
        <a:p>
          <a:endParaRPr lang="en-US"/>
        </a:p>
      </dgm:t>
    </dgm:pt>
    <dgm:pt modelId="{D3D00301-5B85-404F-8D71-3C0EEBBE7EC2}">
      <dgm:prSet phldrT="[Text]"/>
      <dgm:spPr>
        <a:solidFill>
          <a:srgbClr val="0000CC"/>
        </a:solidFill>
      </dgm:spPr>
      <dgm:t>
        <a:bodyPr/>
        <a:lstStyle/>
        <a:p>
          <a:r>
            <a:rPr lang="en-US" smtClean="0"/>
            <a:t>SMARTEC</a:t>
          </a:r>
          <a:endParaRPr lang="en-US" dirty="0"/>
        </a:p>
      </dgm:t>
    </dgm:pt>
    <dgm:pt modelId="{917EE24A-E706-4CA4-9C26-5FD2EA0F0659}" type="parTrans" cxnId="{DC31356D-EC91-47ED-A4C9-43F46D44CEFB}">
      <dgm:prSet/>
      <dgm:spPr/>
      <dgm:t>
        <a:bodyPr/>
        <a:lstStyle/>
        <a:p>
          <a:endParaRPr lang="en-US"/>
        </a:p>
      </dgm:t>
    </dgm:pt>
    <dgm:pt modelId="{B02D08F5-3139-4C12-B070-8C421AFBE5F5}" type="sibTrans" cxnId="{DC31356D-EC91-47ED-A4C9-43F46D44CEFB}">
      <dgm:prSet/>
      <dgm:spPr>
        <a:solidFill>
          <a:srgbClr val="0000CC"/>
        </a:solidFill>
      </dgm:spPr>
      <dgm:t>
        <a:bodyPr/>
        <a:lstStyle/>
        <a:p>
          <a:r>
            <a:rPr lang="en-US" dirty="0" smtClean="0"/>
            <a:t>Food Security</a:t>
          </a:r>
        </a:p>
        <a:p>
          <a:r>
            <a:rPr lang="en-US" dirty="0" smtClean="0"/>
            <a:t>(Legume, fortification)</a:t>
          </a:r>
          <a:endParaRPr lang="en-US" dirty="0"/>
        </a:p>
      </dgm:t>
    </dgm:pt>
    <dgm:pt modelId="{97DDD2B1-73DE-4A08-AB47-A8C24FCF4E28}">
      <dgm:prSet phldrT="[Text]" custT="1"/>
      <dgm:spPr>
        <a:solidFill>
          <a:srgbClr val="92D050"/>
        </a:solidFill>
      </dgm:spPr>
      <dgm:t>
        <a:bodyPr/>
        <a:lstStyle/>
        <a:p>
          <a:pPr algn="ctr"/>
          <a:r>
            <a:rPr lang="en-US" sz="8800" b="1" dirty="0" smtClean="0">
              <a:solidFill>
                <a:srgbClr val="FF0000"/>
              </a:solidFill>
              <a:effectLst>
                <a:outerShdw blurRad="38100" dist="38100" dir="2700000" algn="tl">
                  <a:srgbClr val="000000">
                    <a:alpha val="43137"/>
                  </a:srgbClr>
                </a:outerShdw>
              </a:effectLst>
            </a:rPr>
            <a:t>IEET</a:t>
          </a:r>
          <a:endParaRPr lang="en-US" sz="8800" b="1" dirty="0">
            <a:solidFill>
              <a:srgbClr val="FF0000"/>
            </a:solidFill>
            <a:effectLst>
              <a:outerShdw blurRad="38100" dist="38100" dir="2700000" algn="tl">
                <a:srgbClr val="000000">
                  <a:alpha val="43137"/>
                </a:srgbClr>
              </a:outerShdw>
            </a:effectLst>
          </a:endParaRPr>
        </a:p>
      </dgm:t>
    </dgm:pt>
    <dgm:pt modelId="{43D30E4D-810F-4493-9B5B-9BB5C8D6BAB2}" type="parTrans" cxnId="{E68C1FDE-89B1-41FE-8C44-1BD3B47AA8A5}">
      <dgm:prSet/>
      <dgm:spPr/>
      <dgm:t>
        <a:bodyPr/>
        <a:lstStyle/>
        <a:p>
          <a:endParaRPr lang="en-US"/>
        </a:p>
      </dgm:t>
    </dgm:pt>
    <dgm:pt modelId="{759C80E2-E2E6-4519-8D8E-4622B4307776}" type="sibTrans" cxnId="{E68C1FDE-89B1-41FE-8C44-1BD3B47AA8A5}">
      <dgm:prSet/>
      <dgm:spPr/>
      <dgm:t>
        <a:bodyPr/>
        <a:lstStyle/>
        <a:p>
          <a:endParaRPr lang="en-US"/>
        </a:p>
      </dgm:t>
    </dgm:pt>
    <dgm:pt modelId="{1AFB8BD4-8610-4B88-9212-1452B4DA6CE6}">
      <dgm:prSet phldrT="[Text]" custT="1"/>
      <dgm:spPr>
        <a:solidFill>
          <a:srgbClr val="0000CC"/>
        </a:solidFill>
      </dgm:spPr>
      <dgm:t>
        <a:bodyPr/>
        <a:lstStyle/>
        <a:p>
          <a:r>
            <a:rPr lang="en-US" sz="2800" dirty="0" smtClean="0"/>
            <a:t>WARREC</a:t>
          </a:r>
          <a:endParaRPr lang="en-US" sz="2800" dirty="0"/>
        </a:p>
      </dgm:t>
    </dgm:pt>
    <dgm:pt modelId="{5E40FADD-1FEA-4612-A79E-A4510E85C4F6}" type="sibTrans" cxnId="{B0089DA7-78FB-41A2-B492-A8FAA9EC2ACE}">
      <dgm:prSet/>
      <dgm:spPr>
        <a:solidFill>
          <a:srgbClr val="0000CC"/>
        </a:solidFill>
      </dgm:spPr>
      <dgm:t>
        <a:bodyPr/>
        <a:lstStyle/>
        <a:p>
          <a:r>
            <a:rPr lang="en-US" dirty="0" smtClean="0"/>
            <a:t>SINO AFRICA</a:t>
          </a:r>
        </a:p>
        <a:p>
          <a:endParaRPr lang="en-US" dirty="0"/>
        </a:p>
      </dgm:t>
    </dgm:pt>
    <dgm:pt modelId="{E6E24C8E-BBC5-4F28-A0B8-E917BB81AE7D}" type="parTrans" cxnId="{B0089DA7-78FB-41A2-B492-A8FAA9EC2ACE}">
      <dgm:prSet/>
      <dgm:spPr/>
      <dgm:t>
        <a:bodyPr/>
        <a:lstStyle/>
        <a:p>
          <a:endParaRPr lang="en-US"/>
        </a:p>
      </dgm:t>
    </dgm:pt>
    <dgm:pt modelId="{24CD3384-C148-446E-8E81-A8106847E380}" type="pres">
      <dgm:prSet presAssocID="{2D8C73A4-29E9-406B-A53F-72040EBE5BF6}" presName="Name0" presStyleCnt="0">
        <dgm:presLayoutVars>
          <dgm:chMax/>
          <dgm:chPref/>
          <dgm:dir/>
          <dgm:animLvl val="lvl"/>
        </dgm:presLayoutVars>
      </dgm:prSet>
      <dgm:spPr/>
      <dgm:t>
        <a:bodyPr/>
        <a:lstStyle/>
        <a:p>
          <a:endParaRPr lang="en-US"/>
        </a:p>
      </dgm:t>
    </dgm:pt>
    <dgm:pt modelId="{09CA295A-4E0E-410E-8183-2FE06991DFE4}" type="pres">
      <dgm:prSet presAssocID="{1AFB8BD4-8610-4B88-9212-1452B4DA6CE6}" presName="composite" presStyleCnt="0"/>
      <dgm:spPr/>
    </dgm:pt>
    <dgm:pt modelId="{35721837-EDD6-4BF2-AC2E-636B9A81A15E}" type="pres">
      <dgm:prSet presAssocID="{1AFB8BD4-8610-4B88-9212-1452B4DA6CE6}" presName="Parent1" presStyleLbl="node1" presStyleIdx="0" presStyleCnt="4" custLinFactNeighborX="10837" custLinFactNeighborY="12653">
        <dgm:presLayoutVars>
          <dgm:chMax val="1"/>
          <dgm:chPref val="1"/>
          <dgm:bulletEnabled val="1"/>
        </dgm:presLayoutVars>
      </dgm:prSet>
      <dgm:spPr/>
      <dgm:t>
        <a:bodyPr/>
        <a:lstStyle/>
        <a:p>
          <a:endParaRPr lang="en-US"/>
        </a:p>
      </dgm:t>
    </dgm:pt>
    <dgm:pt modelId="{284D9CEC-5BDD-4076-999D-63EE8E24DB5B}" type="pres">
      <dgm:prSet presAssocID="{1AFB8BD4-8610-4B88-9212-1452B4DA6CE6}" presName="Childtext1" presStyleLbl="revTx" presStyleIdx="0" presStyleCnt="2" custScaleX="128831" custScaleY="142604" custLinFactNeighborX="56364" custLinFactNeighborY="20556">
        <dgm:presLayoutVars>
          <dgm:chMax val="0"/>
          <dgm:chPref val="0"/>
          <dgm:bulletEnabled val="1"/>
        </dgm:presLayoutVars>
      </dgm:prSet>
      <dgm:spPr/>
      <dgm:t>
        <a:bodyPr/>
        <a:lstStyle/>
        <a:p>
          <a:endParaRPr lang="en-US"/>
        </a:p>
      </dgm:t>
    </dgm:pt>
    <dgm:pt modelId="{7FC69F38-6223-4B9A-A2D3-4A896DB5FBF2}" type="pres">
      <dgm:prSet presAssocID="{1AFB8BD4-8610-4B88-9212-1452B4DA6CE6}" presName="BalanceSpacing" presStyleCnt="0"/>
      <dgm:spPr/>
    </dgm:pt>
    <dgm:pt modelId="{2D51F954-B517-471D-B86D-9E324B3ABCB3}" type="pres">
      <dgm:prSet presAssocID="{1AFB8BD4-8610-4B88-9212-1452B4DA6CE6}" presName="BalanceSpacing1" presStyleCnt="0"/>
      <dgm:spPr/>
    </dgm:pt>
    <dgm:pt modelId="{82BE0764-71E5-43DD-AB92-89F0D643EE89}" type="pres">
      <dgm:prSet presAssocID="{5E40FADD-1FEA-4612-A79E-A4510E85C4F6}" presName="Accent1Text" presStyleLbl="node1" presStyleIdx="1" presStyleCnt="4" custLinFactNeighborX="25054" custLinFactNeighborY="7024"/>
      <dgm:spPr/>
      <dgm:t>
        <a:bodyPr/>
        <a:lstStyle/>
        <a:p>
          <a:endParaRPr lang="en-US"/>
        </a:p>
      </dgm:t>
    </dgm:pt>
    <dgm:pt modelId="{2F593133-85D2-47DA-88E6-091B07EE3D38}" type="pres">
      <dgm:prSet presAssocID="{5E40FADD-1FEA-4612-A79E-A4510E85C4F6}" presName="spaceBetweenRectangles" presStyleCnt="0"/>
      <dgm:spPr/>
    </dgm:pt>
    <dgm:pt modelId="{7FE51CC6-08A1-45CE-8CAE-09DA3B3850BA}" type="pres">
      <dgm:prSet presAssocID="{D3D00301-5B85-404F-8D71-3C0EEBBE7EC2}" presName="composite" presStyleCnt="0"/>
      <dgm:spPr/>
    </dgm:pt>
    <dgm:pt modelId="{A40F3702-22DA-4876-87B0-9DF119FF069A}" type="pres">
      <dgm:prSet presAssocID="{D3D00301-5B85-404F-8D71-3C0EEBBE7EC2}" presName="Parent1" presStyleLbl="node1" presStyleIdx="2" presStyleCnt="4">
        <dgm:presLayoutVars>
          <dgm:chMax val="1"/>
          <dgm:chPref val="1"/>
          <dgm:bulletEnabled val="1"/>
        </dgm:presLayoutVars>
      </dgm:prSet>
      <dgm:spPr/>
      <dgm:t>
        <a:bodyPr/>
        <a:lstStyle/>
        <a:p>
          <a:endParaRPr lang="en-US"/>
        </a:p>
      </dgm:t>
    </dgm:pt>
    <dgm:pt modelId="{EAD3F3F2-2FE6-40A8-82B0-816D754CB05C}" type="pres">
      <dgm:prSet presAssocID="{D3D00301-5B85-404F-8D71-3C0EEBBE7EC2}" presName="Childtext1" presStyleLbl="revTx" presStyleIdx="1" presStyleCnt="2" custScaleX="123423" custScaleY="150092" custLinFactNeighborX="-1920" custLinFactNeighborY="16404">
        <dgm:presLayoutVars>
          <dgm:chMax val="0"/>
          <dgm:chPref val="0"/>
          <dgm:bulletEnabled val="1"/>
        </dgm:presLayoutVars>
      </dgm:prSet>
      <dgm:spPr/>
      <dgm:t>
        <a:bodyPr/>
        <a:lstStyle/>
        <a:p>
          <a:endParaRPr lang="en-US"/>
        </a:p>
      </dgm:t>
    </dgm:pt>
    <dgm:pt modelId="{07EEFE3F-7DFB-4859-8F17-6CF27AB02270}" type="pres">
      <dgm:prSet presAssocID="{D3D00301-5B85-404F-8D71-3C0EEBBE7EC2}" presName="BalanceSpacing" presStyleCnt="0"/>
      <dgm:spPr/>
    </dgm:pt>
    <dgm:pt modelId="{E1A9AEE6-4907-4338-9132-68F029FB86B3}" type="pres">
      <dgm:prSet presAssocID="{D3D00301-5B85-404F-8D71-3C0EEBBE7EC2}" presName="BalanceSpacing1" presStyleCnt="0"/>
      <dgm:spPr/>
    </dgm:pt>
    <dgm:pt modelId="{90443322-BF44-4F0C-831D-50649D43A632}" type="pres">
      <dgm:prSet presAssocID="{B02D08F5-3139-4C12-B070-8C421AFBE5F5}" presName="Accent1Text" presStyleLbl="node1" presStyleIdx="3" presStyleCnt="4" custLinFactNeighborX="-8081" custLinFactNeighborY="42"/>
      <dgm:spPr/>
      <dgm:t>
        <a:bodyPr/>
        <a:lstStyle/>
        <a:p>
          <a:endParaRPr lang="en-US"/>
        </a:p>
      </dgm:t>
    </dgm:pt>
  </dgm:ptLst>
  <dgm:cxnLst>
    <dgm:cxn modelId="{C27A299A-9808-430C-AA36-2F662C65536B}" type="presOf" srcId="{D3D00301-5B85-404F-8D71-3C0EEBBE7EC2}" destId="{A40F3702-22DA-4876-87B0-9DF119FF069A}" srcOrd="0" destOrd="0" presId="urn:microsoft.com/office/officeart/2008/layout/AlternatingHexagons"/>
    <dgm:cxn modelId="{ABA577F3-1EC0-4A67-A41B-C563430B4C2D}" type="presOf" srcId="{1AFB8BD4-8610-4B88-9212-1452B4DA6CE6}" destId="{35721837-EDD6-4BF2-AC2E-636B9A81A15E}" srcOrd="0" destOrd="0" presId="urn:microsoft.com/office/officeart/2008/layout/AlternatingHexagons"/>
    <dgm:cxn modelId="{412C1F25-8C10-4BB2-B3DE-B05EBCF92416}" srcId="{1AFB8BD4-8610-4B88-9212-1452B4DA6CE6}" destId="{AF093AF3-33E3-4B1A-AF1C-5F0C84ED0DA4}" srcOrd="0" destOrd="0" parTransId="{C37EBC43-CA7B-431E-A564-F842858280AE}" sibTransId="{4C9FA08B-6DDF-40A5-901B-64627AE9B59F}"/>
    <dgm:cxn modelId="{E68C1FDE-89B1-41FE-8C44-1BD3B47AA8A5}" srcId="{D3D00301-5B85-404F-8D71-3C0EEBBE7EC2}" destId="{97DDD2B1-73DE-4A08-AB47-A8C24FCF4E28}" srcOrd="0" destOrd="0" parTransId="{43D30E4D-810F-4493-9B5B-9BB5C8D6BAB2}" sibTransId="{759C80E2-E2E6-4519-8D8E-4622B4307776}"/>
    <dgm:cxn modelId="{BCA35FFB-7C76-45E7-8E82-1ABBE66E1564}" type="presOf" srcId="{B02D08F5-3139-4C12-B070-8C421AFBE5F5}" destId="{90443322-BF44-4F0C-831D-50649D43A632}" srcOrd="0" destOrd="0" presId="urn:microsoft.com/office/officeart/2008/layout/AlternatingHexagons"/>
    <dgm:cxn modelId="{F08ACF96-B017-4733-B657-BA8733051AA7}" type="presOf" srcId="{97DDD2B1-73DE-4A08-AB47-A8C24FCF4E28}" destId="{EAD3F3F2-2FE6-40A8-82B0-816D754CB05C}" srcOrd="0" destOrd="0" presId="urn:microsoft.com/office/officeart/2008/layout/AlternatingHexagons"/>
    <dgm:cxn modelId="{D0E866BE-CD57-4378-83EA-3F51720B2967}" type="presOf" srcId="{5E40FADD-1FEA-4612-A79E-A4510E85C4F6}" destId="{82BE0764-71E5-43DD-AB92-89F0D643EE89}" srcOrd="0" destOrd="0" presId="urn:microsoft.com/office/officeart/2008/layout/AlternatingHexagons"/>
    <dgm:cxn modelId="{B0089DA7-78FB-41A2-B492-A8FAA9EC2ACE}" srcId="{2D8C73A4-29E9-406B-A53F-72040EBE5BF6}" destId="{1AFB8BD4-8610-4B88-9212-1452B4DA6CE6}" srcOrd="0" destOrd="0" parTransId="{E6E24C8E-BBC5-4F28-A0B8-E917BB81AE7D}" sibTransId="{5E40FADD-1FEA-4612-A79E-A4510E85C4F6}"/>
    <dgm:cxn modelId="{CF6F29D1-76F6-4A59-97D9-32AACBDC8096}" type="presOf" srcId="{2D8C73A4-29E9-406B-A53F-72040EBE5BF6}" destId="{24CD3384-C148-446E-8E81-A8106847E380}" srcOrd="0" destOrd="0" presId="urn:microsoft.com/office/officeart/2008/layout/AlternatingHexagons"/>
    <dgm:cxn modelId="{F79AE2EA-8341-44FA-B5C1-E808448E0D0D}" type="presOf" srcId="{AF093AF3-33E3-4B1A-AF1C-5F0C84ED0DA4}" destId="{284D9CEC-5BDD-4076-999D-63EE8E24DB5B}" srcOrd="0" destOrd="0" presId="urn:microsoft.com/office/officeart/2008/layout/AlternatingHexagons"/>
    <dgm:cxn modelId="{DC31356D-EC91-47ED-A4C9-43F46D44CEFB}" srcId="{2D8C73A4-29E9-406B-A53F-72040EBE5BF6}" destId="{D3D00301-5B85-404F-8D71-3C0EEBBE7EC2}" srcOrd="1" destOrd="0" parTransId="{917EE24A-E706-4CA4-9C26-5FD2EA0F0659}" sibTransId="{B02D08F5-3139-4C12-B070-8C421AFBE5F5}"/>
    <dgm:cxn modelId="{B9BABCEE-F9E2-443E-A3D0-FD470CE09A79}" type="presParOf" srcId="{24CD3384-C148-446E-8E81-A8106847E380}" destId="{09CA295A-4E0E-410E-8183-2FE06991DFE4}" srcOrd="0" destOrd="0" presId="urn:microsoft.com/office/officeart/2008/layout/AlternatingHexagons"/>
    <dgm:cxn modelId="{26C51047-84A9-43B0-964C-F51337A8A191}" type="presParOf" srcId="{09CA295A-4E0E-410E-8183-2FE06991DFE4}" destId="{35721837-EDD6-4BF2-AC2E-636B9A81A15E}" srcOrd="0" destOrd="0" presId="urn:microsoft.com/office/officeart/2008/layout/AlternatingHexagons"/>
    <dgm:cxn modelId="{8847CD30-0489-40D7-A278-98D0D8EB7368}" type="presParOf" srcId="{09CA295A-4E0E-410E-8183-2FE06991DFE4}" destId="{284D9CEC-5BDD-4076-999D-63EE8E24DB5B}" srcOrd="1" destOrd="0" presId="urn:microsoft.com/office/officeart/2008/layout/AlternatingHexagons"/>
    <dgm:cxn modelId="{7DAB27E0-8F72-4E99-84ED-57CBCE2A1211}" type="presParOf" srcId="{09CA295A-4E0E-410E-8183-2FE06991DFE4}" destId="{7FC69F38-6223-4B9A-A2D3-4A896DB5FBF2}" srcOrd="2" destOrd="0" presId="urn:microsoft.com/office/officeart/2008/layout/AlternatingHexagons"/>
    <dgm:cxn modelId="{D5EEB530-E11E-43A1-B030-C079583C50A2}" type="presParOf" srcId="{09CA295A-4E0E-410E-8183-2FE06991DFE4}" destId="{2D51F954-B517-471D-B86D-9E324B3ABCB3}" srcOrd="3" destOrd="0" presId="urn:microsoft.com/office/officeart/2008/layout/AlternatingHexagons"/>
    <dgm:cxn modelId="{9E466666-8ED1-4F7E-A31E-BAAAFE57B598}" type="presParOf" srcId="{09CA295A-4E0E-410E-8183-2FE06991DFE4}" destId="{82BE0764-71E5-43DD-AB92-89F0D643EE89}" srcOrd="4" destOrd="0" presId="urn:microsoft.com/office/officeart/2008/layout/AlternatingHexagons"/>
    <dgm:cxn modelId="{493B3FC8-967F-428B-BC34-FADD62809B41}" type="presParOf" srcId="{24CD3384-C148-446E-8E81-A8106847E380}" destId="{2F593133-85D2-47DA-88E6-091B07EE3D38}" srcOrd="1" destOrd="0" presId="urn:microsoft.com/office/officeart/2008/layout/AlternatingHexagons"/>
    <dgm:cxn modelId="{50B264AA-B5B7-4348-8C03-AA0ED05BD016}" type="presParOf" srcId="{24CD3384-C148-446E-8E81-A8106847E380}" destId="{7FE51CC6-08A1-45CE-8CAE-09DA3B3850BA}" srcOrd="2" destOrd="0" presId="urn:microsoft.com/office/officeart/2008/layout/AlternatingHexagons"/>
    <dgm:cxn modelId="{B3E3E086-33F6-4156-A6E0-789B805F6485}" type="presParOf" srcId="{7FE51CC6-08A1-45CE-8CAE-09DA3B3850BA}" destId="{A40F3702-22DA-4876-87B0-9DF119FF069A}" srcOrd="0" destOrd="0" presId="urn:microsoft.com/office/officeart/2008/layout/AlternatingHexagons"/>
    <dgm:cxn modelId="{06AFEA2D-2225-480A-A039-86AC0B6AAC38}" type="presParOf" srcId="{7FE51CC6-08A1-45CE-8CAE-09DA3B3850BA}" destId="{EAD3F3F2-2FE6-40A8-82B0-816D754CB05C}" srcOrd="1" destOrd="0" presId="urn:microsoft.com/office/officeart/2008/layout/AlternatingHexagons"/>
    <dgm:cxn modelId="{7ADEDF75-2EC9-487E-8051-01F54DDB6349}" type="presParOf" srcId="{7FE51CC6-08A1-45CE-8CAE-09DA3B3850BA}" destId="{07EEFE3F-7DFB-4859-8F17-6CF27AB02270}" srcOrd="2" destOrd="0" presId="urn:microsoft.com/office/officeart/2008/layout/AlternatingHexagons"/>
    <dgm:cxn modelId="{4DC9B3EE-0845-46FE-A2AD-2B008AA96123}" type="presParOf" srcId="{7FE51CC6-08A1-45CE-8CAE-09DA3B3850BA}" destId="{E1A9AEE6-4907-4338-9132-68F029FB86B3}" srcOrd="3" destOrd="0" presId="urn:microsoft.com/office/officeart/2008/layout/AlternatingHexagons"/>
    <dgm:cxn modelId="{31E1D840-2FF5-426C-9A33-0D51352FFE40}" type="presParOf" srcId="{7FE51CC6-08A1-45CE-8CAE-09DA3B3850BA}" destId="{90443322-BF44-4F0C-831D-50649D43A632}" srcOrd="4" destOrd="0" presId="urn:microsoft.com/office/officeart/2008/layout/AlternatingHexagons"/>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35F93FC-BDE4-45E6-93AF-7B8DAAEEAF9B}" type="doc">
      <dgm:prSet loTypeId="urn:microsoft.com/office/officeart/2005/8/layout/pList2#1" loCatId="list" qsTypeId="urn:microsoft.com/office/officeart/2005/8/quickstyle/simple1" qsCatId="simple" csTypeId="urn:microsoft.com/office/officeart/2005/8/colors/accent1_2" csCatId="accent1" phldr="1"/>
      <dgm:spPr/>
    </dgm:pt>
    <dgm:pt modelId="{1EFB7FFB-8CB2-4787-B309-FE7C177C9C34}">
      <dgm:prSet phldrT="[Text]" custT="1"/>
      <dgm:spPr>
        <a:gradFill flip="none" rotWithShape="1">
          <a:gsLst>
            <a:gs pos="0">
              <a:schemeClr val="accent3">
                <a:lumMod val="89000"/>
              </a:schemeClr>
            </a:gs>
            <a:gs pos="23000">
              <a:schemeClr val="accent3">
                <a:lumMod val="89000"/>
              </a:schemeClr>
            </a:gs>
            <a:gs pos="69000">
              <a:schemeClr val="accent3">
                <a:lumMod val="75000"/>
              </a:schemeClr>
            </a:gs>
            <a:gs pos="97000">
              <a:schemeClr val="accent3">
                <a:lumMod val="70000"/>
              </a:schemeClr>
            </a:gs>
          </a:gsLst>
          <a:path path="circle">
            <a:fillToRect l="50000" t="50000" r="50000" b="50000"/>
          </a:path>
          <a:tileRect/>
        </a:gradFill>
      </dgm:spPr>
      <dgm:t>
        <a:bodyPr/>
        <a:lstStyle/>
        <a:p>
          <a:r>
            <a:rPr lang="en-US" sz="2400" b="1" dirty="0" smtClean="0">
              <a:latin typeface="Times New Roman" panose="02020603050405020304" pitchFamily="18" charset="0"/>
              <a:cs typeface="Times New Roman" panose="02020603050405020304" pitchFamily="18" charset="0"/>
            </a:rPr>
            <a:t>Eco-Housing.</a:t>
          </a:r>
        </a:p>
        <a:p>
          <a:endParaRPr lang="en-GB" sz="2400" b="1" dirty="0" smtClean="0">
            <a:latin typeface="Times New Roman" panose="02020603050405020304" pitchFamily="18" charset="0"/>
            <a:cs typeface="Times New Roman" panose="02020603050405020304" pitchFamily="18" charset="0"/>
          </a:endParaRPr>
        </a:p>
        <a:p>
          <a:r>
            <a:rPr lang="en-GB" sz="2400" b="1" dirty="0" smtClean="0">
              <a:latin typeface="Times New Roman" panose="02020603050405020304" pitchFamily="18" charset="0"/>
              <a:cs typeface="Times New Roman" panose="02020603050405020304" pitchFamily="18" charset="0"/>
            </a:rPr>
            <a:t>Reclaimed Asphalt Concrete. </a:t>
          </a:r>
        </a:p>
        <a:p>
          <a:endParaRPr lang="en-GB" sz="2400" b="1" dirty="0" smtClean="0">
            <a:latin typeface="Times New Roman" panose="02020603050405020304" pitchFamily="18" charset="0"/>
            <a:cs typeface="Times New Roman" panose="02020603050405020304" pitchFamily="18" charset="0"/>
          </a:endParaRPr>
        </a:p>
        <a:p>
          <a:r>
            <a:rPr lang="en-GB" sz="2400" b="1" dirty="0" smtClean="0">
              <a:latin typeface="Times New Roman" panose="02020603050405020304" pitchFamily="18" charset="0"/>
              <a:cs typeface="Times New Roman" panose="02020603050405020304" pitchFamily="18" charset="0"/>
            </a:rPr>
            <a:t>Stabilized soil Blocks,</a:t>
          </a:r>
        </a:p>
        <a:p>
          <a:endParaRPr lang="en-GB" sz="2400" b="1" dirty="0" smtClean="0">
            <a:latin typeface="Times New Roman" panose="02020603050405020304" pitchFamily="18" charset="0"/>
            <a:cs typeface="Times New Roman" panose="02020603050405020304" pitchFamily="18" charset="0"/>
          </a:endParaRPr>
        </a:p>
        <a:p>
          <a:endParaRPr lang="en-GB" sz="2400" b="1" dirty="0" smtClean="0">
            <a:latin typeface="Times New Roman" panose="02020603050405020304" pitchFamily="18" charset="0"/>
            <a:cs typeface="Times New Roman" panose="02020603050405020304" pitchFamily="18" charset="0"/>
          </a:endParaRPr>
        </a:p>
        <a:p>
          <a:endParaRPr lang="en-US" sz="2400" b="1" dirty="0" smtClean="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dgm:t>
    </dgm:pt>
    <dgm:pt modelId="{A1CA23B9-EF59-48C6-9B0F-EF43B880DD9A}" type="parTrans" cxnId="{B4324320-4C07-43EE-9097-5D647961F3C3}">
      <dgm:prSet/>
      <dgm:spPr/>
      <dgm:t>
        <a:bodyPr/>
        <a:lstStyle/>
        <a:p>
          <a:endParaRPr lang="en-US"/>
        </a:p>
      </dgm:t>
    </dgm:pt>
    <dgm:pt modelId="{6F1B3EE8-6EB3-4342-91D2-1BB96B1F019A}" type="sibTrans" cxnId="{B4324320-4C07-43EE-9097-5D647961F3C3}">
      <dgm:prSet/>
      <dgm:spPr/>
      <dgm:t>
        <a:bodyPr/>
        <a:lstStyle/>
        <a:p>
          <a:endParaRPr lang="en-US"/>
        </a:p>
      </dgm:t>
    </dgm:pt>
    <dgm:pt modelId="{7CC335D5-8BFE-46AD-8F93-2D46F72263F1}">
      <dgm:prSet phldrT="[Text]" custT="1"/>
      <dgm:spPr>
        <a:solidFill>
          <a:srgbClr val="FF0000"/>
        </a:solidFill>
      </dgm:spPr>
      <dgm:t>
        <a:bodyPr/>
        <a:lstStyle/>
        <a:p>
          <a:r>
            <a:rPr lang="sw-KE" sz="2800" dirty="0" smtClean="0"/>
            <a:t>Biodiversity studies. </a:t>
          </a:r>
        </a:p>
        <a:p>
          <a:r>
            <a:rPr lang="sw-KE" sz="2800" dirty="0" smtClean="0"/>
            <a:t>Floristic investigation. </a:t>
          </a:r>
        </a:p>
        <a:p>
          <a:r>
            <a:rPr lang="sw-KE" sz="2800" dirty="0" smtClean="0"/>
            <a:t> genomics.</a:t>
          </a:r>
          <a:endParaRPr lang="en-US" sz="2800" dirty="0"/>
        </a:p>
      </dgm:t>
    </dgm:pt>
    <dgm:pt modelId="{121C68DE-60F1-46E0-8E1B-33C2E97EF011}" type="parTrans" cxnId="{737391B7-8CDF-48CF-BEFD-9720DFE2CA91}">
      <dgm:prSet/>
      <dgm:spPr/>
      <dgm:t>
        <a:bodyPr/>
        <a:lstStyle/>
        <a:p>
          <a:endParaRPr lang="en-US"/>
        </a:p>
      </dgm:t>
    </dgm:pt>
    <dgm:pt modelId="{5B396739-7C30-4087-90D4-5BF9C2B08560}" type="sibTrans" cxnId="{737391B7-8CDF-48CF-BEFD-9720DFE2CA91}">
      <dgm:prSet/>
      <dgm:spPr/>
      <dgm:t>
        <a:bodyPr/>
        <a:lstStyle/>
        <a:p>
          <a:endParaRPr lang="en-US"/>
        </a:p>
      </dgm:t>
    </dgm:pt>
    <dgm:pt modelId="{58B10082-5EA2-440C-871E-689D4E977FEE}">
      <dgm:prSet phldrT="[Text]" custT="1"/>
      <dgm:spPr>
        <a:solidFill>
          <a:srgbClr val="0070C0"/>
        </a:solidFill>
      </dgm:spPr>
      <dgm:t>
        <a:bodyPr/>
        <a:lstStyle/>
        <a:p>
          <a:pPr algn="l"/>
          <a:r>
            <a:rPr lang="en-US" sz="2800" b="0" i="0" dirty="0" smtClean="0">
              <a:latin typeface="Times New Roman" panose="02020603050405020304" pitchFamily="18" charset="0"/>
              <a:cs typeface="Times New Roman" panose="02020603050405020304" pitchFamily="18" charset="0"/>
            </a:rPr>
            <a:t>Fog Harvesting.</a:t>
          </a:r>
        </a:p>
        <a:p>
          <a:pPr algn="l"/>
          <a:r>
            <a:rPr lang="en-US" sz="2800" b="0" i="0" dirty="0" smtClean="0">
              <a:latin typeface="Times New Roman" panose="02020603050405020304" pitchFamily="18" charset="0"/>
              <a:cs typeface="Times New Roman" panose="02020603050405020304" pitchFamily="18" charset="0"/>
            </a:rPr>
            <a:t>SRI promotion.</a:t>
          </a:r>
        </a:p>
        <a:p>
          <a:pPr algn="l"/>
          <a:r>
            <a:rPr lang="en-US" sz="2800" b="0" i="0" dirty="0" smtClean="0">
              <a:latin typeface="Times New Roman" panose="02020603050405020304" pitchFamily="18" charset="0"/>
              <a:cs typeface="Times New Roman" panose="02020603050405020304" pitchFamily="18" charset="0"/>
            </a:rPr>
            <a:t>Groundwater Risk Management.</a:t>
          </a:r>
        </a:p>
        <a:p>
          <a:pPr algn="l"/>
          <a:r>
            <a:rPr lang="en-US" sz="2800" b="0" i="0" dirty="0" smtClean="0">
              <a:latin typeface="Times New Roman" panose="02020603050405020304" pitchFamily="18" charset="0"/>
              <a:cs typeface="Times New Roman" panose="02020603050405020304" pitchFamily="18" charset="0"/>
            </a:rPr>
            <a:t>Bathymetric Reservoir Survey   </a:t>
          </a:r>
        </a:p>
        <a:p>
          <a:pPr algn="l"/>
          <a:endParaRPr lang="en-US" sz="2800" b="0" i="0" dirty="0" smtClean="0">
            <a:latin typeface="Times New Roman" panose="02020603050405020304" pitchFamily="18" charset="0"/>
            <a:cs typeface="Times New Roman" panose="02020603050405020304" pitchFamily="18" charset="0"/>
          </a:endParaRPr>
        </a:p>
        <a:p>
          <a:pPr algn="l"/>
          <a:endParaRPr lang="en-US" sz="2800" dirty="0">
            <a:latin typeface="Times New Roman" panose="02020603050405020304" pitchFamily="18" charset="0"/>
            <a:cs typeface="Times New Roman" panose="02020603050405020304" pitchFamily="18" charset="0"/>
          </a:endParaRPr>
        </a:p>
      </dgm:t>
    </dgm:pt>
    <dgm:pt modelId="{B1F47047-D256-488B-8567-2DD0EFEB90F3}" type="parTrans" cxnId="{CAD22E54-BCB6-4FAB-BEF7-E21145290C3B}">
      <dgm:prSet/>
      <dgm:spPr/>
      <dgm:t>
        <a:bodyPr/>
        <a:lstStyle/>
        <a:p>
          <a:endParaRPr lang="en-US"/>
        </a:p>
      </dgm:t>
    </dgm:pt>
    <dgm:pt modelId="{729B1A16-F4C5-4BC5-9687-6B7B7231F11E}" type="sibTrans" cxnId="{CAD22E54-BCB6-4FAB-BEF7-E21145290C3B}">
      <dgm:prSet/>
      <dgm:spPr/>
      <dgm:t>
        <a:bodyPr/>
        <a:lstStyle/>
        <a:p>
          <a:endParaRPr lang="en-US"/>
        </a:p>
      </dgm:t>
    </dgm:pt>
    <dgm:pt modelId="{B6E4E2BC-45EF-4E1E-AC6C-5CBE12EDECF3}">
      <dgm:prSet/>
      <dgm:spPr>
        <a:solidFill>
          <a:srgbClr val="92D050"/>
        </a:solidFill>
      </dgm:spPr>
      <dgm:t>
        <a:bodyPr/>
        <a:lstStyle/>
        <a:p>
          <a:pPr algn="l"/>
          <a:r>
            <a:rPr lang="en-US" b="1" dirty="0" smtClean="0"/>
            <a:t>B</a:t>
          </a:r>
          <a:r>
            <a:rPr lang="en-US" dirty="0" smtClean="0"/>
            <a:t>reeding</a:t>
          </a:r>
        </a:p>
        <a:p>
          <a:pPr algn="l"/>
          <a:r>
            <a:rPr lang="en-US" dirty="0" smtClean="0"/>
            <a:t>Storage &amp; value addition,</a:t>
          </a:r>
        </a:p>
        <a:p>
          <a:pPr algn="l"/>
          <a:r>
            <a:rPr lang="en-US" dirty="0" smtClean="0"/>
            <a:t>Nutrition and health.</a:t>
          </a:r>
          <a:endParaRPr lang="en-US" dirty="0"/>
        </a:p>
      </dgm:t>
    </dgm:pt>
    <dgm:pt modelId="{CE7844E7-A5EF-4D4C-95D1-084333137001}" type="parTrans" cxnId="{AFC276AA-FC65-49F6-AA03-15295BFE746B}">
      <dgm:prSet/>
      <dgm:spPr/>
      <dgm:t>
        <a:bodyPr/>
        <a:lstStyle/>
        <a:p>
          <a:endParaRPr lang="en-US"/>
        </a:p>
      </dgm:t>
    </dgm:pt>
    <dgm:pt modelId="{2603D5E9-3BC7-4F6A-964F-6A751F0FACAD}" type="sibTrans" cxnId="{AFC276AA-FC65-49F6-AA03-15295BFE746B}">
      <dgm:prSet/>
      <dgm:spPr/>
      <dgm:t>
        <a:bodyPr/>
        <a:lstStyle/>
        <a:p>
          <a:endParaRPr lang="en-US"/>
        </a:p>
      </dgm:t>
    </dgm:pt>
    <dgm:pt modelId="{45966565-BD17-4D63-A207-2D227F035DE2}" type="pres">
      <dgm:prSet presAssocID="{C35F93FC-BDE4-45E6-93AF-7B8DAAEEAF9B}" presName="Name0" presStyleCnt="0">
        <dgm:presLayoutVars>
          <dgm:dir/>
          <dgm:resizeHandles val="exact"/>
        </dgm:presLayoutVars>
      </dgm:prSet>
      <dgm:spPr/>
    </dgm:pt>
    <dgm:pt modelId="{2933CFB5-CE9D-41B1-9FD6-13EAC2E7C954}" type="pres">
      <dgm:prSet presAssocID="{C35F93FC-BDE4-45E6-93AF-7B8DAAEEAF9B}" presName="bkgdShp" presStyleLbl="alignAccFollowNode1" presStyleIdx="0" presStyleCnt="1" custLinFactNeighborY="-470"/>
      <dgm:spPr/>
    </dgm:pt>
    <dgm:pt modelId="{3C805F22-7BE1-4723-887A-D3F22C32D491}" type="pres">
      <dgm:prSet presAssocID="{C35F93FC-BDE4-45E6-93AF-7B8DAAEEAF9B}" presName="linComp" presStyleCnt="0"/>
      <dgm:spPr/>
    </dgm:pt>
    <dgm:pt modelId="{F4970D78-A979-4000-85AD-1B3FDECDBA7A}" type="pres">
      <dgm:prSet presAssocID="{1EFB7FFB-8CB2-4787-B309-FE7C177C9C34}" presName="compNode" presStyleCnt="0"/>
      <dgm:spPr/>
    </dgm:pt>
    <dgm:pt modelId="{BDE752F3-90A8-4C54-8DA8-C66A87EBBD1A}" type="pres">
      <dgm:prSet presAssocID="{1EFB7FFB-8CB2-4787-B309-FE7C177C9C34}" presName="node" presStyleLbl="node1" presStyleIdx="0" presStyleCnt="4" custScaleX="216740" custLinFactNeighborX="-14459" custLinFactNeighborY="-925">
        <dgm:presLayoutVars>
          <dgm:bulletEnabled val="1"/>
        </dgm:presLayoutVars>
      </dgm:prSet>
      <dgm:spPr/>
      <dgm:t>
        <a:bodyPr/>
        <a:lstStyle/>
        <a:p>
          <a:endParaRPr lang="en-US"/>
        </a:p>
      </dgm:t>
    </dgm:pt>
    <dgm:pt modelId="{6A8D6581-EDEF-43EC-A34C-C58969F087D2}" type="pres">
      <dgm:prSet presAssocID="{1EFB7FFB-8CB2-4787-B309-FE7C177C9C34}" presName="invisiNode" presStyleLbl="node1" presStyleIdx="0" presStyleCnt="4"/>
      <dgm:spPr/>
    </dgm:pt>
    <dgm:pt modelId="{6CE25792-C0AE-4DF4-8E31-5DF5673E1A7F}" type="pres">
      <dgm:prSet presAssocID="{1EFB7FFB-8CB2-4787-B309-FE7C177C9C34}" presName="imagNode" presStyleLbl="fgImgPlace1" presStyleIdx="0" presStyleCnt="4" custScaleX="141206" custLinFactNeighborX="-44891" custLinFactNeighborY="11916"/>
      <dgm:spPr>
        <a:blipFill rotWithShape="1">
          <a:blip xmlns:r="http://schemas.openxmlformats.org/officeDocument/2006/relationships" r:embed="rId1"/>
          <a:stretch>
            <a:fillRect/>
          </a:stretch>
        </a:blipFill>
      </dgm:spPr>
    </dgm:pt>
    <dgm:pt modelId="{6E9001DB-C372-4BB2-9441-2D840F13B9BB}" type="pres">
      <dgm:prSet presAssocID="{6F1B3EE8-6EB3-4342-91D2-1BB96B1F019A}" presName="sibTrans" presStyleLbl="sibTrans2D1" presStyleIdx="0" presStyleCnt="0"/>
      <dgm:spPr/>
      <dgm:t>
        <a:bodyPr/>
        <a:lstStyle/>
        <a:p>
          <a:endParaRPr lang="en-US"/>
        </a:p>
      </dgm:t>
    </dgm:pt>
    <dgm:pt modelId="{5D4C3FFD-DFB7-4064-92DB-E5AD89A35C57}" type="pres">
      <dgm:prSet presAssocID="{7CC335D5-8BFE-46AD-8F93-2D46F72263F1}" presName="compNode" presStyleCnt="0"/>
      <dgm:spPr/>
    </dgm:pt>
    <dgm:pt modelId="{C86AD008-1766-495D-A33D-0DC386C02227}" type="pres">
      <dgm:prSet presAssocID="{7CC335D5-8BFE-46AD-8F93-2D46F72263F1}" presName="node" presStyleLbl="node1" presStyleIdx="1" presStyleCnt="4" custScaleX="202895" custLinFactNeighborX="-17124" custLinFactNeighborY="0">
        <dgm:presLayoutVars>
          <dgm:bulletEnabled val="1"/>
        </dgm:presLayoutVars>
      </dgm:prSet>
      <dgm:spPr/>
      <dgm:t>
        <a:bodyPr/>
        <a:lstStyle/>
        <a:p>
          <a:endParaRPr lang="en-US"/>
        </a:p>
      </dgm:t>
    </dgm:pt>
    <dgm:pt modelId="{1DD1B7AB-6AFC-4BA1-BC45-8638308C4FE1}" type="pres">
      <dgm:prSet presAssocID="{7CC335D5-8BFE-46AD-8F93-2D46F72263F1}" presName="invisiNode" presStyleLbl="node1" presStyleIdx="1" presStyleCnt="4"/>
      <dgm:spPr/>
    </dgm:pt>
    <dgm:pt modelId="{B8F89E41-E46B-47C5-9D46-F72B08B7D750}" type="pres">
      <dgm:prSet presAssocID="{7CC335D5-8BFE-46AD-8F93-2D46F72263F1}" presName="imagNode" presStyleLbl="fgImgPlace1" presStyleIdx="1" presStyleCnt="4" custScaleX="175597" custLinFactNeighborX="-24392" custLinFactNeighborY="10829"/>
      <dgm:spPr>
        <a:blipFill rotWithShape="1">
          <a:blip xmlns:r="http://schemas.openxmlformats.org/officeDocument/2006/relationships" r:embed="rId2"/>
          <a:stretch>
            <a:fillRect/>
          </a:stretch>
        </a:blipFill>
      </dgm:spPr>
    </dgm:pt>
    <dgm:pt modelId="{85707C51-9E6A-450B-8B3B-732BE1598D6E}" type="pres">
      <dgm:prSet presAssocID="{5B396739-7C30-4087-90D4-5BF9C2B08560}" presName="sibTrans" presStyleLbl="sibTrans2D1" presStyleIdx="0" presStyleCnt="0"/>
      <dgm:spPr/>
      <dgm:t>
        <a:bodyPr/>
        <a:lstStyle/>
        <a:p>
          <a:endParaRPr lang="en-US"/>
        </a:p>
      </dgm:t>
    </dgm:pt>
    <dgm:pt modelId="{1642E422-B902-4E2D-88A6-E3DCC220A212}" type="pres">
      <dgm:prSet presAssocID="{58B10082-5EA2-440C-871E-689D4E977FEE}" presName="compNode" presStyleCnt="0"/>
      <dgm:spPr/>
    </dgm:pt>
    <dgm:pt modelId="{BFB4F836-2FA7-4236-BD55-5D694E7E5869}" type="pres">
      <dgm:prSet presAssocID="{58B10082-5EA2-440C-871E-689D4E977FEE}" presName="node" presStyleLbl="node1" presStyleIdx="2" presStyleCnt="4" custScaleX="253485">
        <dgm:presLayoutVars>
          <dgm:bulletEnabled val="1"/>
        </dgm:presLayoutVars>
      </dgm:prSet>
      <dgm:spPr/>
      <dgm:t>
        <a:bodyPr/>
        <a:lstStyle/>
        <a:p>
          <a:endParaRPr lang="en-US"/>
        </a:p>
      </dgm:t>
    </dgm:pt>
    <dgm:pt modelId="{8A217CC6-9060-4610-A0A7-2031747019B3}" type="pres">
      <dgm:prSet presAssocID="{58B10082-5EA2-440C-871E-689D4E977FEE}" presName="invisiNode" presStyleLbl="node1" presStyleIdx="2" presStyleCnt="4"/>
      <dgm:spPr/>
    </dgm:pt>
    <dgm:pt modelId="{9FE1B351-8660-4BCF-8C34-D901F0B3FB55}" type="pres">
      <dgm:prSet presAssocID="{58B10082-5EA2-440C-871E-689D4E977FEE}" presName="imagNode" presStyleLbl="fgImgPlace1" presStyleIdx="2" presStyleCnt="4" custScaleX="200725" custLinFactNeighborX="-3570" custLinFactNeighborY="17857"/>
      <dgm:spPr>
        <a:blipFill rotWithShape="1">
          <a:blip xmlns:r="http://schemas.openxmlformats.org/officeDocument/2006/relationships" r:embed="rId3"/>
          <a:stretch>
            <a:fillRect/>
          </a:stretch>
        </a:blipFill>
      </dgm:spPr>
    </dgm:pt>
    <dgm:pt modelId="{8F716C9C-C77F-44C3-B931-B3E7D7979D4E}" type="pres">
      <dgm:prSet presAssocID="{729B1A16-F4C5-4BC5-9687-6B7B7231F11E}" presName="sibTrans" presStyleLbl="sibTrans2D1" presStyleIdx="0" presStyleCnt="0"/>
      <dgm:spPr/>
      <dgm:t>
        <a:bodyPr/>
        <a:lstStyle/>
        <a:p>
          <a:endParaRPr lang="en-US"/>
        </a:p>
      </dgm:t>
    </dgm:pt>
    <dgm:pt modelId="{B1DAD3FA-7D31-426F-BC20-72DE11FBA696}" type="pres">
      <dgm:prSet presAssocID="{B6E4E2BC-45EF-4E1E-AC6C-5CBE12EDECF3}" presName="compNode" presStyleCnt="0"/>
      <dgm:spPr/>
    </dgm:pt>
    <dgm:pt modelId="{D371753C-F849-4D5B-8EC3-6B0E1CCD858F}" type="pres">
      <dgm:prSet presAssocID="{B6E4E2BC-45EF-4E1E-AC6C-5CBE12EDECF3}" presName="node" presStyleLbl="node1" presStyleIdx="3" presStyleCnt="4" custScaleX="198793" custLinFactNeighborX="4879">
        <dgm:presLayoutVars>
          <dgm:bulletEnabled val="1"/>
        </dgm:presLayoutVars>
      </dgm:prSet>
      <dgm:spPr/>
      <dgm:t>
        <a:bodyPr/>
        <a:lstStyle/>
        <a:p>
          <a:endParaRPr lang="en-US"/>
        </a:p>
      </dgm:t>
    </dgm:pt>
    <dgm:pt modelId="{8326A560-1D6A-45A1-8641-F34523C5B2F9}" type="pres">
      <dgm:prSet presAssocID="{B6E4E2BC-45EF-4E1E-AC6C-5CBE12EDECF3}" presName="invisiNode" presStyleLbl="node1" presStyleIdx="3" presStyleCnt="4"/>
      <dgm:spPr/>
    </dgm:pt>
    <dgm:pt modelId="{FA8D2C8F-F7CF-4676-9E71-EDCA4767488B}" type="pres">
      <dgm:prSet presAssocID="{B6E4E2BC-45EF-4E1E-AC6C-5CBE12EDECF3}" presName="imagNode" presStyleLbl="fgImgPlace1" presStyleIdx="3" presStyleCnt="4" custScaleX="181228" custScaleY="77403" custLinFactNeighborX="2710" custLinFactNeighborY="23325"/>
      <dgm:spPr>
        <a:blipFill rotWithShape="1">
          <a:blip xmlns:r="http://schemas.openxmlformats.org/officeDocument/2006/relationships" r:embed="rId4"/>
          <a:stretch>
            <a:fillRect/>
          </a:stretch>
        </a:blipFill>
      </dgm:spPr>
    </dgm:pt>
  </dgm:ptLst>
  <dgm:cxnLst>
    <dgm:cxn modelId="{C94A7B57-C47E-4C2C-BCF5-13C3D6AACDE2}" type="presOf" srcId="{C35F93FC-BDE4-45E6-93AF-7B8DAAEEAF9B}" destId="{45966565-BD17-4D63-A207-2D227F035DE2}" srcOrd="0" destOrd="0" presId="urn:microsoft.com/office/officeart/2005/8/layout/pList2#1"/>
    <dgm:cxn modelId="{D2D88C5D-1A21-40B3-8871-A35A87E45BD9}" type="presOf" srcId="{1EFB7FFB-8CB2-4787-B309-FE7C177C9C34}" destId="{BDE752F3-90A8-4C54-8DA8-C66A87EBBD1A}" srcOrd="0" destOrd="0" presId="urn:microsoft.com/office/officeart/2005/8/layout/pList2#1"/>
    <dgm:cxn modelId="{737391B7-8CDF-48CF-BEFD-9720DFE2CA91}" srcId="{C35F93FC-BDE4-45E6-93AF-7B8DAAEEAF9B}" destId="{7CC335D5-8BFE-46AD-8F93-2D46F72263F1}" srcOrd="1" destOrd="0" parTransId="{121C68DE-60F1-46E0-8E1B-33C2E97EF011}" sibTransId="{5B396739-7C30-4087-90D4-5BF9C2B08560}"/>
    <dgm:cxn modelId="{71C1C27F-8C6D-47D3-A282-D9E76E8F045B}" type="presOf" srcId="{B6E4E2BC-45EF-4E1E-AC6C-5CBE12EDECF3}" destId="{D371753C-F849-4D5B-8EC3-6B0E1CCD858F}" srcOrd="0" destOrd="0" presId="urn:microsoft.com/office/officeart/2005/8/layout/pList2#1"/>
    <dgm:cxn modelId="{CAD22E54-BCB6-4FAB-BEF7-E21145290C3B}" srcId="{C35F93FC-BDE4-45E6-93AF-7B8DAAEEAF9B}" destId="{58B10082-5EA2-440C-871E-689D4E977FEE}" srcOrd="2" destOrd="0" parTransId="{B1F47047-D256-488B-8567-2DD0EFEB90F3}" sibTransId="{729B1A16-F4C5-4BC5-9687-6B7B7231F11E}"/>
    <dgm:cxn modelId="{B4324320-4C07-43EE-9097-5D647961F3C3}" srcId="{C35F93FC-BDE4-45E6-93AF-7B8DAAEEAF9B}" destId="{1EFB7FFB-8CB2-4787-B309-FE7C177C9C34}" srcOrd="0" destOrd="0" parTransId="{A1CA23B9-EF59-48C6-9B0F-EF43B880DD9A}" sibTransId="{6F1B3EE8-6EB3-4342-91D2-1BB96B1F019A}"/>
    <dgm:cxn modelId="{AFC276AA-FC65-49F6-AA03-15295BFE746B}" srcId="{C35F93FC-BDE4-45E6-93AF-7B8DAAEEAF9B}" destId="{B6E4E2BC-45EF-4E1E-AC6C-5CBE12EDECF3}" srcOrd="3" destOrd="0" parTransId="{CE7844E7-A5EF-4D4C-95D1-084333137001}" sibTransId="{2603D5E9-3BC7-4F6A-964F-6A751F0FACAD}"/>
    <dgm:cxn modelId="{889CFEF1-1DC2-41B3-BC60-C1CFB4C7A59D}" type="presOf" srcId="{5B396739-7C30-4087-90D4-5BF9C2B08560}" destId="{85707C51-9E6A-450B-8B3B-732BE1598D6E}" srcOrd="0" destOrd="0" presId="urn:microsoft.com/office/officeart/2005/8/layout/pList2#1"/>
    <dgm:cxn modelId="{6CE4EC94-6A4E-45CF-80F4-56FFC2D54AA0}" type="presOf" srcId="{7CC335D5-8BFE-46AD-8F93-2D46F72263F1}" destId="{C86AD008-1766-495D-A33D-0DC386C02227}" srcOrd="0" destOrd="0" presId="urn:microsoft.com/office/officeart/2005/8/layout/pList2#1"/>
    <dgm:cxn modelId="{4E3D1773-AF64-4150-8666-6266A6C6C921}" type="presOf" srcId="{6F1B3EE8-6EB3-4342-91D2-1BB96B1F019A}" destId="{6E9001DB-C372-4BB2-9441-2D840F13B9BB}" srcOrd="0" destOrd="0" presId="urn:microsoft.com/office/officeart/2005/8/layout/pList2#1"/>
    <dgm:cxn modelId="{5705A2AC-E386-4211-ADB4-5A5926ED35AC}" type="presOf" srcId="{58B10082-5EA2-440C-871E-689D4E977FEE}" destId="{BFB4F836-2FA7-4236-BD55-5D694E7E5869}" srcOrd="0" destOrd="0" presId="urn:microsoft.com/office/officeart/2005/8/layout/pList2#1"/>
    <dgm:cxn modelId="{2783112C-B71A-48CD-BF34-5A744665C049}" type="presOf" srcId="{729B1A16-F4C5-4BC5-9687-6B7B7231F11E}" destId="{8F716C9C-C77F-44C3-B931-B3E7D7979D4E}" srcOrd="0" destOrd="0" presId="urn:microsoft.com/office/officeart/2005/8/layout/pList2#1"/>
    <dgm:cxn modelId="{E70A2B18-DCE7-41CF-A460-D7E7F18E7D49}" type="presParOf" srcId="{45966565-BD17-4D63-A207-2D227F035DE2}" destId="{2933CFB5-CE9D-41B1-9FD6-13EAC2E7C954}" srcOrd="0" destOrd="0" presId="urn:microsoft.com/office/officeart/2005/8/layout/pList2#1"/>
    <dgm:cxn modelId="{0A46679D-4941-4B6A-8B7C-BD7A882795F7}" type="presParOf" srcId="{45966565-BD17-4D63-A207-2D227F035DE2}" destId="{3C805F22-7BE1-4723-887A-D3F22C32D491}" srcOrd="1" destOrd="0" presId="urn:microsoft.com/office/officeart/2005/8/layout/pList2#1"/>
    <dgm:cxn modelId="{C9948E09-9F0D-4C82-9CE6-5DFAFEE6946C}" type="presParOf" srcId="{3C805F22-7BE1-4723-887A-D3F22C32D491}" destId="{F4970D78-A979-4000-85AD-1B3FDECDBA7A}" srcOrd="0" destOrd="0" presId="urn:microsoft.com/office/officeart/2005/8/layout/pList2#1"/>
    <dgm:cxn modelId="{1D10D87E-1C54-4E0C-9B00-AE527DD3ADDB}" type="presParOf" srcId="{F4970D78-A979-4000-85AD-1B3FDECDBA7A}" destId="{BDE752F3-90A8-4C54-8DA8-C66A87EBBD1A}" srcOrd="0" destOrd="0" presId="urn:microsoft.com/office/officeart/2005/8/layout/pList2#1"/>
    <dgm:cxn modelId="{511F575E-E214-458F-94F4-F57661A6B0FA}" type="presParOf" srcId="{F4970D78-A979-4000-85AD-1B3FDECDBA7A}" destId="{6A8D6581-EDEF-43EC-A34C-C58969F087D2}" srcOrd="1" destOrd="0" presId="urn:microsoft.com/office/officeart/2005/8/layout/pList2#1"/>
    <dgm:cxn modelId="{F1E6D4B8-02E1-4BBD-AB55-D81C096AB373}" type="presParOf" srcId="{F4970D78-A979-4000-85AD-1B3FDECDBA7A}" destId="{6CE25792-C0AE-4DF4-8E31-5DF5673E1A7F}" srcOrd="2" destOrd="0" presId="urn:microsoft.com/office/officeart/2005/8/layout/pList2#1"/>
    <dgm:cxn modelId="{D2B675CF-BA81-4556-A164-5223E19134AC}" type="presParOf" srcId="{3C805F22-7BE1-4723-887A-D3F22C32D491}" destId="{6E9001DB-C372-4BB2-9441-2D840F13B9BB}" srcOrd="1" destOrd="0" presId="urn:microsoft.com/office/officeart/2005/8/layout/pList2#1"/>
    <dgm:cxn modelId="{05CDEFDC-E498-498C-92D6-7D82C3A72AC0}" type="presParOf" srcId="{3C805F22-7BE1-4723-887A-D3F22C32D491}" destId="{5D4C3FFD-DFB7-4064-92DB-E5AD89A35C57}" srcOrd="2" destOrd="0" presId="urn:microsoft.com/office/officeart/2005/8/layout/pList2#1"/>
    <dgm:cxn modelId="{97493158-F3AC-4D64-9059-31071854FBA1}" type="presParOf" srcId="{5D4C3FFD-DFB7-4064-92DB-E5AD89A35C57}" destId="{C86AD008-1766-495D-A33D-0DC386C02227}" srcOrd="0" destOrd="0" presId="urn:microsoft.com/office/officeart/2005/8/layout/pList2#1"/>
    <dgm:cxn modelId="{03C32AC3-9B89-447D-8420-11DE3D36F3B1}" type="presParOf" srcId="{5D4C3FFD-DFB7-4064-92DB-E5AD89A35C57}" destId="{1DD1B7AB-6AFC-4BA1-BC45-8638308C4FE1}" srcOrd="1" destOrd="0" presId="urn:microsoft.com/office/officeart/2005/8/layout/pList2#1"/>
    <dgm:cxn modelId="{082CF355-77F3-4BF8-8ECB-316FD7732D51}" type="presParOf" srcId="{5D4C3FFD-DFB7-4064-92DB-E5AD89A35C57}" destId="{B8F89E41-E46B-47C5-9D46-F72B08B7D750}" srcOrd="2" destOrd="0" presId="urn:microsoft.com/office/officeart/2005/8/layout/pList2#1"/>
    <dgm:cxn modelId="{FE0AA783-719D-4D3E-88F4-EF34C31097DF}" type="presParOf" srcId="{3C805F22-7BE1-4723-887A-D3F22C32D491}" destId="{85707C51-9E6A-450B-8B3B-732BE1598D6E}" srcOrd="3" destOrd="0" presId="urn:microsoft.com/office/officeart/2005/8/layout/pList2#1"/>
    <dgm:cxn modelId="{0C8E9D3D-025D-4320-A660-1654F992538D}" type="presParOf" srcId="{3C805F22-7BE1-4723-887A-D3F22C32D491}" destId="{1642E422-B902-4E2D-88A6-E3DCC220A212}" srcOrd="4" destOrd="0" presId="urn:microsoft.com/office/officeart/2005/8/layout/pList2#1"/>
    <dgm:cxn modelId="{AC74AFEF-08C3-477F-8193-571C0BB5D9B4}" type="presParOf" srcId="{1642E422-B902-4E2D-88A6-E3DCC220A212}" destId="{BFB4F836-2FA7-4236-BD55-5D694E7E5869}" srcOrd="0" destOrd="0" presId="urn:microsoft.com/office/officeart/2005/8/layout/pList2#1"/>
    <dgm:cxn modelId="{37D0A1E8-64C5-4BA1-A79F-BF81EC60C3A4}" type="presParOf" srcId="{1642E422-B902-4E2D-88A6-E3DCC220A212}" destId="{8A217CC6-9060-4610-A0A7-2031747019B3}" srcOrd="1" destOrd="0" presId="urn:microsoft.com/office/officeart/2005/8/layout/pList2#1"/>
    <dgm:cxn modelId="{5ABB69D0-EBE8-499E-B018-7E089D028DC7}" type="presParOf" srcId="{1642E422-B902-4E2D-88A6-E3DCC220A212}" destId="{9FE1B351-8660-4BCF-8C34-D901F0B3FB55}" srcOrd="2" destOrd="0" presId="urn:microsoft.com/office/officeart/2005/8/layout/pList2#1"/>
    <dgm:cxn modelId="{16C2A1E4-A50C-4D35-81C3-F5CF35164F82}" type="presParOf" srcId="{3C805F22-7BE1-4723-887A-D3F22C32D491}" destId="{8F716C9C-C77F-44C3-B931-B3E7D7979D4E}" srcOrd="5" destOrd="0" presId="urn:microsoft.com/office/officeart/2005/8/layout/pList2#1"/>
    <dgm:cxn modelId="{DC995C40-F046-4A76-963F-1A15BB5181B6}" type="presParOf" srcId="{3C805F22-7BE1-4723-887A-D3F22C32D491}" destId="{B1DAD3FA-7D31-426F-BC20-72DE11FBA696}" srcOrd="6" destOrd="0" presId="urn:microsoft.com/office/officeart/2005/8/layout/pList2#1"/>
    <dgm:cxn modelId="{09A50FE4-F8A6-47CE-83BC-42F361CB0A04}" type="presParOf" srcId="{B1DAD3FA-7D31-426F-BC20-72DE11FBA696}" destId="{D371753C-F849-4D5B-8EC3-6B0E1CCD858F}" srcOrd="0" destOrd="0" presId="urn:microsoft.com/office/officeart/2005/8/layout/pList2#1"/>
    <dgm:cxn modelId="{B5EA011F-2B98-4156-AB73-F98950948E3A}" type="presParOf" srcId="{B1DAD3FA-7D31-426F-BC20-72DE11FBA696}" destId="{8326A560-1D6A-45A1-8641-F34523C5B2F9}" srcOrd="1" destOrd="0" presId="urn:microsoft.com/office/officeart/2005/8/layout/pList2#1"/>
    <dgm:cxn modelId="{067CB7C7-ECCB-4103-84CC-CC03FFA7E134}" type="presParOf" srcId="{B1DAD3FA-7D31-426F-BC20-72DE11FBA696}" destId="{FA8D2C8F-F7CF-4676-9E71-EDCA4767488B}" srcOrd="2" destOrd="0" presId="urn:microsoft.com/office/officeart/2005/8/layout/pList2#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6210267-CAF6-49FA-B17B-0C0E8D336E1D}" type="doc">
      <dgm:prSet loTypeId="urn:microsoft.com/office/officeart/2005/8/layout/hierarchy4" loCatId="list" qsTypeId="urn:microsoft.com/office/officeart/2005/8/quickstyle/simple1" qsCatId="simple" csTypeId="urn:microsoft.com/office/officeart/2005/8/colors/accent1_2" csCatId="accent1" phldr="1"/>
      <dgm:spPr/>
      <dgm:t>
        <a:bodyPr/>
        <a:lstStyle/>
        <a:p>
          <a:endParaRPr lang="en-US"/>
        </a:p>
      </dgm:t>
    </dgm:pt>
    <dgm:pt modelId="{8D2735C6-F125-4AE1-BBD6-1F57A73E7A93}">
      <dgm:prSet phldrT="[Text]"/>
      <dgm:spPr>
        <a:gradFill rotWithShape="0">
          <a:gsLst>
            <a:gs pos="0">
              <a:srgbClr val="0000CC"/>
            </a:gs>
            <a:gs pos="100000">
              <a:schemeClr val="accent3">
                <a:lumMod val="89000"/>
              </a:schemeClr>
            </a:gs>
            <a:gs pos="99000">
              <a:schemeClr val="accent3">
                <a:lumMod val="75000"/>
              </a:schemeClr>
            </a:gs>
            <a:gs pos="97000">
              <a:schemeClr val="accent3">
                <a:lumMod val="70000"/>
              </a:schemeClr>
            </a:gs>
          </a:gsLst>
          <a:path path="circle">
            <a:fillToRect l="50000" t="50000" r="50000" b="50000"/>
          </a:path>
        </a:gradFill>
      </dgm:spPr>
      <dgm:t>
        <a:bodyPr/>
        <a:lstStyle/>
        <a:p>
          <a:r>
            <a:rPr lang="en-US" b="1" dirty="0" smtClean="0"/>
            <a:t>THE JKUAT TECH EXPO .</a:t>
          </a:r>
          <a:endParaRPr lang="en-US" dirty="0"/>
        </a:p>
      </dgm:t>
    </dgm:pt>
    <dgm:pt modelId="{DA6405A1-BD6E-4BCB-BA69-C39CD25E9A0B}" type="parTrans" cxnId="{4D40B67B-C6E7-44F9-B56F-596F322E67AA}">
      <dgm:prSet/>
      <dgm:spPr/>
      <dgm:t>
        <a:bodyPr/>
        <a:lstStyle/>
        <a:p>
          <a:endParaRPr lang="en-US"/>
        </a:p>
      </dgm:t>
    </dgm:pt>
    <dgm:pt modelId="{D7A0FDDC-CC3F-47E5-B27A-90AB2AB44A89}" type="sibTrans" cxnId="{4D40B67B-C6E7-44F9-B56F-596F322E67AA}">
      <dgm:prSet/>
      <dgm:spPr/>
      <dgm:t>
        <a:bodyPr/>
        <a:lstStyle/>
        <a:p>
          <a:endParaRPr lang="en-US"/>
        </a:p>
      </dgm:t>
    </dgm:pt>
    <dgm:pt modelId="{92B8BE7C-95AB-48B4-BC56-F8F2ED87BF46}" type="pres">
      <dgm:prSet presAssocID="{06210267-CAF6-49FA-B17B-0C0E8D336E1D}" presName="Name0" presStyleCnt="0">
        <dgm:presLayoutVars>
          <dgm:chPref val="1"/>
          <dgm:dir/>
          <dgm:animOne val="branch"/>
          <dgm:animLvl val="lvl"/>
          <dgm:resizeHandles/>
        </dgm:presLayoutVars>
      </dgm:prSet>
      <dgm:spPr/>
      <dgm:t>
        <a:bodyPr/>
        <a:lstStyle/>
        <a:p>
          <a:endParaRPr lang="en-US"/>
        </a:p>
      </dgm:t>
    </dgm:pt>
    <dgm:pt modelId="{1B1B35DC-2065-4E43-929B-78A6E3339AA5}" type="pres">
      <dgm:prSet presAssocID="{8D2735C6-F125-4AE1-BBD6-1F57A73E7A93}" presName="vertOne" presStyleCnt="0"/>
      <dgm:spPr/>
    </dgm:pt>
    <dgm:pt modelId="{4AE5439C-8D93-4262-8E30-5D64F02D60FA}" type="pres">
      <dgm:prSet presAssocID="{8D2735C6-F125-4AE1-BBD6-1F57A73E7A93}" presName="txOne" presStyleLbl="node0" presStyleIdx="0" presStyleCnt="1" custLinFactNeighborY="-4587">
        <dgm:presLayoutVars>
          <dgm:chPref val="3"/>
        </dgm:presLayoutVars>
      </dgm:prSet>
      <dgm:spPr/>
      <dgm:t>
        <a:bodyPr/>
        <a:lstStyle/>
        <a:p>
          <a:endParaRPr lang="en-US"/>
        </a:p>
      </dgm:t>
    </dgm:pt>
    <dgm:pt modelId="{460F8406-34B7-40ED-B6F4-3AD216D02686}" type="pres">
      <dgm:prSet presAssocID="{8D2735C6-F125-4AE1-BBD6-1F57A73E7A93}" presName="horzOne" presStyleCnt="0"/>
      <dgm:spPr/>
    </dgm:pt>
  </dgm:ptLst>
  <dgm:cxnLst>
    <dgm:cxn modelId="{0B33C1EF-B9E2-477D-8909-47850D85DD4A}" type="presOf" srcId="{8D2735C6-F125-4AE1-BBD6-1F57A73E7A93}" destId="{4AE5439C-8D93-4262-8E30-5D64F02D60FA}" srcOrd="0" destOrd="0" presId="urn:microsoft.com/office/officeart/2005/8/layout/hierarchy4"/>
    <dgm:cxn modelId="{86081253-ACE2-4404-B100-FFD246556B2F}" type="presOf" srcId="{06210267-CAF6-49FA-B17B-0C0E8D336E1D}" destId="{92B8BE7C-95AB-48B4-BC56-F8F2ED87BF46}" srcOrd="0" destOrd="0" presId="urn:microsoft.com/office/officeart/2005/8/layout/hierarchy4"/>
    <dgm:cxn modelId="{4D40B67B-C6E7-44F9-B56F-596F322E67AA}" srcId="{06210267-CAF6-49FA-B17B-0C0E8D336E1D}" destId="{8D2735C6-F125-4AE1-BBD6-1F57A73E7A93}" srcOrd="0" destOrd="0" parTransId="{DA6405A1-BD6E-4BCB-BA69-C39CD25E9A0B}" sibTransId="{D7A0FDDC-CC3F-47E5-B27A-90AB2AB44A89}"/>
    <dgm:cxn modelId="{24C90AFB-596E-4B00-943A-1860BB8DE765}" type="presParOf" srcId="{92B8BE7C-95AB-48B4-BC56-F8F2ED87BF46}" destId="{1B1B35DC-2065-4E43-929B-78A6E3339AA5}" srcOrd="0" destOrd="0" presId="urn:microsoft.com/office/officeart/2005/8/layout/hierarchy4"/>
    <dgm:cxn modelId="{CBCCA697-0090-45E6-A020-47F6CCC85ABE}" type="presParOf" srcId="{1B1B35DC-2065-4E43-929B-78A6E3339AA5}" destId="{4AE5439C-8D93-4262-8E30-5D64F02D60FA}" srcOrd="0" destOrd="0" presId="urn:microsoft.com/office/officeart/2005/8/layout/hierarchy4"/>
    <dgm:cxn modelId="{369B1615-0A25-4629-9FAE-87B8BE608B38}" type="presParOf" srcId="{1B1B35DC-2065-4E43-929B-78A6E3339AA5}" destId="{460F8406-34B7-40ED-B6F4-3AD216D02686}" srcOrd="1" destOrd="0" presId="urn:microsoft.com/office/officeart/2005/8/layout/hierarchy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6210267-CAF6-49FA-B17B-0C0E8D336E1D}" type="doc">
      <dgm:prSet loTypeId="urn:microsoft.com/office/officeart/2005/8/layout/hierarchy4" loCatId="list" qsTypeId="urn:microsoft.com/office/officeart/2005/8/quickstyle/simple1" qsCatId="simple" csTypeId="urn:microsoft.com/office/officeart/2005/8/colors/accent1_2" csCatId="accent1" phldr="1"/>
      <dgm:spPr/>
      <dgm:t>
        <a:bodyPr/>
        <a:lstStyle/>
        <a:p>
          <a:endParaRPr lang="en-US"/>
        </a:p>
      </dgm:t>
    </dgm:pt>
    <dgm:pt modelId="{8D2735C6-F125-4AE1-BBD6-1F57A73E7A93}">
      <dgm:prSet phldrT="[Text]"/>
      <dgm:spPr>
        <a:gradFill rotWithShape="0">
          <a:gsLst>
            <a:gs pos="0">
              <a:srgbClr val="0000CC"/>
            </a:gs>
            <a:gs pos="100000">
              <a:schemeClr val="accent3">
                <a:lumMod val="89000"/>
              </a:schemeClr>
            </a:gs>
            <a:gs pos="99000">
              <a:schemeClr val="accent3">
                <a:lumMod val="75000"/>
              </a:schemeClr>
            </a:gs>
            <a:gs pos="97000">
              <a:schemeClr val="accent3">
                <a:lumMod val="70000"/>
              </a:schemeClr>
            </a:gs>
          </a:gsLst>
          <a:path path="circle">
            <a:fillToRect l="50000" t="50000" r="50000" b="50000"/>
          </a:path>
        </a:gradFill>
      </dgm:spPr>
      <dgm:t>
        <a:bodyPr/>
        <a:lstStyle/>
        <a:p>
          <a:r>
            <a:rPr lang="en-US" b="1" dirty="0" smtClean="0"/>
            <a:t>THE JKUAT TECH EXPO .</a:t>
          </a:r>
          <a:endParaRPr lang="en-US" dirty="0"/>
        </a:p>
      </dgm:t>
    </dgm:pt>
    <dgm:pt modelId="{DA6405A1-BD6E-4BCB-BA69-C39CD25E9A0B}" type="parTrans" cxnId="{4D40B67B-C6E7-44F9-B56F-596F322E67AA}">
      <dgm:prSet/>
      <dgm:spPr/>
      <dgm:t>
        <a:bodyPr/>
        <a:lstStyle/>
        <a:p>
          <a:endParaRPr lang="en-US"/>
        </a:p>
      </dgm:t>
    </dgm:pt>
    <dgm:pt modelId="{D7A0FDDC-CC3F-47E5-B27A-90AB2AB44A89}" type="sibTrans" cxnId="{4D40B67B-C6E7-44F9-B56F-596F322E67AA}">
      <dgm:prSet/>
      <dgm:spPr/>
      <dgm:t>
        <a:bodyPr/>
        <a:lstStyle/>
        <a:p>
          <a:endParaRPr lang="en-US"/>
        </a:p>
      </dgm:t>
    </dgm:pt>
    <dgm:pt modelId="{92B8BE7C-95AB-48B4-BC56-F8F2ED87BF46}" type="pres">
      <dgm:prSet presAssocID="{06210267-CAF6-49FA-B17B-0C0E8D336E1D}" presName="Name0" presStyleCnt="0">
        <dgm:presLayoutVars>
          <dgm:chPref val="1"/>
          <dgm:dir/>
          <dgm:animOne val="branch"/>
          <dgm:animLvl val="lvl"/>
          <dgm:resizeHandles/>
        </dgm:presLayoutVars>
      </dgm:prSet>
      <dgm:spPr/>
      <dgm:t>
        <a:bodyPr/>
        <a:lstStyle/>
        <a:p>
          <a:endParaRPr lang="en-US"/>
        </a:p>
      </dgm:t>
    </dgm:pt>
    <dgm:pt modelId="{1B1B35DC-2065-4E43-929B-78A6E3339AA5}" type="pres">
      <dgm:prSet presAssocID="{8D2735C6-F125-4AE1-BBD6-1F57A73E7A93}" presName="vertOne" presStyleCnt="0"/>
      <dgm:spPr/>
    </dgm:pt>
    <dgm:pt modelId="{4AE5439C-8D93-4262-8E30-5D64F02D60FA}" type="pres">
      <dgm:prSet presAssocID="{8D2735C6-F125-4AE1-BBD6-1F57A73E7A93}" presName="txOne" presStyleLbl="node0" presStyleIdx="0" presStyleCnt="1" custLinFactNeighborY="-4587">
        <dgm:presLayoutVars>
          <dgm:chPref val="3"/>
        </dgm:presLayoutVars>
      </dgm:prSet>
      <dgm:spPr/>
      <dgm:t>
        <a:bodyPr/>
        <a:lstStyle/>
        <a:p>
          <a:endParaRPr lang="en-US"/>
        </a:p>
      </dgm:t>
    </dgm:pt>
    <dgm:pt modelId="{460F8406-34B7-40ED-B6F4-3AD216D02686}" type="pres">
      <dgm:prSet presAssocID="{8D2735C6-F125-4AE1-BBD6-1F57A73E7A93}" presName="horzOne" presStyleCnt="0"/>
      <dgm:spPr/>
    </dgm:pt>
  </dgm:ptLst>
  <dgm:cxnLst>
    <dgm:cxn modelId="{0B33C1EF-B9E2-477D-8909-47850D85DD4A}" type="presOf" srcId="{8D2735C6-F125-4AE1-BBD6-1F57A73E7A93}" destId="{4AE5439C-8D93-4262-8E30-5D64F02D60FA}" srcOrd="0" destOrd="0" presId="urn:microsoft.com/office/officeart/2005/8/layout/hierarchy4"/>
    <dgm:cxn modelId="{86081253-ACE2-4404-B100-FFD246556B2F}" type="presOf" srcId="{06210267-CAF6-49FA-B17B-0C0E8D336E1D}" destId="{92B8BE7C-95AB-48B4-BC56-F8F2ED87BF46}" srcOrd="0" destOrd="0" presId="urn:microsoft.com/office/officeart/2005/8/layout/hierarchy4"/>
    <dgm:cxn modelId="{4D40B67B-C6E7-44F9-B56F-596F322E67AA}" srcId="{06210267-CAF6-49FA-B17B-0C0E8D336E1D}" destId="{8D2735C6-F125-4AE1-BBD6-1F57A73E7A93}" srcOrd="0" destOrd="0" parTransId="{DA6405A1-BD6E-4BCB-BA69-C39CD25E9A0B}" sibTransId="{D7A0FDDC-CC3F-47E5-B27A-90AB2AB44A89}"/>
    <dgm:cxn modelId="{24C90AFB-596E-4B00-943A-1860BB8DE765}" type="presParOf" srcId="{92B8BE7C-95AB-48B4-BC56-F8F2ED87BF46}" destId="{1B1B35DC-2065-4E43-929B-78A6E3339AA5}" srcOrd="0" destOrd="0" presId="urn:microsoft.com/office/officeart/2005/8/layout/hierarchy4"/>
    <dgm:cxn modelId="{CBCCA697-0090-45E6-A020-47F6CCC85ABE}" type="presParOf" srcId="{1B1B35DC-2065-4E43-929B-78A6E3339AA5}" destId="{4AE5439C-8D93-4262-8E30-5D64F02D60FA}" srcOrd="0" destOrd="0" presId="urn:microsoft.com/office/officeart/2005/8/layout/hierarchy4"/>
    <dgm:cxn modelId="{369B1615-0A25-4629-9FAE-87B8BE608B38}" type="presParOf" srcId="{1B1B35DC-2065-4E43-929B-78A6E3339AA5}" destId="{460F8406-34B7-40ED-B6F4-3AD216D02686}" srcOrd="1" destOrd="0" presId="urn:microsoft.com/office/officeart/2005/8/layout/hierarchy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3CBAC7-5D82-49FA-AE51-12B5E949E3CF}">
      <dsp:nvSpPr>
        <dsp:cNvPr id="0" name=""/>
        <dsp:cNvSpPr/>
      </dsp:nvSpPr>
      <dsp:spPr>
        <a:xfrm>
          <a:off x="1207948" y="3273331"/>
          <a:ext cx="338008" cy="2727030"/>
        </a:xfrm>
        <a:custGeom>
          <a:avLst/>
          <a:gdLst/>
          <a:ahLst/>
          <a:cxnLst/>
          <a:rect l="0" t="0" r="0" b="0"/>
          <a:pathLst>
            <a:path>
              <a:moveTo>
                <a:pt x="0" y="0"/>
              </a:moveTo>
              <a:lnTo>
                <a:pt x="169004" y="0"/>
              </a:lnTo>
              <a:lnTo>
                <a:pt x="169004" y="2727030"/>
              </a:lnTo>
              <a:lnTo>
                <a:pt x="338008" y="2727030"/>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00050">
            <a:lnSpc>
              <a:spcPct val="90000"/>
            </a:lnSpc>
            <a:spcBef>
              <a:spcPct val="0"/>
            </a:spcBef>
            <a:spcAft>
              <a:spcPct val="35000"/>
            </a:spcAft>
          </a:pPr>
          <a:endParaRPr lang="en-US" sz="900" kern="1200"/>
        </a:p>
      </dsp:txBody>
      <dsp:txXfrm>
        <a:off x="1308255" y="4568149"/>
        <a:ext cx="137394" cy="137394"/>
      </dsp:txXfrm>
    </dsp:sp>
    <dsp:sp modelId="{AE168413-1391-48A8-8449-FF30D3691C92}">
      <dsp:nvSpPr>
        <dsp:cNvPr id="0" name=""/>
        <dsp:cNvSpPr/>
      </dsp:nvSpPr>
      <dsp:spPr>
        <a:xfrm>
          <a:off x="5486866" y="4591126"/>
          <a:ext cx="715572" cy="91440"/>
        </a:xfrm>
        <a:custGeom>
          <a:avLst/>
          <a:gdLst/>
          <a:ahLst/>
          <a:cxnLst/>
          <a:rect l="0" t="0" r="0" b="0"/>
          <a:pathLst>
            <a:path>
              <a:moveTo>
                <a:pt x="0" y="45720"/>
              </a:moveTo>
              <a:lnTo>
                <a:pt x="715572" y="45720"/>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826763" y="4618957"/>
        <a:ext cx="35778" cy="35778"/>
      </dsp:txXfrm>
    </dsp:sp>
    <dsp:sp modelId="{EDF7C9A0-0C06-4514-8E81-28C8B88645C8}">
      <dsp:nvSpPr>
        <dsp:cNvPr id="0" name=""/>
        <dsp:cNvSpPr/>
      </dsp:nvSpPr>
      <dsp:spPr>
        <a:xfrm>
          <a:off x="1207948" y="3273331"/>
          <a:ext cx="701054" cy="1363515"/>
        </a:xfrm>
        <a:custGeom>
          <a:avLst/>
          <a:gdLst/>
          <a:ahLst/>
          <a:cxnLst/>
          <a:rect l="0" t="0" r="0" b="0"/>
          <a:pathLst>
            <a:path>
              <a:moveTo>
                <a:pt x="0" y="0"/>
              </a:moveTo>
              <a:lnTo>
                <a:pt x="350527" y="0"/>
              </a:lnTo>
              <a:lnTo>
                <a:pt x="350527" y="1363515"/>
              </a:lnTo>
              <a:lnTo>
                <a:pt x="701054" y="1363515"/>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1520145" y="3916759"/>
        <a:ext cx="76659" cy="76659"/>
      </dsp:txXfrm>
    </dsp:sp>
    <dsp:sp modelId="{F8B399E4-2D17-4500-B0EF-47D3E0408DAB}">
      <dsp:nvSpPr>
        <dsp:cNvPr id="0" name=""/>
        <dsp:cNvSpPr/>
      </dsp:nvSpPr>
      <dsp:spPr>
        <a:xfrm>
          <a:off x="5486866" y="3227611"/>
          <a:ext cx="715572" cy="91440"/>
        </a:xfrm>
        <a:custGeom>
          <a:avLst/>
          <a:gdLst/>
          <a:ahLst/>
          <a:cxnLst/>
          <a:rect l="0" t="0" r="0" b="0"/>
          <a:pathLst>
            <a:path>
              <a:moveTo>
                <a:pt x="0" y="45720"/>
              </a:moveTo>
              <a:lnTo>
                <a:pt x="715572" y="45720"/>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826763" y="3255442"/>
        <a:ext cx="35778" cy="35778"/>
      </dsp:txXfrm>
    </dsp:sp>
    <dsp:sp modelId="{B0A5CC96-2F22-4EB4-81DB-7A2AC6915125}">
      <dsp:nvSpPr>
        <dsp:cNvPr id="0" name=""/>
        <dsp:cNvSpPr/>
      </dsp:nvSpPr>
      <dsp:spPr>
        <a:xfrm>
          <a:off x="1207948" y="3227611"/>
          <a:ext cx="701054" cy="91440"/>
        </a:xfrm>
        <a:custGeom>
          <a:avLst/>
          <a:gdLst/>
          <a:ahLst/>
          <a:cxnLst/>
          <a:rect l="0" t="0" r="0" b="0"/>
          <a:pathLst>
            <a:path>
              <a:moveTo>
                <a:pt x="0" y="45720"/>
              </a:moveTo>
              <a:lnTo>
                <a:pt x="701054" y="45720"/>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540949" y="3255805"/>
        <a:ext cx="35052" cy="35052"/>
      </dsp:txXfrm>
    </dsp:sp>
    <dsp:sp modelId="{97B21142-E11B-4225-9B05-0B8E498AE332}">
      <dsp:nvSpPr>
        <dsp:cNvPr id="0" name=""/>
        <dsp:cNvSpPr/>
      </dsp:nvSpPr>
      <dsp:spPr>
        <a:xfrm>
          <a:off x="5486866" y="1864096"/>
          <a:ext cx="715572" cy="91440"/>
        </a:xfrm>
        <a:custGeom>
          <a:avLst/>
          <a:gdLst/>
          <a:ahLst/>
          <a:cxnLst/>
          <a:rect l="0" t="0" r="0" b="0"/>
          <a:pathLst>
            <a:path>
              <a:moveTo>
                <a:pt x="0" y="45720"/>
              </a:moveTo>
              <a:lnTo>
                <a:pt x="715572" y="45720"/>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826763" y="1891926"/>
        <a:ext cx="35778" cy="35778"/>
      </dsp:txXfrm>
    </dsp:sp>
    <dsp:sp modelId="{EAC05F97-7577-4724-B853-30F007D1C08E}">
      <dsp:nvSpPr>
        <dsp:cNvPr id="0" name=""/>
        <dsp:cNvSpPr/>
      </dsp:nvSpPr>
      <dsp:spPr>
        <a:xfrm>
          <a:off x="1207948" y="1909816"/>
          <a:ext cx="701054" cy="1363515"/>
        </a:xfrm>
        <a:custGeom>
          <a:avLst/>
          <a:gdLst/>
          <a:ahLst/>
          <a:cxnLst/>
          <a:rect l="0" t="0" r="0" b="0"/>
          <a:pathLst>
            <a:path>
              <a:moveTo>
                <a:pt x="0" y="1363515"/>
              </a:moveTo>
              <a:lnTo>
                <a:pt x="350527" y="1363515"/>
              </a:lnTo>
              <a:lnTo>
                <a:pt x="350527" y="0"/>
              </a:lnTo>
              <a:lnTo>
                <a:pt x="701054" y="0"/>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520145" y="2553244"/>
        <a:ext cx="76659" cy="76659"/>
      </dsp:txXfrm>
    </dsp:sp>
    <dsp:sp modelId="{7A00BE3E-F68D-4856-B265-7FADBE242F2A}">
      <dsp:nvSpPr>
        <dsp:cNvPr id="0" name=""/>
        <dsp:cNvSpPr/>
      </dsp:nvSpPr>
      <dsp:spPr>
        <a:xfrm>
          <a:off x="5486866" y="500581"/>
          <a:ext cx="715572" cy="91440"/>
        </a:xfrm>
        <a:custGeom>
          <a:avLst/>
          <a:gdLst/>
          <a:ahLst/>
          <a:cxnLst/>
          <a:rect l="0" t="0" r="0" b="0"/>
          <a:pathLst>
            <a:path>
              <a:moveTo>
                <a:pt x="0" y="45720"/>
              </a:moveTo>
              <a:lnTo>
                <a:pt x="715572" y="45720"/>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826763" y="528411"/>
        <a:ext cx="35778" cy="35778"/>
      </dsp:txXfrm>
    </dsp:sp>
    <dsp:sp modelId="{12E81D61-F522-40DE-8E54-C298B64144A9}">
      <dsp:nvSpPr>
        <dsp:cNvPr id="0" name=""/>
        <dsp:cNvSpPr/>
      </dsp:nvSpPr>
      <dsp:spPr>
        <a:xfrm>
          <a:off x="1207948" y="546301"/>
          <a:ext cx="701054" cy="2727030"/>
        </a:xfrm>
        <a:custGeom>
          <a:avLst/>
          <a:gdLst/>
          <a:ahLst/>
          <a:cxnLst/>
          <a:rect l="0" t="0" r="0" b="0"/>
          <a:pathLst>
            <a:path>
              <a:moveTo>
                <a:pt x="0" y="2727030"/>
              </a:moveTo>
              <a:lnTo>
                <a:pt x="350527" y="2727030"/>
              </a:lnTo>
              <a:lnTo>
                <a:pt x="350527" y="0"/>
              </a:lnTo>
              <a:lnTo>
                <a:pt x="701054" y="0"/>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44500">
            <a:lnSpc>
              <a:spcPct val="90000"/>
            </a:lnSpc>
            <a:spcBef>
              <a:spcPct val="0"/>
            </a:spcBef>
            <a:spcAft>
              <a:spcPct val="35000"/>
            </a:spcAft>
          </a:pPr>
          <a:endParaRPr lang="en-US" sz="1000" kern="1200"/>
        </a:p>
      </dsp:txBody>
      <dsp:txXfrm>
        <a:off x="1488082" y="1839423"/>
        <a:ext cx="140785" cy="140785"/>
      </dsp:txXfrm>
    </dsp:sp>
    <dsp:sp modelId="{36CA7BA7-9F2A-4962-B8AF-C05E47FE25F7}">
      <dsp:nvSpPr>
        <dsp:cNvPr id="0" name=""/>
        <dsp:cNvSpPr/>
      </dsp:nvSpPr>
      <dsp:spPr>
        <a:xfrm rot="16200000">
          <a:off x="-2610783" y="2727925"/>
          <a:ext cx="6546652" cy="1090812"/>
        </a:xfrm>
        <a:prstGeom prst="rect">
          <a:avLst/>
        </a:prstGeom>
        <a:solidFill>
          <a:schemeClr val="accent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845" tIns="29845" rIns="29845" bIns="29845" numCol="1" spcCol="1270" anchor="ctr" anchorCtr="0">
          <a:noAutofit/>
        </a:bodyPr>
        <a:lstStyle/>
        <a:p>
          <a:pPr lvl="0" algn="ctr" defTabSz="2089150">
            <a:lnSpc>
              <a:spcPct val="90000"/>
            </a:lnSpc>
            <a:spcBef>
              <a:spcPct val="0"/>
            </a:spcBef>
            <a:spcAft>
              <a:spcPct val="35000"/>
            </a:spcAft>
          </a:pPr>
          <a:r>
            <a:rPr lang="en-US" sz="4700" kern="1200" dirty="0" smtClean="0"/>
            <a:t>JKUAT RESEARCH THEMES</a:t>
          </a:r>
          <a:endParaRPr lang="en-US" sz="4700" kern="1200" dirty="0"/>
        </a:p>
      </dsp:txBody>
      <dsp:txXfrm>
        <a:off x="-2610783" y="2727925"/>
        <a:ext cx="6546652" cy="1090812"/>
      </dsp:txXfrm>
    </dsp:sp>
    <dsp:sp modelId="{D7383973-1477-4B3E-A1DE-0D2804C381F3}">
      <dsp:nvSpPr>
        <dsp:cNvPr id="0" name=""/>
        <dsp:cNvSpPr/>
      </dsp:nvSpPr>
      <dsp:spPr>
        <a:xfrm>
          <a:off x="1909002" y="895"/>
          <a:ext cx="3577863" cy="1090812"/>
        </a:xfrm>
        <a:prstGeom prst="rect">
          <a:avLst/>
        </a:prstGeom>
        <a:solidFill>
          <a:srgbClr val="92D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en-US" sz="3600" kern="1200" dirty="0" err="1" smtClean="0"/>
            <a:t>Agric</a:t>
          </a:r>
          <a:r>
            <a:rPr lang="en-US" sz="3600" kern="1200" dirty="0" smtClean="0"/>
            <a:t> and Food Security</a:t>
          </a:r>
          <a:endParaRPr lang="en-US" sz="3600" kern="1200" dirty="0"/>
        </a:p>
      </dsp:txBody>
      <dsp:txXfrm>
        <a:off x="1909002" y="895"/>
        <a:ext cx="3577863" cy="1090812"/>
      </dsp:txXfrm>
    </dsp:sp>
    <dsp:sp modelId="{CF52E432-3CD0-4565-AEFA-5C4E43C0A531}">
      <dsp:nvSpPr>
        <dsp:cNvPr id="0" name=""/>
        <dsp:cNvSpPr/>
      </dsp:nvSpPr>
      <dsp:spPr>
        <a:xfrm>
          <a:off x="6202439" y="895"/>
          <a:ext cx="3577863" cy="1090812"/>
        </a:xfrm>
        <a:prstGeom prst="rect">
          <a:avLst/>
        </a:prstGeom>
        <a:solidFill>
          <a:schemeClr val="bg1">
            <a:lumMod val="8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en-US" sz="3600" kern="1200" dirty="0" smtClean="0">
              <a:solidFill>
                <a:schemeClr val="tx1"/>
              </a:solidFill>
            </a:rPr>
            <a:t>Human and Animal Health</a:t>
          </a:r>
          <a:endParaRPr lang="en-US" sz="3600" kern="1200" dirty="0">
            <a:solidFill>
              <a:schemeClr val="tx1"/>
            </a:solidFill>
          </a:endParaRPr>
        </a:p>
      </dsp:txBody>
      <dsp:txXfrm>
        <a:off x="6202439" y="895"/>
        <a:ext cx="3577863" cy="1090812"/>
      </dsp:txXfrm>
    </dsp:sp>
    <dsp:sp modelId="{BFE2291D-C70F-4F82-8F93-6545D5E6B161}">
      <dsp:nvSpPr>
        <dsp:cNvPr id="0" name=""/>
        <dsp:cNvSpPr/>
      </dsp:nvSpPr>
      <dsp:spPr>
        <a:xfrm>
          <a:off x="1909002" y="1364410"/>
          <a:ext cx="3577863" cy="1090812"/>
        </a:xfrm>
        <a:prstGeom prst="rect">
          <a:avLst/>
        </a:prstGeom>
        <a:solidFill>
          <a:srgbClr val="0000C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en-US" sz="3600" kern="1200" dirty="0" smtClean="0"/>
            <a:t>Nanotechnology</a:t>
          </a:r>
          <a:endParaRPr lang="en-US" sz="3600" kern="1200" dirty="0"/>
        </a:p>
      </dsp:txBody>
      <dsp:txXfrm>
        <a:off x="1909002" y="1364410"/>
        <a:ext cx="3577863" cy="1090812"/>
      </dsp:txXfrm>
    </dsp:sp>
    <dsp:sp modelId="{921F600C-21A9-4F36-8A2D-2E529E76938F}">
      <dsp:nvSpPr>
        <dsp:cNvPr id="0" name=""/>
        <dsp:cNvSpPr/>
      </dsp:nvSpPr>
      <dsp:spPr>
        <a:xfrm>
          <a:off x="6202439" y="1364410"/>
          <a:ext cx="3577863" cy="109081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en-US" sz="3600" kern="1200" dirty="0" smtClean="0"/>
            <a:t>ICT</a:t>
          </a:r>
          <a:endParaRPr lang="en-US" sz="3600" kern="1200" dirty="0"/>
        </a:p>
      </dsp:txBody>
      <dsp:txXfrm>
        <a:off x="6202439" y="1364410"/>
        <a:ext cx="3577863" cy="1090812"/>
      </dsp:txXfrm>
    </dsp:sp>
    <dsp:sp modelId="{51890C71-E6F4-4014-A12E-4824DAC94ED3}">
      <dsp:nvSpPr>
        <dsp:cNvPr id="0" name=""/>
        <dsp:cNvSpPr/>
      </dsp:nvSpPr>
      <dsp:spPr>
        <a:xfrm>
          <a:off x="1909002" y="2727925"/>
          <a:ext cx="3577863" cy="1090812"/>
        </a:xfrm>
        <a:prstGeom prst="rect">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en-US" sz="3600" kern="1200" dirty="0" smtClean="0"/>
            <a:t>Natural products</a:t>
          </a:r>
          <a:endParaRPr lang="en-US" sz="3600" kern="1200" dirty="0"/>
        </a:p>
      </dsp:txBody>
      <dsp:txXfrm>
        <a:off x="1909002" y="2727925"/>
        <a:ext cx="3577863" cy="1090812"/>
      </dsp:txXfrm>
    </dsp:sp>
    <dsp:sp modelId="{2C0A327B-9DD4-40AE-A376-9A762AE10025}">
      <dsp:nvSpPr>
        <dsp:cNvPr id="0" name=""/>
        <dsp:cNvSpPr/>
      </dsp:nvSpPr>
      <dsp:spPr>
        <a:xfrm>
          <a:off x="6202439" y="2727925"/>
          <a:ext cx="3577863" cy="1090812"/>
        </a:xfrm>
        <a:prstGeom prst="rect">
          <a:avLst/>
        </a:prstGeom>
        <a:solidFill>
          <a:schemeClr val="accent4">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en-US" sz="3600" kern="1200" dirty="0" smtClean="0"/>
            <a:t>Built Environment</a:t>
          </a:r>
          <a:endParaRPr lang="en-US" sz="3600" kern="1200" dirty="0"/>
        </a:p>
      </dsp:txBody>
      <dsp:txXfrm>
        <a:off x="6202439" y="2727925"/>
        <a:ext cx="3577863" cy="1090812"/>
      </dsp:txXfrm>
    </dsp:sp>
    <dsp:sp modelId="{B07AB3BA-6C2E-40D9-A738-A1ACFC611B12}">
      <dsp:nvSpPr>
        <dsp:cNvPr id="0" name=""/>
        <dsp:cNvSpPr/>
      </dsp:nvSpPr>
      <dsp:spPr>
        <a:xfrm>
          <a:off x="1909002" y="4091440"/>
          <a:ext cx="3577863" cy="1090812"/>
        </a:xfrm>
        <a:prstGeom prst="rect">
          <a:avLst/>
        </a:prstGeom>
        <a:solidFill>
          <a:schemeClr val="accent1">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en-US" sz="3600" kern="1200" dirty="0" smtClean="0"/>
            <a:t>Water Resources</a:t>
          </a:r>
          <a:endParaRPr lang="en-US" sz="3600" kern="1200" dirty="0"/>
        </a:p>
      </dsp:txBody>
      <dsp:txXfrm>
        <a:off x="1909002" y="4091440"/>
        <a:ext cx="3577863" cy="1090812"/>
      </dsp:txXfrm>
    </dsp:sp>
    <dsp:sp modelId="{2547ABC0-77A0-4035-8CA1-7EF0FFB796F7}">
      <dsp:nvSpPr>
        <dsp:cNvPr id="0" name=""/>
        <dsp:cNvSpPr/>
      </dsp:nvSpPr>
      <dsp:spPr>
        <a:xfrm>
          <a:off x="6202439" y="4091440"/>
          <a:ext cx="3577863" cy="1090812"/>
        </a:xfrm>
        <a:prstGeom prst="rect">
          <a:avLst/>
        </a:prstGeom>
        <a:solidFill>
          <a:srgbClr val="00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en-US" sz="3600" kern="1200" dirty="0" smtClean="0"/>
            <a:t>Social Science</a:t>
          </a:r>
          <a:endParaRPr lang="en-US" sz="3600" kern="1200" dirty="0"/>
        </a:p>
      </dsp:txBody>
      <dsp:txXfrm>
        <a:off x="6202439" y="4091440"/>
        <a:ext cx="3577863" cy="1090812"/>
      </dsp:txXfrm>
    </dsp:sp>
    <dsp:sp modelId="{B14A461D-1D91-4E7C-89A4-44EF944518E4}">
      <dsp:nvSpPr>
        <dsp:cNvPr id="0" name=""/>
        <dsp:cNvSpPr/>
      </dsp:nvSpPr>
      <dsp:spPr>
        <a:xfrm>
          <a:off x="1545956" y="5454955"/>
          <a:ext cx="8517426" cy="1090812"/>
        </a:xfrm>
        <a:prstGeom prst="rect">
          <a:avLst/>
        </a:prstGeom>
        <a:solidFill>
          <a:srgbClr val="FF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en-US" sz="3600" kern="1200" dirty="0" smtClean="0"/>
            <a:t>Engineering Tech &amp; Industrial Development</a:t>
          </a:r>
          <a:endParaRPr lang="en-US" sz="3600" kern="1200" dirty="0"/>
        </a:p>
      </dsp:txBody>
      <dsp:txXfrm>
        <a:off x="1545956" y="5454955"/>
        <a:ext cx="8517426" cy="109081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721837-EDD6-4BF2-AC2E-636B9A81A15E}">
      <dsp:nvSpPr>
        <dsp:cNvPr id="0" name=""/>
        <dsp:cNvSpPr/>
      </dsp:nvSpPr>
      <dsp:spPr>
        <a:xfrm rot="5400000">
          <a:off x="5059138" y="542814"/>
          <a:ext cx="2827907" cy="2460279"/>
        </a:xfrm>
        <a:prstGeom prst="hexagon">
          <a:avLst>
            <a:gd name="adj" fmla="val 25000"/>
            <a:gd name="vf" fmla="val 115470"/>
          </a:avLst>
        </a:prstGeom>
        <a:solidFill>
          <a:srgbClr val="0000C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smtClean="0"/>
            <a:t>WARREC</a:t>
          </a:r>
          <a:endParaRPr lang="en-US" sz="2800" kern="1200" dirty="0"/>
        </a:p>
      </dsp:txBody>
      <dsp:txXfrm rot="-5400000">
        <a:off x="5626345" y="799682"/>
        <a:ext cx="1693493" cy="1946543"/>
      </dsp:txXfrm>
    </dsp:sp>
    <dsp:sp modelId="{284D9CEC-5BDD-4076-999D-63EE8E24DB5B}">
      <dsp:nvSpPr>
        <dsp:cNvPr id="0" name=""/>
        <dsp:cNvSpPr/>
      </dsp:nvSpPr>
      <dsp:spPr>
        <a:xfrm>
          <a:off x="7543070" y="554108"/>
          <a:ext cx="4065834" cy="2419625"/>
        </a:xfrm>
        <a:prstGeom prst="rect">
          <a:avLst/>
        </a:prstGeom>
        <a:solidFill>
          <a:srgbClr val="92D050"/>
        </a:solidFill>
        <a:ln>
          <a:noFill/>
        </a:ln>
        <a:effectLst/>
      </dsp:spPr>
      <dsp:style>
        <a:lnRef idx="0">
          <a:scrgbClr r="0" g="0" b="0"/>
        </a:lnRef>
        <a:fillRef idx="0">
          <a:scrgbClr r="0" g="0" b="0"/>
        </a:fillRef>
        <a:effectRef idx="0">
          <a:scrgbClr r="0" g="0" b="0"/>
        </a:effectRef>
        <a:fontRef idx="minor"/>
      </dsp:style>
      <dsp:txBody>
        <a:bodyPr spcFirstLastPara="0" vert="horz" wrap="square" lIns="365760" tIns="365760" rIns="365760" bIns="365760" numCol="1" spcCol="1270" anchor="ctr" anchorCtr="0">
          <a:noAutofit/>
        </a:bodyPr>
        <a:lstStyle/>
        <a:p>
          <a:pPr lvl="0" algn="ctr" defTabSz="4267200">
            <a:lnSpc>
              <a:spcPct val="90000"/>
            </a:lnSpc>
            <a:spcBef>
              <a:spcPct val="0"/>
            </a:spcBef>
            <a:spcAft>
              <a:spcPct val="35000"/>
            </a:spcAft>
          </a:pPr>
          <a:r>
            <a:rPr lang="en-US" sz="9600" b="1" kern="1200" dirty="0" smtClean="0">
              <a:solidFill>
                <a:srgbClr val="FF0000"/>
              </a:solidFill>
              <a:effectLst>
                <a:outerShdw blurRad="38100" dist="38100" dir="2700000" algn="tl">
                  <a:srgbClr val="000000">
                    <a:alpha val="43137"/>
                  </a:srgbClr>
                </a:outerShdw>
              </a:effectLst>
            </a:rPr>
            <a:t>IBR</a:t>
          </a:r>
          <a:endParaRPr lang="en-US" sz="9600" b="1" kern="1200" dirty="0">
            <a:solidFill>
              <a:srgbClr val="FF0000"/>
            </a:solidFill>
            <a:effectLst>
              <a:outerShdw blurRad="38100" dist="38100" dir="2700000" algn="tl">
                <a:srgbClr val="000000">
                  <a:alpha val="43137"/>
                </a:srgbClr>
              </a:outerShdw>
            </a:effectLst>
          </a:endParaRPr>
        </a:p>
      </dsp:txBody>
      <dsp:txXfrm>
        <a:off x="7543070" y="554108"/>
        <a:ext cx="4065834" cy="2419625"/>
      </dsp:txXfrm>
    </dsp:sp>
    <dsp:sp modelId="{82BE0764-71E5-43DD-AB92-89F0D643EE89}">
      <dsp:nvSpPr>
        <dsp:cNvPr id="0" name=""/>
        <dsp:cNvSpPr/>
      </dsp:nvSpPr>
      <dsp:spPr>
        <a:xfrm rot="5400000">
          <a:off x="2751815" y="383631"/>
          <a:ext cx="2827907" cy="2460279"/>
        </a:xfrm>
        <a:prstGeom prst="hexagon">
          <a:avLst>
            <a:gd name="adj" fmla="val 25000"/>
            <a:gd name="vf" fmla="val 115470"/>
          </a:avLst>
        </a:prstGeom>
        <a:solidFill>
          <a:srgbClr val="0000C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r>
            <a:rPr lang="en-US" sz="3600" kern="1200" dirty="0" smtClean="0"/>
            <a:t>SINO AFRICA</a:t>
          </a:r>
        </a:p>
        <a:p>
          <a:pPr lvl="0" algn="ctr" defTabSz="1600200">
            <a:lnSpc>
              <a:spcPct val="90000"/>
            </a:lnSpc>
            <a:spcBef>
              <a:spcPct val="0"/>
            </a:spcBef>
            <a:spcAft>
              <a:spcPct val="35000"/>
            </a:spcAft>
          </a:pPr>
          <a:endParaRPr lang="en-US" sz="3600" kern="1200" dirty="0"/>
        </a:p>
      </dsp:txBody>
      <dsp:txXfrm rot="-5400000">
        <a:off x="3319022" y="640499"/>
        <a:ext cx="1693493" cy="1946543"/>
      </dsp:txXfrm>
    </dsp:sp>
    <dsp:sp modelId="{A40F3702-22DA-4876-87B0-9DF119FF069A}">
      <dsp:nvSpPr>
        <dsp:cNvPr id="0" name=""/>
        <dsp:cNvSpPr/>
      </dsp:nvSpPr>
      <dsp:spPr>
        <a:xfrm rot="5400000">
          <a:off x="3865192" y="2585326"/>
          <a:ext cx="2827907" cy="2460279"/>
        </a:xfrm>
        <a:prstGeom prst="hexagon">
          <a:avLst>
            <a:gd name="adj" fmla="val 25000"/>
            <a:gd name="vf" fmla="val 115470"/>
          </a:avLst>
        </a:prstGeom>
        <a:solidFill>
          <a:srgbClr val="0000C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US" sz="2900" kern="1200" smtClean="0"/>
            <a:t>SMARTEC</a:t>
          </a:r>
          <a:endParaRPr lang="en-US" sz="2900" kern="1200" dirty="0"/>
        </a:p>
      </dsp:txBody>
      <dsp:txXfrm rot="-5400000">
        <a:off x="4432399" y="2842194"/>
        <a:ext cx="1693493" cy="1946543"/>
      </dsp:txXfrm>
    </dsp:sp>
    <dsp:sp modelId="{EAD3F3F2-2FE6-40A8-82B0-816D754CB05C}">
      <dsp:nvSpPr>
        <dsp:cNvPr id="0" name=""/>
        <dsp:cNvSpPr/>
      </dsp:nvSpPr>
      <dsp:spPr>
        <a:xfrm>
          <a:off x="476737" y="2683927"/>
          <a:ext cx="3769510" cy="2546677"/>
        </a:xfrm>
        <a:prstGeom prst="rect">
          <a:avLst/>
        </a:prstGeom>
        <a:solidFill>
          <a:srgbClr val="92D050"/>
        </a:solidFill>
        <a:ln>
          <a:noFill/>
        </a:ln>
        <a:effectLst/>
      </dsp:spPr>
      <dsp:style>
        <a:lnRef idx="0">
          <a:scrgbClr r="0" g="0" b="0"/>
        </a:lnRef>
        <a:fillRef idx="0">
          <a:scrgbClr r="0" g="0" b="0"/>
        </a:fillRef>
        <a:effectRef idx="0">
          <a:scrgbClr r="0" g="0" b="0"/>
        </a:effectRef>
        <a:fontRef idx="minor"/>
      </dsp:style>
      <dsp:txBody>
        <a:bodyPr spcFirstLastPara="0" vert="horz" wrap="square" lIns="335280" tIns="335280" rIns="335280" bIns="335280" numCol="1" spcCol="1270" anchor="ctr" anchorCtr="0">
          <a:noAutofit/>
        </a:bodyPr>
        <a:lstStyle/>
        <a:p>
          <a:pPr lvl="0" algn="ctr" defTabSz="3911600">
            <a:lnSpc>
              <a:spcPct val="90000"/>
            </a:lnSpc>
            <a:spcBef>
              <a:spcPct val="0"/>
            </a:spcBef>
            <a:spcAft>
              <a:spcPct val="35000"/>
            </a:spcAft>
          </a:pPr>
          <a:r>
            <a:rPr lang="en-US" sz="8800" b="1" kern="1200" dirty="0" smtClean="0">
              <a:solidFill>
                <a:srgbClr val="FF0000"/>
              </a:solidFill>
              <a:effectLst>
                <a:outerShdw blurRad="38100" dist="38100" dir="2700000" algn="tl">
                  <a:srgbClr val="000000">
                    <a:alpha val="43137"/>
                  </a:srgbClr>
                </a:outerShdw>
              </a:effectLst>
            </a:rPr>
            <a:t>IEET</a:t>
          </a:r>
          <a:endParaRPr lang="en-US" sz="8800" b="1" kern="1200" dirty="0">
            <a:solidFill>
              <a:srgbClr val="FF0000"/>
            </a:solidFill>
            <a:effectLst>
              <a:outerShdw blurRad="38100" dist="38100" dir="2700000" algn="tl">
                <a:srgbClr val="000000">
                  <a:alpha val="43137"/>
                </a:srgbClr>
              </a:outerShdw>
            </a:effectLst>
          </a:endParaRPr>
        </a:p>
      </dsp:txBody>
      <dsp:txXfrm>
        <a:off x="476737" y="2683927"/>
        <a:ext cx="3769510" cy="2546677"/>
      </dsp:txXfrm>
    </dsp:sp>
    <dsp:sp modelId="{90443322-BF44-4F0C-831D-50649D43A632}">
      <dsp:nvSpPr>
        <dsp:cNvPr id="0" name=""/>
        <dsp:cNvSpPr/>
      </dsp:nvSpPr>
      <dsp:spPr>
        <a:xfrm rot="5400000">
          <a:off x="6323479" y="2586511"/>
          <a:ext cx="2827907" cy="2460279"/>
        </a:xfrm>
        <a:prstGeom prst="hexagon">
          <a:avLst>
            <a:gd name="adj" fmla="val 25000"/>
            <a:gd name="vf" fmla="val 115470"/>
          </a:avLst>
        </a:prstGeom>
        <a:solidFill>
          <a:srgbClr val="0000C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55700">
            <a:lnSpc>
              <a:spcPct val="90000"/>
            </a:lnSpc>
            <a:spcBef>
              <a:spcPct val="0"/>
            </a:spcBef>
            <a:spcAft>
              <a:spcPct val="35000"/>
            </a:spcAft>
          </a:pPr>
          <a:r>
            <a:rPr lang="en-US" sz="2600" kern="1200" dirty="0" smtClean="0"/>
            <a:t>Food Security</a:t>
          </a:r>
        </a:p>
        <a:p>
          <a:pPr lvl="0" algn="ctr" defTabSz="1155700">
            <a:lnSpc>
              <a:spcPct val="90000"/>
            </a:lnSpc>
            <a:spcBef>
              <a:spcPct val="0"/>
            </a:spcBef>
            <a:spcAft>
              <a:spcPct val="35000"/>
            </a:spcAft>
          </a:pPr>
          <a:r>
            <a:rPr lang="en-US" sz="2600" kern="1200" dirty="0" smtClean="0"/>
            <a:t>(Legume, fortification)</a:t>
          </a:r>
          <a:endParaRPr lang="en-US" sz="2600" kern="1200" dirty="0"/>
        </a:p>
      </dsp:txBody>
      <dsp:txXfrm rot="-5400000">
        <a:off x="6890686" y="2843379"/>
        <a:ext cx="1693493" cy="194654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33CFB5-CE9D-41B1-9FD6-13EAC2E7C954}">
      <dsp:nvSpPr>
        <dsp:cNvPr id="0" name=""/>
        <dsp:cNvSpPr/>
      </dsp:nvSpPr>
      <dsp:spPr>
        <a:xfrm>
          <a:off x="0" y="0"/>
          <a:ext cx="12320337" cy="3086100"/>
        </a:xfrm>
        <a:prstGeom prst="roundRect">
          <a:avLst>
            <a:gd name="adj" fmla="val 1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CE25792-C0AE-4DF4-8E31-5DF5673E1A7F}">
      <dsp:nvSpPr>
        <dsp:cNvPr id="0" name=""/>
        <dsp:cNvSpPr/>
      </dsp:nvSpPr>
      <dsp:spPr>
        <a:xfrm>
          <a:off x="280021" y="681155"/>
          <a:ext cx="1812589" cy="2263140"/>
        </a:xfrm>
        <a:prstGeom prst="roundRect">
          <a:avLst>
            <a:gd name="adj" fmla="val 10000"/>
          </a:avLst>
        </a:prstGeom>
        <a:blipFill rotWithShape="1">
          <a:blip xmlns:r="http://schemas.openxmlformats.org/officeDocument/2006/relationships" r:embed="rId1"/>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DE752F3-90A8-4C54-8DA8-C66A87EBBD1A}">
      <dsp:nvSpPr>
        <dsp:cNvPr id="0" name=""/>
        <dsp:cNvSpPr/>
      </dsp:nvSpPr>
      <dsp:spPr>
        <a:xfrm rot="10800000">
          <a:off x="185866" y="3051209"/>
          <a:ext cx="2782181" cy="3771900"/>
        </a:xfrm>
        <a:prstGeom prst="round2SameRect">
          <a:avLst>
            <a:gd name="adj1" fmla="val 10500"/>
            <a:gd name="adj2" fmla="val 0"/>
          </a:avLst>
        </a:prstGeom>
        <a:gradFill flip="none" rotWithShape="1">
          <a:gsLst>
            <a:gs pos="0">
              <a:schemeClr val="accent3">
                <a:lumMod val="89000"/>
              </a:schemeClr>
            </a:gs>
            <a:gs pos="23000">
              <a:schemeClr val="accent3">
                <a:lumMod val="89000"/>
              </a:schemeClr>
            </a:gs>
            <a:gs pos="69000">
              <a:schemeClr val="accent3">
                <a:lumMod val="75000"/>
              </a:schemeClr>
            </a:gs>
            <a:gs pos="97000">
              <a:schemeClr val="accent3">
                <a:lumMod val="70000"/>
              </a:schemeClr>
            </a:gs>
          </a:gsLst>
          <a:path path="circle">
            <a:fillToRect l="50000" t="50000" r="50000" b="50000"/>
          </a:path>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t" anchorCtr="0">
          <a:noAutofit/>
        </a:bodyPr>
        <a:lstStyle/>
        <a:p>
          <a:pPr lvl="0" algn="ctr" defTabSz="1066800">
            <a:lnSpc>
              <a:spcPct val="90000"/>
            </a:lnSpc>
            <a:spcBef>
              <a:spcPct val="0"/>
            </a:spcBef>
            <a:spcAft>
              <a:spcPct val="35000"/>
            </a:spcAft>
          </a:pPr>
          <a:r>
            <a:rPr lang="en-US" sz="2400" b="1" kern="1200" dirty="0" smtClean="0">
              <a:latin typeface="Times New Roman" panose="02020603050405020304" pitchFamily="18" charset="0"/>
              <a:cs typeface="Times New Roman" panose="02020603050405020304" pitchFamily="18" charset="0"/>
            </a:rPr>
            <a:t>Eco-Housing.</a:t>
          </a:r>
        </a:p>
        <a:p>
          <a:pPr lvl="0" algn="ctr" defTabSz="1066800">
            <a:lnSpc>
              <a:spcPct val="90000"/>
            </a:lnSpc>
            <a:spcBef>
              <a:spcPct val="0"/>
            </a:spcBef>
            <a:spcAft>
              <a:spcPct val="35000"/>
            </a:spcAft>
          </a:pPr>
          <a:endParaRPr lang="en-GB" sz="2400" b="1" kern="1200" dirty="0" smtClean="0">
            <a:latin typeface="Times New Roman" panose="02020603050405020304" pitchFamily="18" charset="0"/>
            <a:cs typeface="Times New Roman" panose="02020603050405020304" pitchFamily="18" charset="0"/>
          </a:endParaRPr>
        </a:p>
        <a:p>
          <a:pPr lvl="0" algn="ctr" defTabSz="1066800">
            <a:lnSpc>
              <a:spcPct val="90000"/>
            </a:lnSpc>
            <a:spcBef>
              <a:spcPct val="0"/>
            </a:spcBef>
            <a:spcAft>
              <a:spcPct val="35000"/>
            </a:spcAft>
          </a:pPr>
          <a:r>
            <a:rPr lang="en-GB" sz="2400" b="1" kern="1200" dirty="0" smtClean="0">
              <a:latin typeface="Times New Roman" panose="02020603050405020304" pitchFamily="18" charset="0"/>
              <a:cs typeface="Times New Roman" panose="02020603050405020304" pitchFamily="18" charset="0"/>
            </a:rPr>
            <a:t>Reclaimed Asphalt Concrete. </a:t>
          </a:r>
        </a:p>
        <a:p>
          <a:pPr lvl="0" algn="ctr" defTabSz="1066800">
            <a:lnSpc>
              <a:spcPct val="90000"/>
            </a:lnSpc>
            <a:spcBef>
              <a:spcPct val="0"/>
            </a:spcBef>
            <a:spcAft>
              <a:spcPct val="35000"/>
            </a:spcAft>
          </a:pPr>
          <a:endParaRPr lang="en-GB" sz="2400" b="1" kern="1200" dirty="0" smtClean="0">
            <a:latin typeface="Times New Roman" panose="02020603050405020304" pitchFamily="18" charset="0"/>
            <a:cs typeface="Times New Roman" panose="02020603050405020304" pitchFamily="18" charset="0"/>
          </a:endParaRPr>
        </a:p>
        <a:p>
          <a:pPr lvl="0" algn="ctr" defTabSz="1066800">
            <a:lnSpc>
              <a:spcPct val="90000"/>
            </a:lnSpc>
            <a:spcBef>
              <a:spcPct val="0"/>
            </a:spcBef>
            <a:spcAft>
              <a:spcPct val="35000"/>
            </a:spcAft>
          </a:pPr>
          <a:r>
            <a:rPr lang="en-GB" sz="2400" b="1" kern="1200" dirty="0" smtClean="0">
              <a:latin typeface="Times New Roman" panose="02020603050405020304" pitchFamily="18" charset="0"/>
              <a:cs typeface="Times New Roman" panose="02020603050405020304" pitchFamily="18" charset="0"/>
            </a:rPr>
            <a:t>Stabilized soil Blocks,</a:t>
          </a:r>
        </a:p>
        <a:p>
          <a:pPr lvl="0" algn="ctr" defTabSz="1066800">
            <a:lnSpc>
              <a:spcPct val="90000"/>
            </a:lnSpc>
            <a:spcBef>
              <a:spcPct val="0"/>
            </a:spcBef>
            <a:spcAft>
              <a:spcPct val="35000"/>
            </a:spcAft>
          </a:pPr>
          <a:endParaRPr lang="en-GB" sz="2400" b="1" kern="1200" dirty="0" smtClean="0">
            <a:latin typeface="Times New Roman" panose="02020603050405020304" pitchFamily="18" charset="0"/>
            <a:cs typeface="Times New Roman" panose="02020603050405020304" pitchFamily="18" charset="0"/>
          </a:endParaRPr>
        </a:p>
        <a:p>
          <a:pPr lvl="0" algn="ctr" defTabSz="1066800">
            <a:lnSpc>
              <a:spcPct val="90000"/>
            </a:lnSpc>
            <a:spcBef>
              <a:spcPct val="0"/>
            </a:spcBef>
            <a:spcAft>
              <a:spcPct val="35000"/>
            </a:spcAft>
          </a:pPr>
          <a:endParaRPr lang="en-GB" sz="2400" b="1" kern="1200" dirty="0" smtClean="0">
            <a:latin typeface="Times New Roman" panose="02020603050405020304" pitchFamily="18" charset="0"/>
            <a:cs typeface="Times New Roman" panose="02020603050405020304" pitchFamily="18" charset="0"/>
          </a:endParaRPr>
        </a:p>
        <a:p>
          <a:pPr lvl="0" algn="ctr" defTabSz="1066800">
            <a:lnSpc>
              <a:spcPct val="90000"/>
            </a:lnSpc>
            <a:spcBef>
              <a:spcPct val="0"/>
            </a:spcBef>
            <a:spcAft>
              <a:spcPct val="35000"/>
            </a:spcAft>
          </a:pPr>
          <a:endParaRPr lang="en-US" sz="2400" b="1" kern="1200" dirty="0" smtClean="0">
            <a:latin typeface="Times New Roman" panose="02020603050405020304" pitchFamily="18" charset="0"/>
            <a:cs typeface="Times New Roman" panose="02020603050405020304" pitchFamily="18" charset="0"/>
          </a:endParaRPr>
        </a:p>
        <a:p>
          <a:pPr lvl="0" algn="ctr" defTabSz="1066800">
            <a:lnSpc>
              <a:spcPct val="90000"/>
            </a:lnSpc>
            <a:spcBef>
              <a:spcPct val="0"/>
            </a:spcBef>
            <a:spcAft>
              <a:spcPct val="35000"/>
            </a:spcAft>
          </a:pPr>
          <a:endParaRPr lang="en-US" sz="2400" kern="1200" dirty="0">
            <a:latin typeface="Times New Roman" panose="02020603050405020304" pitchFamily="18" charset="0"/>
            <a:cs typeface="Times New Roman" panose="02020603050405020304" pitchFamily="18" charset="0"/>
          </a:endParaRPr>
        </a:p>
      </dsp:txBody>
      <dsp:txXfrm rot="10800000">
        <a:off x="271428" y="3051209"/>
        <a:ext cx="2611057" cy="3686338"/>
      </dsp:txXfrm>
    </dsp:sp>
    <dsp:sp modelId="{B8F89E41-E46B-47C5-9D46-F72B08B7D750}">
      <dsp:nvSpPr>
        <dsp:cNvPr id="0" name=""/>
        <dsp:cNvSpPr/>
      </dsp:nvSpPr>
      <dsp:spPr>
        <a:xfrm>
          <a:off x="3144112" y="656555"/>
          <a:ext cx="2254049" cy="2263140"/>
        </a:xfrm>
        <a:prstGeom prst="roundRect">
          <a:avLst>
            <a:gd name="adj" fmla="val 10000"/>
          </a:avLst>
        </a:prstGeom>
        <a:blipFill rotWithShape="1">
          <a:blip xmlns:r="http://schemas.openxmlformats.org/officeDocument/2006/relationships" r:embed="rId2"/>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86AD008-1766-495D-A33D-0DC386C02227}">
      <dsp:nvSpPr>
        <dsp:cNvPr id="0" name=""/>
        <dsp:cNvSpPr/>
      </dsp:nvSpPr>
      <dsp:spPr>
        <a:xfrm rot="10800000">
          <a:off x="3062203" y="3086099"/>
          <a:ext cx="2604459" cy="3771900"/>
        </a:xfrm>
        <a:prstGeom prst="round2SameRect">
          <a:avLst>
            <a:gd name="adj1" fmla="val 10500"/>
            <a:gd name="adj2" fmla="val 0"/>
          </a:avLst>
        </a:prstGeom>
        <a:solidFill>
          <a:srgbClr val="FF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t" anchorCtr="0">
          <a:noAutofit/>
        </a:bodyPr>
        <a:lstStyle/>
        <a:p>
          <a:pPr lvl="0" algn="ctr" defTabSz="1244600">
            <a:lnSpc>
              <a:spcPct val="90000"/>
            </a:lnSpc>
            <a:spcBef>
              <a:spcPct val="0"/>
            </a:spcBef>
            <a:spcAft>
              <a:spcPct val="35000"/>
            </a:spcAft>
          </a:pPr>
          <a:r>
            <a:rPr lang="sw-KE" sz="2800" kern="1200" dirty="0" smtClean="0"/>
            <a:t>Biodiversity studies. </a:t>
          </a:r>
        </a:p>
        <a:p>
          <a:pPr lvl="0" algn="ctr" defTabSz="1244600">
            <a:lnSpc>
              <a:spcPct val="90000"/>
            </a:lnSpc>
            <a:spcBef>
              <a:spcPct val="0"/>
            </a:spcBef>
            <a:spcAft>
              <a:spcPct val="35000"/>
            </a:spcAft>
          </a:pPr>
          <a:r>
            <a:rPr lang="sw-KE" sz="2800" kern="1200" dirty="0" smtClean="0"/>
            <a:t>Floristic investigation. </a:t>
          </a:r>
        </a:p>
        <a:p>
          <a:pPr lvl="0" algn="ctr" defTabSz="1244600">
            <a:lnSpc>
              <a:spcPct val="90000"/>
            </a:lnSpc>
            <a:spcBef>
              <a:spcPct val="0"/>
            </a:spcBef>
            <a:spcAft>
              <a:spcPct val="35000"/>
            </a:spcAft>
          </a:pPr>
          <a:r>
            <a:rPr lang="sw-KE" sz="2800" kern="1200" dirty="0" smtClean="0"/>
            <a:t> genomics.</a:t>
          </a:r>
          <a:endParaRPr lang="en-US" sz="2800" kern="1200" dirty="0"/>
        </a:p>
      </dsp:txBody>
      <dsp:txXfrm rot="10800000">
        <a:off x="3142299" y="3086099"/>
        <a:ext cx="2444267" cy="3691804"/>
      </dsp:txXfrm>
    </dsp:sp>
    <dsp:sp modelId="{9FE1B351-8660-4BCF-8C34-D901F0B3FB55}">
      <dsp:nvSpPr>
        <dsp:cNvPr id="0" name=""/>
        <dsp:cNvSpPr/>
      </dsp:nvSpPr>
      <dsp:spPr>
        <a:xfrm>
          <a:off x="6307640" y="815608"/>
          <a:ext cx="2576604" cy="2263140"/>
        </a:xfrm>
        <a:prstGeom prst="roundRect">
          <a:avLst>
            <a:gd name="adj" fmla="val 10000"/>
          </a:avLst>
        </a:prstGeom>
        <a:blipFill rotWithShape="1">
          <a:blip xmlns:r="http://schemas.openxmlformats.org/officeDocument/2006/relationships" r:embed="rId3"/>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FB4F836-2FA7-4236-BD55-5D694E7E5869}">
      <dsp:nvSpPr>
        <dsp:cNvPr id="0" name=""/>
        <dsp:cNvSpPr/>
      </dsp:nvSpPr>
      <dsp:spPr>
        <a:xfrm rot="10800000">
          <a:off x="6014840" y="3086099"/>
          <a:ext cx="3253858" cy="3771900"/>
        </a:xfrm>
        <a:prstGeom prst="round2SameRect">
          <a:avLst>
            <a:gd name="adj1" fmla="val 10500"/>
            <a:gd name="adj2" fmla="val 0"/>
          </a:avLst>
        </a:prstGeom>
        <a:solidFill>
          <a:srgbClr val="0070C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t" anchorCtr="0">
          <a:noAutofit/>
        </a:bodyPr>
        <a:lstStyle/>
        <a:p>
          <a:pPr lvl="0" algn="l" defTabSz="1244600">
            <a:lnSpc>
              <a:spcPct val="90000"/>
            </a:lnSpc>
            <a:spcBef>
              <a:spcPct val="0"/>
            </a:spcBef>
            <a:spcAft>
              <a:spcPct val="35000"/>
            </a:spcAft>
          </a:pPr>
          <a:r>
            <a:rPr lang="en-US" sz="2800" b="0" i="0" kern="1200" dirty="0" smtClean="0">
              <a:latin typeface="Times New Roman" panose="02020603050405020304" pitchFamily="18" charset="0"/>
              <a:cs typeface="Times New Roman" panose="02020603050405020304" pitchFamily="18" charset="0"/>
            </a:rPr>
            <a:t>Fog Harvesting.</a:t>
          </a:r>
        </a:p>
        <a:p>
          <a:pPr lvl="0" algn="l" defTabSz="1244600">
            <a:lnSpc>
              <a:spcPct val="90000"/>
            </a:lnSpc>
            <a:spcBef>
              <a:spcPct val="0"/>
            </a:spcBef>
            <a:spcAft>
              <a:spcPct val="35000"/>
            </a:spcAft>
          </a:pPr>
          <a:r>
            <a:rPr lang="en-US" sz="2800" b="0" i="0" kern="1200" dirty="0" smtClean="0">
              <a:latin typeface="Times New Roman" panose="02020603050405020304" pitchFamily="18" charset="0"/>
              <a:cs typeface="Times New Roman" panose="02020603050405020304" pitchFamily="18" charset="0"/>
            </a:rPr>
            <a:t>SRI promotion.</a:t>
          </a:r>
        </a:p>
        <a:p>
          <a:pPr lvl="0" algn="l" defTabSz="1244600">
            <a:lnSpc>
              <a:spcPct val="90000"/>
            </a:lnSpc>
            <a:spcBef>
              <a:spcPct val="0"/>
            </a:spcBef>
            <a:spcAft>
              <a:spcPct val="35000"/>
            </a:spcAft>
          </a:pPr>
          <a:r>
            <a:rPr lang="en-US" sz="2800" b="0" i="0" kern="1200" dirty="0" smtClean="0">
              <a:latin typeface="Times New Roman" panose="02020603050405020304" pitchFamily="18" charset="0"/>
              <a:cs typeface="Times New Roman" panose="02020603050405020304" pitchFamily="18" charset="0"/>
            </a:rPr>
            <a:t>Groundwater Risk Management.</a:t>
          </a:r>
        </a:p>
        <a:p>
          <a:pPr lvl="0" algn="l" defTabSz="1244600">
            <a:lnSpc>
              <a:spcPct val="90000"/>
            </a:lnSpc>
            <a:spcBef>
              <a:spcPct val="0"/>
            </a:spcBef>
            <a:spcAft>
              <a:spcPct val="35000"/>
            </a:spcAft>
          </a:pPr>
          <a:r>
            <a:rPr lang="en-US" sz="2800" b="0" i="0" kern="1200" dirty="0" smtClean="0">
              <a:latin typeface="Times New Roman" panose="02020603050405020304" pitchFamily="18" charset="0"/>
              <a:cs typeface="Times New Roman" panose="02020603050405020304" pitchFamily="18" charset="0"/>
            </a:rPr>
            <a:t>Bathymetric Reservoir Survey   </a:t>
          </a:r>
        </a:p>
        <a:p>
          <a:pPr lvl="0" algn="l" defTabSz="1244600">
            <a:lnSpc>
              <a:spcPct val="90000"/>
            </a:lnSpc>
            <a:spcBef>
              <a:spcPct val="0"/>
            </a:spcBef>
            <a:spcAft>
              <a:spcPct val="35000"/>
            </a:spcAft>
          </a:pPr>
          <a:endParaRPr lang="en-US" sz="2800" b="0" i="0" kern="1200" dirty="0" smtClean="0">
            <a:latin typeface="Times New Roman" panose="02020603050405020304" pitchFamily="18" charset="0"/>
            <a:cs typeface="Times New Roman" panose="02020603050405020304" pitchFamily="18" charset="0"/>
          </a:endParaRPr>
        </a:p>
        <a:p>
          <a:pPr lvl="0" algn="l" defTabSz="1244600">
            <a:lnSpc>
              <a:spcPct val="90000"/>
            </a:lnSpc>
            <a:spcBef>
              <a:spcPct val="0"/>
            </a:spcBef>
            <a:spcAft>
              <a:spcPct val="35000"/>
            </a:spcAft>
          </a:pPr>
          <a:endParaRPr lang="en-US" sz="2800" kern="1200" dirty="0">
            <a:latin typeface="Times New Roman" panose="02020603050405020304" pitchFamily="18" charset="0"/>
            <a:cs typeface="Times New Roman" panose="02020603050405020304" pitchFamily="18" charset="0"/>
          </a:endParaRPr>
        </a:p>
      </dsp:txBody>
      <dsp:txXfrm rot="10800000">
        <a:off x="6114907" y="3086099"/>
        <a:ext cx="3053724" cy="3671833"/>
      </dsp:txXfrm>
    </dsp:sp>
    <dsp:sp modelId="{FA8D2C8F-F7CF-4676-9E71-EDCA4767488B}">
      <dsp:nvSpPr>
        <dsp:cNvPr id="0" name=""/>
        <dsp:cNvSpPr/>
      </dsp:nvSpPr>
      <dsp:spPr>
        <a:xfrm>
          <a:off x="9544586" y="1195058"/>
          <a:ext cx="2326331" cy="1751738"/>
        </a:xfrm>
        <a:prstGeom prst="roundRect">
          <a:avLst>
            <a:gd name="adj" fmla="val 10000"/>
          </a:avLst>
        </a:prstGeom>
        <a:blipFill rotWithShape="1">
          <a:blip xmlns:r="http://schemas.openxmlformats.org/officeDocument/2006/relationships" r:embed="rId4"/>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371753C-F849-4D5B-8EC3-6B0E1CCD858F}">
      <dsp:nvSpPr>
        <dsp:cNvPr id="0" name=""/>
        <dsp:cNvSpPr/>
      </dsp:nvSpPr>
      <dsp:spPr>
        <a:xfrm rot="10800000">
          <a:off x="9459692" y="3086099"/>
          <a:ext cx="2551804" cy="3771900"/>
        </a:xfrm>
        <a:prstGeom prst="round2SameRect">
          <a:avLst>
            <a:gd name="adj1" fmla="val 10500"/>
            <a:gd name="adj2" fmla="val 0"/>
          </a:avLst>
        </a:prstGeom>
        <a:solidFill>
          <a:srgbClr val="92D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227584" rIns="227584" bIns="227584" numCol="1" spcCol="1270" anchor="t" anchorCtr="0">
          <a:noAutofit/>
        </a:bodyPr>
        <a:lstStyle/>
        <a:p>
          <a:pPr lvl="0" algn="l" defTabSz="1422400">
            <a:lnSpc>
              <a:spcPct val="90000"/>
            </a:lnSpc>
            <a:spcBef>
              <a:spcPct val="0"/>
            </a:spcBef>
            <a:spcAft>
              <a:spcPct val="35000"/>
            </a:spcAft>
          </a:pPr>
          <a:r>
            <a:rPr lang="en-US" sz="3200" b="1" kern="1200" dirty="0" smtClean="0"/>
            <a:t>B</a:t>
          </a:r>
          <a:r>
            <a:rPr lang="en-US" sz="3200" kern="1200" dirty="0" smtClean="0"/>
            <a:t>reeding</a:t>
          </a:r>
        </a:p>
        <a:p>
          <a:pPr lvl="0" algn="l" defTabSz="1422400">
            <a:lnSpc>
              <a:spcPct val="90000"/>
            </a:lnSpc>
            <a:spcBef>
              <a:spcPct val="0"/>
            </a:spcBef>
            <a:spcAft>
              <a:spcPct val="35000"/>
            </a:spcAft>
          </a:pPr>
          <a:r>
            <a:rPr lang="en-US" sz="3200" kern="1200" dirty="0" smtClean="0"/>
            <a:t>Storage &amp; value addition,</a:t>
          </a:r>
        </a:p>
        <a:p>
          <a:pPr lvl="0" algn="l" defTabSz="1422400">
            <a:lnSpc>
              <a:spcPct val="90000"/>
            </a:lnSpc>
            <a:spcBef>
              <a:spcPct val="0"/>
            </a:spcBef>
            <a:spcAft>
              <a:spcPct val="35000"/>
            </a:spcAft>
          </a:pPr>
          <a:r>
            <a:rPr lang="en-US" sz="3200" kern="1200" dirty="0" smtClean="0"/>
            <a:t>Nutrition and health.</a:t>
          </a:r>
          <a:endParaRPr lang="en-US" sz="3200" kern="1200" dirty="0"/>
        </a:p>
      </dsp:txBody>
      <dsp:txXfrm rot="10800000">
        <a:off x="9538169" y="3086099"/>
        <a:ext cx="2394850" cy="369342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E5439C-8D93-4262-8E30-5D64F02D60FA}">
      <dsp:nvSpPr>
        <dsp:cNvPr id="0" name=""/>
        <dsp:cNvSpPr/>
      </dsp:nvSpPr>
      <dsp:spPr>
        <a:xfrm>
          <a:off x="0" y="0"/>
          <a:ext cx="12830629" cy="1582057"/>
        </a:xfrm>
        <a:prstGeom prst="roundRect">
          <a:avLst>
            <a:gd name="adj" fmla="val 10000"/>
          </a:avLst>
        </a:prstGeom>
        <a:gradFill rotWithShape="0">
          <a:gsLst>
            <a:gs pos="0">
              <a:srgbClr val="0000CC"/>
            </a:gs>
            <a:gs pos="100000">
              <a:schemeClr val="accent3">
                <a:lumMod val="89000"/>
              </a:schemeClr>
            </a:gs>
            <a:gs pos="99000">
              <a:schemeClr val="accent3">
                <a:lumMod val="75000"/>
              </a:schemeClr>
            </a:gs>
            <a:gs pos="97000">
              <a:schemeClr val="accent3">
                <a:lumMod val="70000"/>
              </a:schemeClr>
            </a:gs>
          </a:gsLst>
          <a:path path="circle">
            <a:fillToRect l="50000" t="50000" r="50000" b="50000"/>
          </a:path>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r>
            <a:rPr lang="en-US" sz="6500" b="1" kern="1200" dirty="0" smtClean="0"/>
            <a:t>THE JKUAT TECH EXPO .</a:t>
          </a:r>
          <a:endParaRPr lang="en-US" sz="6500" kern="1200" dirty="0"/>
        </a:p>
      </dsp:txBody>
      <dsp:txXfrm>
        <a:off x="46337" y="46337"/>
        <a:ext cx="12737955" cy="148938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E5439C-8D93-4262-8E30-5D64F02D60FA}">
      <dsp:nvSpPr>
        <dsp:cNvPr id="0" name=""/>
        <dsp:cNvSpPr/>
      </dsp:nvSpPr>
      <dsp:spPr>
        <a:xfrm>
          <a:off x="0" y="0"/>
          <a:ext cx="12830629" cy="1582057"/>
        </a:xfrm>
        <a:prstGeom prst="roundRect">
          <a:avLst>
            <a:gd name="adj" fmla="val 10000"/>
          </a:avLst>
        </a:prstGeom>
        <a:gradFill rotWithShape="0">
          <a:gsLst>
            <a:gs pos="0">
              <a:srgbClr val="0000CC"/>
            </a:gs>
            <a:gs pos="100000">
              <a:schemeClr val="accent3">
                <a:lumMod val="89000"/>
              </a:schemeClr>
            </a:gs>
            <a:gs pos="99000">
              <a:schemeClr val="accent3">
                <a:lumMod val="75000"/>
              </a:schemeClr>
            </a:gs>
            <a:gs pos="97000">
              <a:schemeClr val="accent3">
                <a:lumMod val="70000"/>
              </a:schemeClr>
            </a:gs>
          </a:gsLst>
          <a:path path="circle">
            <a:fillToRect l="50000" t="50000" r="50000" b="50000"/>
          </a:path>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r>
            <a:rPr lang="en-US" sz="6500" b="1" kern="1200" dirty="0" smtClean="0"/>
            <a:t>THE JKUAT TECH EXPO .</a:t>
          </a:r>
          <a:endParaRPr lang="en-US" sz="6500" kern="1200" dirty="0"/>
        </a:p>
      </dsp:txBody>
      <dsp:txXfrm>
        <a:off x="46337" y="46337"/>
        <a:ext cx="12737955" cy="1489383"/>
      </dsp:txXfrm>
    </dsp:sp>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List2#1">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layout4.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GB"/>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CE9F0354-8467-4377-B6C4-28DF1A1676DC}" type="datetimeFigureOut">
              <a:rPr lang="en-GB" smtClean="0"/>
              <a:pPr/>
              <a:t>18/04/2017</a:t>
            </a:fld>
            <a:endParaRPr lang="en-GB"/>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GB"/>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GB"/>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473871AE-2679-43FA-8E8D-4D6A5595C989}" type="slidenum">
              <a:rPr lang="en-GB" smtClean="0"/>
              <a:pPr/>
              <a:t>‹#›</a:t>
            </a:fld>
            <a:endParaRPr lang="en-GB"/>
          </a:p>
        </p:txBody>
      </p:sp>
    </p:spTree>
    <p:extLst>
      <p:ext uri="{BB962C8B-B14F-4D97-AF65-F5344CB8AC3E}">
        <p14:creationId xmlns:p14="http://schemas.microsoft.com/office/powerpoint/2010/main" xmlns="" val="22931526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73871AE-2679-43FA-8E8D-4D6A5595C989}" type="slidenum">
              <a:rPr lang="en-GB" smtClean="0"/>
              <a:pPr/>
              <a:t>1</a:t>
            </a:fld>
            <a:endParaRPr lang="en-GB"/>
          </a:p>
        </p:txBody>
      </p:sp>
    </p:spTree>
    <p:extLst>
      <p:ext uri="{BB962C8B-B14F-4D97-AF65-F5344CB8AC3E}">
        <p14:creationId xmlns:p14="http://schemas.microsoft.com/office/powerpoint/2010/main" xmlns="" val="35449043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dirty="0"/>
          </a:p>
        </p:txBody>
      </p:sp>
      <p:sp>
        <p:nvSpPr>
          <p:cNvPr id="4" name="Slide Number Placeholder 3"/>
          <p:cNvSpPr>
            <a:spLocks noGrp="1"/>
          </p:cNvSpPr>
          <p:nvPr>
            <p:ph type="sldNum" sz="quarter" idx="10"/>
          </p:nvPr>
        </p:nvSpPr>
        <p:spPr/>
        <p:txBody>
          <a:bodyPr/>
          <a:lstStyle/>
          <a:p>
            <a:pPr>
              <a:defRPr/>
            </a:pPr>
            <a:fld id="{4C1D4EE3-8029-4F9D-9F9C-DBD3DC927D83}" type="slidenum">
              <a:rPr lang="en-US" altLang="ja-JP" smtClean="0"/>
              <a:pPr>
                <a:defRPr/>
              </a:pPr>
              <a:t>13</a:t>
            </a:fld>
            <a:endParaRPr lang="ja-JP" altLang="th-TH">
              <a:cs typeface="Tahoma" pitchFamily="34" charset="-34"/>
            </a:endParaRPr>
          </a:p>
        </p:txBody>
      </p:sp>
    </p:spTree>
    <p:extLst>
      <p:ext uri="{BB962C8B-B14F-4D97-AF65-F5344CB8AC3E}">
        <p14:creationId xmlns:p14="http://schemas.microsoft.com/office/powerpoint/2010/main" xmlns="" val="12324848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dirty="0"/>
          </a:p>
        </p:txBody>
      </p:sp>
      <p:sp>
        <p:nvSpPr>
          <p:cNvPr id="4" name="Slide Number Placeholder 3"/>
          <p:cNvSpPr>
            <a:spLocks noGrp="1"/>
          </p:cNvSpPr>
          <p:nvPr>
            <p:ph type="sldNum" sz="quarter" idx="10"/>
          </p:nvPr>
        </p:nvSpPr>
        <p:spPr/>
        <p:txBody>
          <a:bodyPr/>
          <a:lstStyle/>
          <a:p>
            <a:pPr>
              <a:defRPr/>
            </a:pPr>
            <a:fld id="{4C1D4EE3-8029-4F9D-9F9C-DBD3DC927D83}" type="slidenum">
              <a:rPr lang="en-US" altLang="ja-JP" smtClean="0"/>
              <a:pPr>
                <a:defRPr/>
              </a:pPr>
              <a:t>18</a:t>
            </a:fld>
            <a:endParaRPr lang="ja-JP" altLang="th-TH">
              <a:cs typeface="Tahoma" pitchFamily="34" charset="-34"/>
            </a:endParaRPr>
          </a:p>
        </p:txBody>
      </p:sp>
    </p:spTree>
    <p:extLst>
      <p:ext uri="{BB962C8B-B14F-4D97-AF65-F5344CB8AC3E}">
        <p14:creationId xmlns:p14="http://schemas.microsoft.com/office/powerpoint/2010/main" xmlns="" val="23417817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dirty="0"/>
          </a:p>
        </p:txBody>
      </p:sp>
      <p:sp>
        <p:nvSpPr>
          <p:cNvPr id="4" name="Slide Number Placeholder 3"/>
          <p:cNvSpPr>
            <a:spLocks noGrp="1"/>
          </p:cNvSpPr>
          <p:nvPr>
            <p:ph type="sldNum" sz="quarter" idx="10"/>
          </p:nvPr>
        </p:nvSpPr>
        <p:spPr/>
        <p:txBody>
          <a:bodyPr/>
          <a:lstStyle/>
          <a:p>
            <a:pPr>
              <a:defRPr/>
            </a:pPr>
            <a:fld id="{4C1D4EE3-8029-4F9D-9F9C-DBD3DC927D83}" type="slidenum">
              <a:rPr lang="en-US" altLang="ja-JP" smtClean="0"/>
              <a:pPr>
                <a:defRPr/>
              </a:pPr>
              <a:t>22</a:t>
            </a:fld>
            <a:endParaRPr lang="ja-JP" altLang="th-TH">
              <a:cs typeface="Tahoma" pitchFamily="34" charset="-34"/>
            </a:endParaRPr>
          </a:p>
        </p:txBody>
      </p:sp>
    </p:spTree>
    <p:extLst>
      <p:ext uri="{BB962C8B-B14F-4D97-AF65-F5344CB8AC3E}">
        <p14:creationId xmlns:p14="http://schemas.microsoft.com/office/powerpoint/2010/main" xmlns="" val="10578936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dirty="0"/>
          </a:p>
        </p:txBody>
      </p:sp>
      <p:sp>
        <p:nvSpPr>
          <p:cNvPr id="4" name="Slide Number Placeholder 3"/>
          <p:cNvSpPr>
            <a:spLocks noGrp="1"/>
          </p:cNvSpPr>
          <p:nvPr>
            <p:ph type="sldNum" sz="quarter" idx="10"/>
          </p:nvPr>
        </p:nvSpPr>
        <p:spPr/>
        <p:txBody>
          <a:bodyPr/>
          <a:lstStyle/>
          <a:p>
            <a:pPr>
              <a:defRPr/>
            </a:pPr>
            <a:fld id="{4C1D4EE3-8029-4F9D-9F9C-DBD3DC927D83}" type="slidenum">
              <a:rPr lang="en-US" altLang="ja-JP" smtClean="0"/>
              <a:pPr>
                <a:defRPr/>
              </a:pPr>
              <a:t>24</a:t>
            </a:fld>
            <a:endParaRPr lang="ja-JP" altLang="th-TH">
              <a:cs typeface="Tahoma" pitchFamily="34" charset="-34"/>
            </a:endParaRPr>
          </a:p>
        </p:txBody>
      </p:sp>
    </p:spTree>
    <p:extLst>
      <p:ext uri="{BB962C8B-B14F-4D97-AF65-F5344CB8AC3E}">
        <p14:creationId xmlns:p14="http://schemas.microsoft.com/office/powerpoint/2010/main" xmlns="" val="15464753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3871AE-2679-43FA-8E8D-4D6A5595C989}" type="slidenum">
              <a:rPr lang="en-GB" smtClean="0"/>
              <a:pPr/>
              <a:t>25</a:t>
            </a:fld>
            <a:endParaRPr lang="en-GB"/>
          </a:p>
        </p:txBody>
      </p:sp>
    </p:spTree>
    <p:extLst>
      <p:ext uri="{BB962C8B-B14F-4D97-AF65-F5344CB8AC3E}">
        <p14:creationId xmlns:p14="http://schemas.microsoft.com/office/powerpoint/2010/main" xmlns="" val="41772081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dirty="0"/>
          </a:p>
        </p:txBody>
      </p:sp>
      <p:sp>
        <p:nvSpPr>
          <p:cNvPr id="4" name="Slide Number Placeholder 3"/>
          <p:cNvSpPr>
            <a:spLocks noGrp="1"/>
          </p:cNvSpPr>
          <p:nvPr>
            <p:ph type="sldNum" sz="quarter" idx="10"/>
          </p:nvPr>
        </p:nvSpPr>
        <p:spPr/>
        <p:txBody>
          <a:bodyPr/>
          <a:lstStyle/>
          <a:p>
            <a:pPr>
              <a:defRPr/>
            </a:pPr>
            <a:fld id="{4C1D4EE3-8029-4F9D-9F9C-DBD3DC927D83}" type="slidenum">
              <a:rPr lang="en-US" altLang="ja-JP" smtClean="0">
                <a:solidFill>
                  <a:prstClr val="black"/>
                </a:solidFill>
              </a:rPr>
              <a:pPr>
                <a:defRPr/>
              </a:pPr>
              <a:t>26</a:t>
            </a:fld>
            <a:endParaRPr lang="ja-JP" altLang="th-TH">
              <a:solidFill>
                <a:prstClr val="black"/>
              </a:solidFill>
              <a:cs typeface="Tahoma" pitchFamily="34" charset="-34"/>
            </a:endParaRPr>
          </a:p>
        </p:txBody>
      </p:sp>
    </p:spTree>
    <p:extLst>
      <p:ext uri="{BB962C8B-B14F-4D97-AF65-F5344CB8AC3E}">
        <p14:creationId xmlns:p14="http://schemas.microsoft.com/office/powerpoint/2010/main" xmlns="" val="13820194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dirty="0"/>
          </a:p>
        </p:txBody>
      </p:sp>
      <p:sp>
        <p:nvSpPr>
          <p:cNvPr id="4" name="Slide Number Placeholder 3"/>
          <p:cNvSpPr>
            <a:spLocks noGrp="1"/>
          </p:cNvSpPr>
          <p:nvPr>
            <p:ph type="sldNum" sz="quarter" idx="10"/>
          </p:nvPr>
        </p:nvSpPr>
        <p:spPr/>
        <p:txBody>
          <a:bodyPr/>
          <a:lstStyle/>
          <a:p>
            <a:pPr>
              <a:defRPr/>
            </a:pPr>
            <a:fld id="{4C1D4EE3-8029-4F9D-9F9C-DBD3DC927D83}" type="slidenum">
              <a:rPr lang="en-US" altLang="ja-JP" smtClean="0"/>
              <a:pPr>
                <a:defRPr/>
              </a:pPr>
              <a:t>28</a:t>
            </a:fld>
            <a:endParaRPr lang="ja-JP" altLang="th-TH">
              <a:cs typeface="Tahoma" pitchFamily="34" charset="-34"/>
            </a:endParaRPr>
          </a:p>
        </p:txBody>
      </p:sp>
    </p:spTree>
    <p:extLst>
      <p:ext uri="{BB962C8B-B14F-4D97-AF65-F5344CB8AC3E}">
        <p14:creationId xmlns:p14="http://schemas.microsoft.com/office/powerpoint/2010/main" xmlns="" val="38009959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dirty="0"/>
          </a:p>
        </p:txBody>
      </p:sp>
      <p:sp>
        <p:nvSpPr>
          <p:cNvPr id="4" name="Slide Number Placeholder 3"/>
          <p:cNvSpPr>
            <a:spLocks noGrp="1"/>
          </p:cNvSpPr>
          <p:nvPr>
            <p:ph type="sldNum" sz="quarter" idx="10"/>
          </p:nvPr>
        </p:nvSpPr>
        <p:spPr/>
        <p:txBody>
          <a:bodyPr/>
          <a:lstStyle/>
          <a:p>
            <a:pPr>
              <a:defRPr/>
            </a:pPr>
            <a:fld id="{4C1D4EE3-8029-4F9D-9F9C-DBD3DC927D83}" type="slidenum">
              <a:rPr lang="en-US" altLang="ja-JP" smtClean="0"/>
              <a:pPr>
                <a:defRPr/>
              </a:pPr>
              <a:t>30</a:t>
            </a:fld>
            <a:endParaRPr lang="ja-JP" altLang="th-TH">
              <a:cs typeface="Tahoma" pitchFamily="34" charset="-34"/>
            </a:endParaRPr>
          </a:p>
        </p:txBody>
      </p:sp>
    </p:spTree>
    <p:extLst>
      <p:ext uri="{BB962C8B-B14F-4D97-AF65-F5344CB8AC3E}">
        <p14:creationId xmlns:p14="http://schemas.microsoft.com/office/powerpoint/2010/main" xmlns="" val="7780335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dirty="0"/>
          </a:p>
        </p:txBody>
      </p:sp>
      <p:sp>
        <p:nvSpPr>
          <p:cNvPr id="4" name="Slide Number Placeholder 3"/>
          <p:cNvSpPr>
            <a:spLocks noGrp="1"/>
          </p:cNvSpPr>
          <p:nvPr>
            <p:ph type="sldNum" sz="quarter" idx="10"/>
          </p:nvPr>
        </p:nvSpPr>
        <p:spPr/>
        <p:txBody>
          <a:bodyPr/>
          <a:lstStyle/>
          <a:p>
            <a:pPr>
              <a:defRPr/>
            </a:pPr>
            <a:fld id="{4C1D4EE3-8029-4F9D-9F9C-DBD3DC927D83}" type="slidenum">
              <a:rPr lang="en-US" altLang="ja-JP" smtClean="0"/>
              <a:pPr>
                <a:defRPr/>
              </a:pPr>
              <a:t>32</a:t>
            </a:fld>
            <a:endParaRPr lang="ja-JP" altLang="th-TH">
              <a:cs typeface="Tahoma" pitchFamily="34" charset="-34"/>
            </a:endParaRPr>
          </a:p>
        </p:txBody>
      </p:sp>
    </p:spTree>
    <p:extLst>
      <p:ext uri="{BB962C8B-B14F-4D97-AF65-F5344CB8AC3E}">
        <p14:creationId xmlns:p14="http://schemas.microsoft.com/office/powerpoint/2010/main" xmlns="" val="42056322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dirty="0"/>
          </a:p>
        </p:txBody>
      </p:sp>
      <p:sp>
        <p:nvSpPr>
          <p:cNvPr id="4" name="Slide Number Placeholder 3"/>
          <p:cNvSpPr>
            <a:spLocks noGrp="1"/>
          </p:cNvSpPr>
          <p:nvPr>
            <p:ph type="sldNum" sz="quarter" idx="10"/>
          </p:nvPr>
        </p:nvSpPr>
        <p:spPr/>
        <p:txBody>
          <a:bodyPr/>
          <a:lstStyle/>
          <a:p>
            <a:pPr>
              <a:defRPr/>
            </a:pPr>
            <a:fld id="{4C1D4EE3-8029-4F9D-9F9C-DBD3DC927D83}" type="slidenum">
              <a:rPr lang="en-US" altLang="ja-JP" smtClean="0"/>
              <a:pPr>
                <a:defRPr/>
              </a:pPr>
              <a:t>34</a:t>
            </a:fld>
            <a:endParaRPr lang="ja-JP" altLang="th-TH">
              <a:cs typeface="Tahoma" pitchFamily="34" charset="-34"/>
            </a:endParaRPr>
          </a:p>
        </p:txBody>
      </p:sp>
    </p:spTree>
    <p:extLst>
      <p:ext uri="{BB962C8B-B14F-4D97-AF65-F5344CB8AC3E}">
        <p14:creationId xmlns:p14="http://schemas.microsoft.com/office/powerpoint/2010/main" xmlns="" val="4655713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dirty="0"/>
          </a:p>
        </p:txBody>
      </p:sp>
      <p:sp>
        <p:nvSpPr>
          <p:cNvPr id="4" name="Slide Number Placeholder 3"/>
          <p:cNvSpPr>
            <a:spLocks noGrp="1"/>
          </p:cNvSpPr>
          <p:nvPr>
            <p:ph type="sldNum" sz="quarter" idx="10"/>
          </p:nvPr>
        </p:nvSpPr>
        <p:spPr/>
        <p:txBody>
          <a:bodyPr/>
          <a:lstStyle/>
          <a:p>
            <a:pPr>
              <a:defRPr/>
            </a:pPr>
            <a:fld id="{4C1D4EE3-8029-4F9D-9F9C-DBD3DC927D83}" type="slidenum">
              <a:rPr lang="en-US" altLang="ja-JP" smtClean="0"/>
              <a:pPr>
                <a:defRPr/>
              </a:pPr>
              <a:t>2</a:t>
            </a:fld>
            <a:endParaRPr lang="ja-JP" altLang="th-TH">
              <a:cs typeface="Tahoma" pitchFamily="34" charset="-34"/>
            </a:endParaRPr>
          </a:p>
        </p:txBody>
      </p:sp>
    </p:spTree>
    <p:extLst>
      <p:ext uri="{BB962C8B-B14F-4D97-AF65-F5344CB8AC3E}">
        <p14:creationId xmlns:p14="http://schemas.microsoft.com/office/powerpoint/2010/main" xmlns="" val="416255651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dirty="0"/>
          </a:p>
        </p:txBody>
      </p:sp>
      <p:sp>
        <p:nvSpPr>
          <p:cNvPr id="4" name="Slide Number Placeholder 3"/>
          <p:cNvSpPr>
            <a:spLocks noGrp="1"/>
          </p:cNvSpPr>
          <p:nvPr>
            <p:ph type="sldNum" sz="quarter" idx="10"/>
          </p:nvPr>
        </p:nvSpPr>
        <p:spPr/>
        <p:txBody>
          <a:bodyPr/>
          <a:lstStyle/>
          <a:p>
            <a:pPr>
              <a:defRPr/>
            </a:pPr>
            <a:fld id="{4C1D4EE3-8029-4F9D-9F9C-DBD3DC927D83}" type="slidenum">
              <a:rPr lang="en-US" altLang="ja-JP" smtClean="0"/>
              <a:pPr>
                <a:defRPr/>
              </a:pPr>
              <a:t>36</a:t>
            </a:fld>
            <a:endParaRPr lang="ja-JP" altLang="th-TH">
              <a:cs typeface="Tahoma" pitchFamily="34" charset="-34"/>
            </a:endParaRPr>
          </a:p>
        </p:txBody>
      </p:sp>
    </p:spTree>
    <p:extLst>
      <p:ext uri="{BB962C8B-B14F-4D97-AF65-F5344CB8AC3E}">
        <p14:creationId xmlns:p14="http://schemas.microsoft.com/office/powerpoint/2010/main" xmlns="" val="18059195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3871AE-2679-43FA-8E8D-4D6A5595C989}" type="slidenum">
              <a:rPr lang="en-GB" smtClean="0"/>
              <a:pPr/>
              <a:t>38</a:t>
            </a:fld>
            <a:endParaRPr lang="en-GB"/>
          </a:p>
        </p:txBody>
      </p:sp>
    </p:spTree>
    <p:extLst>
      <p:ext uri="{BB962C8B-B14F-4D97-AF65-F5344CB8AC3E}">
        <p14:creationId xmlns:p14="http://schemas.microsoft.com/office/powerpoint/2010/main" xmlns="" val="186144787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3871AE-2679-43FA-8E8D-4D6A5595C989}" type="slidenum">
              <a:rPr lang="en-GB" smtClean="0"/>
              <a:pPr/>
              <a:t>39</a:t>
            </a:fld>
            <a:endParaRPr lang="en-GB"/>
          </a:p>
        </p:txBody>
      </p:sp>
    </p:spTree>
    <p:extLst>
      <p:ext uri="{BB962C8B-B14F-4D97-AF65-F5344CB8AC3E}">
        <p14:creationId xmlns:p14="http://schemas.microsoft.com/office/powerpoint/2010/main" xmlns="" val="307058748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3871AE-2679-43FA-8E8D-4D6A5595C989}" type="slidenum">
              <a:rPr lang="en-GB" smtClean="0"/>
              <a:pPr/>
              <a:t>41</a:t>
            </a:fld>
            <a:endParaRPr lang="en-GB"/>
          </a:p>
        </p:txBody>
      </p:sp>
    </p:spTree>
    <p:extLst>
      <p:ext uri="{BB962C8B-B14F-4D97-AF65-F5344CB8AC3E}">
        <p14:creationId xmlns:p14="http://schemas.microsoft.com/office/powerpoint/2010/main" xmlns="" val="321500681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a:ln/>
        </p:spPr>
      </p:sp>
      <p:sp>
        <p:nvSpPr>
          <p:cNvPr id="71683"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ltLang="en-US" dirty="0" smtClean="0"/>
          </a:p>
        </p:txBody>
      </p:sp>
      <p:sp>
        <p:nvSpPr>
          <p:cNvPr id="117764" name="Slide Number Placeholder 3"/>
          <p:cNvSpPr>
            <a:spLocks noGrp="1"/>
          </p:cNvSpPr>
          <p:nvPr>
            <p:ph type="sldNum" sz="quarter" idx="5"/>
          </p:nvPr>
        </p:nvSpPr>
        <p:spPr>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73876D05-EDA5-40D1-9674-3052890A84C8}" type="slidenum">
              <a:rPr lang="de-DE" altLang="en-US">
                <a:solidFill>
                  <a:srgbClr val="000000"/>
                </a:solidFill>
                <a:latin typeface="Times New Roman" panose="02020603050405020304" pitchFamily="18" charset="0"/>
              </a:rPr>
              <a:pPr eaLnBrk="1" hangingPunct="1"/>
              <a:t>42</a:t>
            </a:fld>
            <a:endParaRPr lang="de-DE" altLang="en-US">
              <a:solidFill>
                <a:srgbClr val="000000"/>
              </a:solidFill>
              <a:latin typeface="Times New Roman" panose="02020603050405020304" pitchFamily="18" charset="0"/>
            </a:endParaRPr>
          </a:p>
        </p:txBody>
      </p:sp>
    </p:spTree>
    <p:extLst>
      <p:ext uri="{BB962C8B-B14F-4D97-AF65-F5344CB8AC3E}">
        <p14:creationId xmlns:p14="http://schemas.microsoft.com/office/powerpoint/2010/main" xmlns="" val="3418761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73871AE-2679-43FA-8E8D-4D6A5595C989}" type="slidenum">
              <a:rPr lang="en-GB" smtClean="0"/>
              <a:pPr/>
              <a:t>4</a:t>
            </a:fld>
            <a:endParaRPr lang="en-GB"/>
          </a:p>
        </p:txBody>
      </p:sp>
    </p:spTree>
    <p:extLst>
      <p:ext uri="{BB962C8B-B14F-4D97-AF65-F5344CB8AC3E}">
        <p14:creationId xmlns:p14="http://schemas.microsoft.com/office/powerpoint/2010/main" xmlns="" val="13341591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73871AE-2679-43FA-8E8D-4D6A5595C989}" type="slidenum">
              <a:rPr lang="en-GB" smtClean="0"/>
              <a:pPr/>
              <a:t>5</a:t>
            </a:fld>
            <a:endParaRPr lang="en-GB"/>
          </a:p>
        </p:txBody>
      </p:sp>
    </p:spTree>
    <p:extLst>
      <p:ext uri="{BB962C8B-B14F-4D97-AF65-F5344CB8AC3E}">
        <p14:creationId xmlns:p14="http://schemas.microsoft.com/office/powerpoint/2010/main" xmlns="" val="33751345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73871AE-2679-43FA-8E8D-4D6A5595C989}" type="slidenum">
              <a:rPr lang="en-GB" smtClean="0"/>
              <a:pPr/>
              <a:t>6</a:t>
            </a:fld>
            <a:endParaRPr lang="en-GB"/>
          </a:p>
        </p:txBody>
      </p:sp>
    </p:spTree>
    <p:extLst>
      <p:ext uri="{BB962C8B-B14F-4D97-AF65-F5344CB8AC3E}">
        <p14:creationId xmlns:p14="http://schemas.microsoft.com/office/powerpoint/2010/main" xmlns="" val="24410589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smtClean="0"/>
          </a:p>
        </p:txBody>
      </p:sp>
      <p:sp>
        <p:nvSpPr>
          <p:cNvPr id="30724"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chemeClr val="tx1"/>
                </a:solidFill>
                <a:latin typeface="Tahoma" pitchFamily="34" charset="0"/>
                <a:cs typeface="Arial" charset="0"/>
              </a:defRPr>
            </a:lvl1pPr>
            <a:lvl2pPr marL="757066" indent="-291179" eaLnBrk="0" hangingPunct="0">
              <a:defRPr sz="1200">
                <a:solidFill>
                  <a:schemeClr val="tx1"/>
                </a:solidFill>
                <a:latin typeface="Tahoma" pitchFamily="34" charset="0"/>
                <a:cs typeface="Arial" charset="0"/>
              </a:defRPr>
            </a:lvl2pPr>
            <a:lvl3pPr marL="1164717" indent="-232943" eaLnBrk="0" hangingPunct="0">
              <a:defRPr sz="1200">
                <a:solidFill>
                  <a:schemeClr val="tx1"/>
                </a:solidFill>
                <a:latin typeface="Tahoma" pitchFamily="34" charset="0"/>
                <a:cs typeface="Arial" charset="0"/>
              </a:defRPr>
            </a:lvl3pPr>
            <a:lvl4pPr marL="1630604" indent="-232943" eaLnBrk="0" hangingPunct="0">
              <a:defRPr sz="1200">
                <a:solidFill>
                  <a:schemeClr val="tx1"/>
                </a:solidFill>
                <a:latin typeface="Tahoma" pitchFamily="34" charset="0"/>
                <a:cs typeface="Arial" charset="0"/>
              </a:defRPr>
            </a:lvl4pPr>
            <a:lvl5pPr marL="2096491" indent="-232943" eaLnBrk="0" hangingPunct="0">
              <a:defRPr sz="1200">
                <a:solidFill>
                  <a:schemeClr val="tx1"/>
                </a:solidFill>
                <a:latin typeface="Tahoma" pitchFamily="34" charset="0"/>
                <a:cs typeface="Arial" charset="0"/>
              </a:defRPr>
            </a:lvl5pPr>
            <a:lvl6pPr marL="2562377" indent="-232943" eaLnBrk="0" fontAlgn="base" hangingPunct="0">
              <a:spcBef>
                <a:spcPct val="0"/>
              </a:spcBef>
              <a:spcAft>
                <a:spcPct val="0"/>
              </a:spcAft>
              <a:defRPr sz="1200">
                <a:solidFill>
                  <a:schemeClr val="tx1"/>
                </a:solidFill>
                <a:latin typeface="Tahoma" pitchFamily="34" charset="0"/>
                <a:cs typeface="Arial" charset="0"/>
              </a:defRPr>
            </a:lvl6pPr>
            <a:lvl7pPr marL="3028264" indent="-232943" eaLnBrk="0" fontAlgn="base" hangingPunct="0">
              <a:spcBef>
                <a:spcPct val="0"/>
              </a:spcBef>
              <a:spcAft>
                <a:spcPct val="0"/>
              </a:spcAft>
              <a:defRPr sz="1200">
                <a:solidFill>
                  <a:schemeClr val="tx1"/>
                </a:solidFill>
                <a:latin typeface="Tahoma" pitchFamily="34" charset="0"/>
                <a:cs typeface="Arial" charset="0"/>
              </a:defRPr>
            </a:lvl7pPr>
            <a:lvl8pPr marL="3494151" indent="-232943" eaLnBrk="0" fontAlgn="base" hangingPunct="0">
              <a:spcBef>
                <a:spcPct val="0"/>
              </a:spcBef>
              <a:spcAft>
                <a:spcPct val="0"/>
              </a:spcAft>
              <a:defRPr sz="1200">
                <a:solidFill>
                  <a:schemeClr val="tx1"/>
                </a:solidFill>
                <a:latin typeface="Tahoma" pitchFamily="34" charset="0"/>
                <a:cs typeface="Arial" charset="0"/>
              </a:defRPr>
            </a:lvl8pPr>
            <a:lvl9pPr marL="3960038" indent="-232943" eaLnBrk="0" fontAlgn="base" hangingPunct="0">
              <a:spcBef>
                <a:spcPct val="0"/>
              </a:spcBef>
              <a:spcAft>
                <a:spcPct val="0"/>
              </a:spcAft>
              <a:defRPr sz="1200">
                <a:solidFill>
                  <a:schemeClr val="tx1"/>
                </a:solidFill>
                <a:latin typeface="Tahoma" pitchFamily="34" charset="0"/>
                <a:cs typeface="Arial" charset="0"/>
              </a:defRPr>
            </a:lvl9pPr>
          </a:lstStyle>
          <a:p>
            <a:pPr eaLnBrk="1" hangingPunct="1"/>
            <a:fld id="{FF601DC4-A199-452B-BAE2-2E195964358A}" type="slidenum">
              <a:rPr lang="en-US"/>
              <a:pPr eaLnBrk="1" hangingPunct="1"/>
              <a:t>7</a:t>
            </a:fld>
            <a:endParaRPr lang="en-US"/>
          </a:p>
        </p:txBody>
      </p:sp>
    </p:spTree>
    <p:extLst>
      <p:ext uri="{BB962C8B-B14F-4D97-AF65-F5344CB8AC3E}">
        <p14:creationId xmlns:p14="http://schemas.microsoft.com/office/powerpoint/2010/main" xmlns="" val="16031633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3871AE-2679-43FA-8E8D-4D6A5595C989}" type="slidenum">
              <a:rPr lang="en-GB" smtClean="0"/>
              <a:pPr/>
              <a:t>10</a:t>
            </a:fld>
            <a:endParaRPr lang="en-GB"/>
          </a:p>
        </p:txBody>
      </p:sp>
    </p:spTree>
    <p:extLst>
      <p:ext uri="{BB962C8B-B14F-4D97-AF65-F5344CB8AC3E}">
        <p14:creationId xmlns:p14="http://schemas.microsoft.com/office/powerpoint/2010/main" xmlns="" val="23001189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dirty="0"/>
          </a:p>
        </p:txBody>
      </p:sp>
      <p:sp>
        <p:nvSpPr>
          <p:cNvPr id="4" name="Slide Number Placeholder 3"/>
          <p:cNvSpPr>
            <a:spLocks noGrp="1"/>
          </p:cNvSpPr>
          <p:nvPr>
            <p:ph type="sldNum" sz="quarter" idx="10"/>
          </p:nvPr>
        </p:nvSpPr>
        <p:spPr/>
        <p:txBody>
          <a:bodyPr/>
          <a:lstStyle/>
          <a:p>
            <a:pPr>
              <a:defRPr/>
            </a:pPr>
            <a:fld id="{4C1D4EE3-8029-4F9D-9F9C-DBD3DC927D83}" type="slidenum">
              <a:rPr lang="en-US" altLang="ja-JP" smtClean="0"/>
              <a:pPr>
                <a:defRPr/>
              </a:pPr>
              <a:t>11</a:t>
            </a:fld>
            <a:endParaRPr lang="ja-JP" altLang="th-TH">
              <a:cs typeface="Tahoma" pitchFamily="34" charset="-34"/>
            </a:endParaRPr>
          </a:p>
        </p:txBody>
      </p:sp>
    </p:spTree>
    <p:extLst>
      <p:ext uri="{BB962C8B-B14F-4D97-AF65-F5344CB8AC3E}">
        <p14:creationId xmlns:p14="http://schemas.microsoft.com/office/powerpoint/2010/main" xmlns="" val="32099864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dirty="0"/>
          </a:p>
        </p:txBody>
      </p:sp>
      <p:sp>
        <p:nvSpPr>
          <p:cNvPr id="4" name="Slide Number Placeholder 3"/>
          <p:cNvSpPr>
            <a:spLocks noGrp="1"/>
          </p:cNvSpPr>
          <p:nvPr>
            <p:ph type="sldNum" sz="quarter" idx="10"/>
          </p:nvPr>
        </p:nvSpPr>
        <p:spPr/>
        <p:txBody>
          <a:bodyPr/>
          <a:lstStyle/>
          <a:p>
            <a:pPr>
              <a:defRPr/>
            </a:pPr>
            <a:fld id="{4C1D4EE3-8029-4F9D-9F9C-DBD3DC927D83}" type="slidenum">
              <a:rPr lang="en-US" altLang="ja-JP" smtClean="0"/>
              <a:pPr>
                <a:defRPr/>
              </a:pPr>
              <a:t>12</a:t>
            </a:fld>
            <a:endParaRPr lang="ja-JP" altLang="th-TH">
              <a:cs typeface="Tahoma" pitchFamily="34" charset="-34"/>
            </a:endParaRPr>
          </a:p>
        </p:txBody>
      </p:sp>
    </p:spTree>
    <p:extLst>
      <p:ext uri="{BB962C8B-B14F-4D97-AF65-F5344CB8AC3E}">
        <p14:creationId xmlns:p14="http://schemas.microsoft.com/office/powerpoint/2010/main" xmlns="" val="25945077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D3FF8309-92A0-4BA7-A2C0-CC08C454CA9A}" type="datetime1">
              <a:rPr lang="en-GB" smtClean="0"/>
              <a:pPr/>
              <a:t>18/04/2017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5027F4C-2D71-464B-B2B0-DD188A169433}" type="slidenum">
              <a:rPr lang="en-GB" smtClean="0"/>
              <a:pPr/>
              <a:t>‹#›</a:t>
            </a:fld>
            <a:endParaRPr lang="en-GB"/>
          </a:p>
        </p:txBody>
      </p:sp>
    </p:spTree>
    <p:extLst>
      <p:ext uri="{BB962C8B-B14F-4D97-AF65-F5344CB8AC3E}">
        <p14:creationId xmlns:p14="http://schemas.microsoft.com/office/powerpoint/2010/main" xmlns="" val="12360158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3C6AF05-1C96-4E20-99C0-883FC2FBB57E}" type="datetime1">
              <a:rPr lang="en-GB" smtClean="0"/>
              <a:pPr/>
              <a:t>18/04/2017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5027F4C-2D71-464B-B2B0-DD188A169433}" type="slidenum">
              <a:rPr lang="en-GB" smtClean="0"/>
              <a:pPr/>
              <a:t>‹#›</a:t>
            </a:fld>
            <a:endParaRPr lang="en-GB"/>
          </a:p>
        </p:txBody>
      </p:sp>
    </p:spTree>
    <p:extLst>
      <p:ext uri="{BB962C8B-B14F-4D97-AF65-F5344CB8AC3E}">
        <p14:creationId xmlns:p14="http://schemas.microsoft.com/office/powerpoint/2010/main" xmlns="" val="31095803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29E98AD-0004-447C-8376-551CC68A2A43}" type="datetime1">
              <a:rPr lang="en-GB" smtClean="0"/>
              <a:pPr/>
              <a:t>18/04/2017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5027F4C-2D71-464B-B2B0-DD188A169433}" type="slidenum">
              <a:rPr lang="en-GB" smtClean="0"/>
              <a:pPr/>
              <a:t>‹#›</a:t>
            </a:fld>
            <a:endParaRPr lang="en-GB"/>
          </a:p>
        </p:txBody>
      </p:sp>
    </p:spTree>
    <p:extLst>
      <p:ext uri="{BB962C8B-B14F-4D97-AF65-F5344CB8AC3E}">
        <p14:creationId xmlns:p14="http://schemas.microsoft.com/office/powerpoint/2010/main" xmlns="" val="10498849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711200" y="1371600"/>
            <a:ext cx="10468864"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711200" y="3228536"/>
            <a:ext cx="10472928"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fld id="{32DDA26F-6FA9-4911-8224-38C47C07D9BE}" type="datetimeFigureOut">
              <a:rPr lang="en-US">
                <a:solidFill>
                  <a:srgbClr val="DBF5F9">
                    <a:shade val="90000"/>
                  </a:srgbClr>
                </a:solidFill>
              </a:rPr>
              <a:pPr>
                <a:defRPr/>
              </a:pPr>
              <a:t>4/18/2017</a:t>
            </a:fld>
            <a:endParaRPr lang="en-US">
              <a:solidFill>
                <a:srgbClr val="DBF5F9">
                  <a:shade val="90000"/>
                </a:srgbClr>
              </a:solidFill>
            </a:endParaRPr>
          </a:p>
        </p:txBody>
      </p:sp>
      <p:sp>
        <p:nvSpPr>
          <p:cNvPr id="5" name="Footer Placeholder 18"/>
          <p:cNvSpPr>
            <a:spLocks noGrp="1"/>
          </p:cNvSpPr>
          <p:nvPr>
            <p:ph type="ftr" sz="quarter" idx="11"/>
          </p:nvPr>
        </p:nvSpPr>
        <p:spPr/>
        <p:txBody>
          <a:bodyPr/>
          <a:lstStyle>
            <a:lvl1pPr>
              <a:defRPr/>
            </a:lvl1pPr>
          </a:lstStyle>
          <a:p>
            <a:pPr>
              <a:defRPr/>
            </a:pPr>
            <a:endParaRPr lang="en-US">
              <a:solidFill>
                <a:srgbClr val="DBF5F9">
                  <a:shade val="90000"/>
                </a:srgbClr>
              </a:solidFill>
            </a:endParaRPr>
          </a:p>
        </p:txBody>
      </p:sp>
      <p:sp>
        <p:nvSpPr>
          <p:cNvPr id="6" name="Slide Number Placeholder 26"/>
          <p:cNvSpPr>
            <a:spLocks noGrp="1"/>
          </p:cNvSpPr>
          <p:nvPr>
            <p:ph type="sldNum" sz="quarter" idx="12"/>
          </p:nvPr>
        </p:nvSpPr>
        <p:spPr/>
        <p:txBody>
          <a:bodyPr/>
          <a:lstStyle>
            <a:lvl1pPr>
              <a:defRPr/>
            </a:lvl1pPr>
          </a:lstStyle>
          <a:p>
            <a:pPr>
              <a:defRPr/>
            </a:pPr>
            <a:fld id="{A8D4071E-BA86-4179-A15B-5733E3BD84CF}" type="slidenum">
              <a:rPr lang="en-US">
                <a:solidFill>
                  <a:srgbClr val="DBF5F9">
                    <a:shade val="90000"/>
                  </a:srgbClr>
                </a:solidFill>
              </a:rPr>
              <a:pPr>
                <a:defRPr/>
              </a:pPr>
              <a:t>‹#›</a:t>
            </a:fld>
            <a:endParaRPr lang="en-US">
              <a:solidFill>
                <a:srgbClr val="DBF5F9">
                  <a:shade val="90000"/>
                </a:srgbClr>
              </a:solidFill>
            </a:endParaRPr>
          </a:p>
        </p:txBody>
      </p:sp>
    </p:spTree>
    <p:extLst>
      <p:ext uri="{BB962C8B-B14F-4D97-AF65-F5344CB8AC3E}">
        <p14:creationId xmlns:p14="http://schemas.microsoft.com/office/powerpoint/2010/main" xmlns="" val="2342633542"/>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22EAF389-B92D-4474-BA3F-AD7A5B346D26}" type="datetimeFigureOut">
              <a:rPr lang="en-US">
                <a:solidFill>
                  <a:srgbClr val="04617B">
                    <a:shade val="90000"/>
                  </a:srgbClr>
                </a:solidFill>
              </a:rPr>
              <a:pPr>
                <a:defRPr/>
              </a:pPr>
              <a:t>4/18/2017</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pPr>
              <a:defRPr/>
            </a:pPr>
            <a:fld id="{E7CE0F79-9545-4AE6-AAD2-C74179E5A414}"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xmlns="" val="2933807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704088"/>
            <a:ext cx="109728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920085"/>
            <a:ext cx="53848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920085"/>
            <a:ext cx="53848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596A8E43-BC4E-4A55-9120-490316F0A850}" type="datetimeFigureOut">
              <a:rPr lang="en-US">
                <a:solidFill>
                  <a:srgbClr val="04617B">
                    <a:shade val="90000"/>
                  </a:srgbClr>
                </a:solidFill>
              </a:rPr>
              <a:pPr>
                <a:defRPr/>
              </a:pPr>
              <a:t>4/18/2017</a:t>
            </a:fld>
            <a:endParaRPr lang="en-US">
              <a:solidFill>
                <a:srgbClr val="04617B">
                  <a:shade val="90000"/>
                </a:srgbClr>
              </a:solidFill>
            </a:endParaRPr>
          </a:p>
        </p:txBody>
      </p:sp>
      <p:sp>
        <p:nvSpPr>
          <p:cNvPr id="6"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7" name="Slide Number Placeholder 17"/>
          <p:cNvSpPr>
            <a:spLocks noGrp="1"/>
          </p:cNvSpPr>
          <p:nvPr>
            <p:ph type="sldNum" sz="quarter" idx="12"/>
          </p:nvPr>
        </p:nvSpPr>
        <p:spPr/>
        <p:txBody>
          <a:bodyPr/>
          <a:lstStyle>
            <a:lvl1pPr>
              <a:defRPr/>
            </a:lvl1pPr>
          </a:lstStyle>
          <a:p>
            <a:pPr>
              <a:defRPr/>
            </a:pPr>
            <a:fld id="{055A6992-86FD-4E95-89D1-565E13188837}"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xmlns="" val="8148608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70408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855248"/>
            <a:ext cx="5386917"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6193368" y="1859758"/>
            <a:ext cx="5389033"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609600" y="2514600"/>
            <a:ext cx="5386917"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6193368" y="2514600"/>
            <a:ext cx="5389033"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FBD56146-136B-4DC2-83F7-088F811F344E}" type="datetimeFigureOut">
              <a:rPr lang="en-US">
                <a:solidFill>
                  <a:srgbClr val="04617B">
                    <a:shade val="90000"/>
                  </a:srgbClr>
                </a:solidFill>
              </a:rPr>
              <a:pPr>
                <a:defRPr/>
              </a:pPr>
              <a:t>4/18/2017</a:t>
            </a:fld>
            <a:endParaRPr lang="en-US">
              <a:solidFill>
                <a:srgbClr val="04617B">
                  <a:shade val="90000"/>
                </a:srgbClr>
              </a:solidFill>
            </a:endParaRPr>
          </a:p>
        </p:txBody>
      </p:sp>
      <p:sp>
        <p:nvSpPr>
          <p:cNvPr id="8"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9" name="Slide Number Placeholder 17"/>
          <p:cNvSpPr>
            <a:spLocks noGrp="1"/>
          </p:cNvSpPr>
          <p:nvPr>
            <p:ph type="sldNum" sz="quarter" idx="12"/>
          </p:nvPr>
        </p:nvSpPr>
        <p:spPr/>
        <p:txBody>
          <a:bodyPr/>
          <a:lstStyle>
            <a:lvl1pPr>
              <a:defRPr/>
            </a:lvl1pPr>
          </a:lstStyle>
          <a:p>
            <a:pPr>
              <a:defRPr/>
            </a:pPr>
            <a:fld id="{3A4E13FB-A325-4707-A836-F786AB2A2D50}"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xmlns="" val="17086001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704088"/>
            <a:ext cx="110744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9093D2D1-C68B-4B0D-A0F5-E6416E1982EA}" type="datetimeFigureOut">
              <a:rPr lang="en-US">
                <a:solidFill>
                  <a:srgbClr val="04617B">
                    <a:shade val="90000"/>
                  </a:srgbClr>
                </a:solidFill>
              </a:rPr>
              <a:pPr>
                <a:defRPr/>
              </a:pPr>
              <a:t>4/18/2017</a:t>
            </a:fld>
            <a:endParaRPr lang="en-US">
              <a:solidFill>
                <a:srgbClr val="04617B">
                  <a:shade val="90000"/>
                </a:srgbClr>
              </a:solidFill>
            </a:endParaRPr>
          </a:p>
        </p:txBody>
      </p:sp>
      <p:sp>
        <p:nvSpPr>
          <p:cNvPr id="4"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5" name="Slide Number Placeholder 17"/>
          <p:cNvSpPr>
            <a:spLocks noGrp="1"/>
          </p:cNvSpPr>
          <p:nvPr>
            <p:ph type="sldNum" sz="quarter" idx="12"/>
          </p:nvPr>
        </p:nvSpPr>
        <p:spPr/>
        <p:txBody>
          <a:bodyPr/>
          <a:lstStyle>
            <a:lvl1pPr>
              <a:defRPr/>
            </a:lvl1pPr>
          </a:lstStyle>
          <a:p>
            <a:pPr>
              <a:defRPr/>
            </a:pPr>
            <a:fld id="{EB704CC6-3F00-4832-9212-5713472D2605}"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xmlns="" val="20305219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726C9D0D-0CBA-468F-912B-54BF9EACE444}" type="datetimeFigureOut">
              <a:rPr lang="en-US">
                <a:solidFill>
                  <a:srgbClr val="04617B">
                    <a:shade val="90000"/>
                  </a:srgbClr>
                </a:solidFill>
              </a:rPr>
              <a:pPr>
                <a:defRPr/>
              </a:pPr>
              <a:t>4/18/2017</a:t>
            </a:fld>
            <a:endParaRPr lang="en-US">
              <a:solidFill>
                <a:srgbClr val="04617B">
                  <a:shade val="90000"/>
                </a:srgbClr>
              </a:solidFill>
            </a:endParaRPr>
          </a:p>
        </p:txBody>
      </p:sp>
      <p:sp>
        <p:nvSpPr>
          <p:cNvPr id="3" name="Footer Placeholder 21"/>
          <p:cNvSpPr>
            <a:spLocks noGrp="1"/>
          </p:cNvSpPr>
          <p:nvPr>
            <p:ph type="ftr" sz="quarter" idx="11"/>
          </p:nvPr>
        </p:nvSpPr>
        <p:spPr>
          <a:xfrm>
            <a:off x="3695733" y="6356350"/>
            <a:ext cx="5708352" cy="501650"/>
          </a:xfrm>
        </p:spPr>
        <p:txBody>
          <a:bodyPr/>
          <a:lstStyle>
            <a:lvl1pPr>
              <a:defRPr sz="1400"/>
            </a:lvl1pPr>
          </a:lstStyle>
          <a:p>
            <a:pPr>
              <a:defRPr/>
            </a:pPr>
            <a:r>
              <a:rPr lang="en-US" dirty="0" smtClean="0">
                <a:solidFill>
                  <a:srgbClr val="04617B">
                    <a:shade val="90000"/>
                  </a:srgbClr>
                </a:solidFill>
              </a:rPr>
              <a:t>http://www.jkuat.ac.ke/colleges/engineering/</a:t>
            </a:r>
            <a:endParaRPr lang="en-US" dirty="0">
              <a:solidFill>
                <a:srgbClr val="04617B">
                  <a:shade val="90000"/>
                </a:srgbClr>
              </a:solidFill>
            </a:endParaRPr>
          </a:p>
        </p:txBody>
      </p:sp>
      <p:sp>
        <p:nvSpPr>
          <p:cNvPr id="4" name="Slide Number Placeholder 17"/>
          <p:cNvSpPr>
            <a:spLocks noGrp="1"/>
          </p:cNvSpPr>
          <p:nvPr>
            <p:ph type="sldNum" sz="quarter" idx="12"/>
          </p:nvPr>
        </p:nvSpPr>
        <p:spPr/>
        <p:txBody>
          <a:bodyPr/>
          <a:lstStyle>
            <a:lvl1pPr>
              <a:defRPr/>
            </a:lvl1pPr>
          </a:lstStyle>
          <a:p>
            <a:pPr>
              <a:defRPr/>
            </a:pPr>
            <a:fld id="{0F077CF5-1AE3-4959-ABD3-4A5184E4788C}"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xmlns="" val="11886628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514352"/>
            <a:ext cx="36576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914400" y="1676400"/>
            <a:ext cx="36576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4766733" y="1676400"/>
            <a:ext cx="6815667"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8D12DC4A-083E-4B23-A087-084AE3FE5EF9}" type="datetimeFigureOut">
              <a:rPr lang="en-US">
                <a:solidFill>
                  <a:srgbClr val="04617B">
                    <a:shade val="90000"/>
                  </a:srgbClr>
                </a:solidFill>
              </a:rPr>
              <a:pPr>
                <a:defRPr/>
              </a:pPr>
              <a:t>4/18/2017</a:t>
            </a:fld>
            <a:endParaRPr lang="en-US">
              <a:solidFill>
                <a:srgbClr val="04617B">
                  <a:shade val="90000"/>
                </a:srgbClr>
              </a:solidFill>
            </a:endParaRPr>
          </a:p>
        </p:txBody>
      </p:sp>
      <p:sp>
        <p:nvSpPr>
          <p:cNvPr id="6"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7" name="Slide Number Placeholder 17"/>
          <p:cNvSpPr>
            <a:spLocks noGrp="1"/>
          </p:cNvSpPr>
          <p:nvPr>
            <p:ph type="sldNum" sz="quarter" idx="12"/>
          </p:nvPr>
        </p:nvSpPr>
        <p:spPr/>
        <p:txBody>
          <a:bodyPr/>
          <a:lstStyle>
            <a:lvl1pPr>
              <a:defRPr/>
            </a:lvl1pPr>
          </a:lstStyle>
          <a:p>
            <a:pPr>
              <a:defRPr/>
            </a:pPr>
            <a:fld id="{70CEAC8F-2349-4615-A369-3FA45B4FEEB0}"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xmlns="" val="3847878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73ADBF1A-B8F6-4AF7-8F28-AF0131DE437F}" type="datetimeFigureOut">
              <a:rPr lang="en-US">
                <a:solidFill>
                  <a:srgbClr val="04617B">
                    <a:shade val="90000"/>
                  </a:srgbClr>
                </a:solidFill>
              </a:rPr>
              <a:pPr>
                <a:defRPr/>
              </a:pPr>
              <a:t>4/18/2017</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pPr>
              <a:defRPr/>
            </a:pPr>
            <a:fld id="{6577B549-9222-4664-ACDF-23A7CDC36041}"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xmlns="" val="910130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9318D46-B280-412C-BA7E-41BA0C94A654}" type="datetime1">
              <a:rPr lang="en-GB" smtClean="0"/>
              <a:pPr/>
              <a:t>18/04/2017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5027F4C-2D71-464B-B2B0-DD188A169433}" type="slidenum">
              <a:rPr lang="en-GB" smtClean="0"/>
              <a:pPr/>
              <a:t>‹#›</a:t>
            </a:fld>
            <a:endParaRPr lang="en-GB"/>
          </a:p>
        </p:txBody>
      </p:sp>
    </p:spTree>
    <p:extLst>
      <p:ext uri="{BB962C8B-B14F-4D97-AF65-F5344CB8AC3E}">
        <p14:creationId xmlns:p14="http://schemas.microsoft.com/office/powerpoint/2010/main" xmlns="" val="205712665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914402"/>
            <a:ext cx="27432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914402"/>
            <a:ext cx="80264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689E1C42-9667-4140-8130-3DD57965C51F}" type="datetimeFigureOut">
              <a:rPr lang="en-US">
                <a:solidFill>
                  <a:srgbClr val="04617B">
                    <a:shade val="90000"/>
                  </a:srgbClr>
                </a:solidFill>
              </a:rPr>
              <a:pPr>
                <a:defRPr/>
              </a:pPr>
              <a:t>4/18/2017</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pPr>
              <a:defRPr/>
            </a:pPr>
            <a:fld id="{98C9D1B6-3EE5-4AE2-9EEA-9F9B25EB91EA}"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xmlns="" val="24132246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68CA04-BDF3-4B2D-B1CA-5C07C4466EA1}" type="datetime1">
              <a:rPr lang="en-GB" smtClean="0"/>
              <a:pPr/>
              <a:t>18/04/2017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5027F4C-2D71-464B-B2B0-DD188A169433}" type="slidenum">
              <a:rPr lang="en-GB" smtClean="0"/>
              <a:pPr/>
              <a:t>‹#›</a:t>
            </a:fld>
            <a:endParaRPr lang="en-GB"/>
          </a:p>
        </p:txBody>
      </p:sp>
    </p:spTree>
    <p:extLst>
      <p:ext uri="{BB962C8B-B14F-4D97-AF65-F5344CB8AC3E}">
        <p14:creationId xmlns:p14="http://schemas.microsoft.com/office/powerpoint/2010/main" xmlns="" val="21815944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28AAE6B9-6DA4-42FF-A839-9A6B7ED2B3E1}" type="datetime1">
              <a:rPr lang="en-GB" smtClean="0"/>
              <a:pPr/>
              <a:t>18/04/2017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5027F4C-2D71-464B-B2B0-DD188A169433}" type="slidenum">
              <a:rPr lang="en-GB" smtClean="0"/>
              <a:pPr/>
              <a:t>‹#›</a:t>
            </a:fld>
            <a:endParaRPr lang="en-GB"/>
          </a:p>
        </p:txBody>
      </p:sp>
    </p:spTree>
    <p:extLst>
      <p:ext uri="{BB962C8B-B14F-4D97-AF65-F5344CB8AC3E}">
        <p14:creationId xmlns:p14="http://schemas.microsoft.com/office/powerpoint/2010/main" xmlns="" val="29209222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47819F6-6D88-4DE9-AE41-5852562E0192}" type="datetime1">
              <a:rPr lang="en-GB" smtClean="0"/>
              <a:pPr/>
              <a:t>18/04/2017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5027F4C-2D71-464B-B2B0-DD188A169433}" type="slidenum">
              <a:rPr lang="en-GB" smtClean="0"/>
              <a:pPr/>
              <a:t>‹#›</a:t>
            </a:fld>
            <a:endParaRPr lang="en-GB"/>
          </a:p>
        </p:txBody>
      </p:sp>
    </p:spTree>
    <p:extLst>
      <p:ext uri="{BB962C8B-B14F-4D97-AF65-F5344CB8AC3E}">
        <p14:creationId xmlns:p14="http://schemas.microsoft.com/office/powerpoint/2010/main" xmlns="" val="36885832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D679AFF-8EB5-4FCE-ADA2-F778CA0DB551}" type="datetime1">
              <a:rPr lang="en-GB" smtClean="0"/>
              <a:pPr/>
              <a:t>18/04/2017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5027F4C-2D71-464B-B2B0-DD188A169433}" type="slidenum">
              <a:rPr lang="en-GB" smtClean="0"/>
              <a:pPr/>
              <a:t>‹#›</a:t>
            </a:fld>
            <a:endParaRPr lang="en-GB"/>
          </a:p>
        </p:txBody>
      </p:sp>
    </p:spTree>
    <p:extLst>
      <p:ext uri="{BB962C8B-B14F-4D97-AF65-F5344CB8AC3E}">
        <p14:creationId xmlns:p14="http://schemas.microsoft.com/office/powerpoint/2010/main" xmlns="" val="23001032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DE77F2-FC6D-4371-926A-B3A491774F81}" type="datetime1">
              <a:rPr lang="en-GB" smtClean="0"/>
              <a:pPr/>
              <a:t>18/04/2017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5027F4C-2D71-464B-B2B0-DD188A169433}" type="slidenum">
              <a:rPr lang="en-GB" smtClean="0"/>
              <a:pPr/>
              <a:t>‹#›</a:t>
            </a:fld>
            <a:endParaRPr lang="en-GB"/>
          </a:p>
        </p:txBody>
      </p:sp>
    </p:spTree>
    <p:extLst>
      <p:ext uri="{BB962C8B-B14F-4D97-AF65-F5344CB8AC3E}">
        <p14:creationId xmlns:p14="http://schemas.microsoft.com/office/powerpoint/2010/main" xmlns="" val="9877750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2D63C3-A850-4431-8EBB-641CADD04A97}" type="datetime1">
              <a:rPr lang="en-GB" smtClean="0"/>
              <a:pPr/>
              <a:t>18/04/2017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5027F4C-2D71-464B-B2B0-DD188A169433}" type="slidenum">
              <a:rPr lang="en-GB" smtClean="0"/>
              <a:pPr/>
              <a:t>‹#›</a:t>
            </a:fld>
            <a:endParaRPr lang="en-GB"/>
          </a:p>
        </p:txBody>
      </p:sp>
    </p:spTree>
    <p:extLst>
      <p:ext uri="{BB962C8B-B14F-4D97-AF65-F5344CB8AC3E}">
        <p14:creationId xmlns:p14="http://schemas.microsoft.com/office/powerpoint/2010/main" xmlns="" val="29589645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D21C4A1-BB52-4246-8FC2-7D102BF5D753}" type="datetime1">
              <a:rPr lang="en-GB" smtClean="0"/>
              <a:pPr/>
              <a:t>18/04/2017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5027F4C-2D71-464B-B2B0-DD188A169433}" type="slidenum">
              <a:rPr lang="en-GB" smtClean="0"/>
              <a:pPr/>
              <a:t>‹#›</a:t>
            </a:fld>
            <a:endParaRPr lang="en-GB"/>
          </a:p>
        </p:txBody>
      </p:sp>
    </p:spTree>
    <p:extLst>
      <p:ext uri="{BB962C8B-B14F-4D97-AF65-F5344CB8AC3E}">
        <p14:creationId xmlns:p14="http://schemas.microsoft.com/office/powerpoint/2010/main" xmlns="" val="9288142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10" Type="http://schemas.openxmlformats.org/officeDocument/2006/relationships/theme" Target="../theme/theme2.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0F5A8D2-B7C9-411A-BBBB-CA7BE109111B}" type="datetime1">
              <a:rPr lang="en-GB" smtClean="0"/>
              <a:pPr/>
              <a:t>18/04/2017</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027F4C-2D71-464B-B2B0-DD188A169433}" type="slidenum">
              <a:rPr lang="en-GB" smtClean="0"/>
              <a:pPr/>
              <a:t>‹#›</a:t>
            </a:fld>
            <a:endParaRPr lang="en-GB"/>
          </a:p>
        </p:txBody>
      </p:sp>
    </p:spTree>
    <p:extLst>
      <p:ext uri="{BB962C8B-B14F-4D97-AF65-F5344CB8AC3E}">
        <p14:creationId xmlns:p14="http://schemas.microsoft.com/office/powerpoint/2010/main" xmlns="" val="12000763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accent1">
            <a:alpha val="24000"/>
          </a:schemeClr>
        </a:solid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12700" y="-7938"/>
            <a:ext cx="1221740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sz="1800">
              <a:solidFill>
                <a:prstClr val="black"/>
              </a:solidFill>
            </a:endParaRPr>
          </a:p>
        </p:txBody>
      </p:sp>
      <p:sp>
        <p:nvSpPr>
          <p:cNvPr id="8" name="Freeform 7"/>
          <p:cNvSpPr>
            <a:spLocks/>
          </p:cNvSpPr>
          <p:nvPr/>
        </p:nvSpPr>
        <p:spPr bwMode="auto">
          <a:xfrm>
            <a:off x="5842000" y="-7938"/>
            <a:ext cx="63500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sz="1800">
              <a:solidFill>
                <a:prstClr val="black"/>
              </a:solidFill>
            </a:endParaRPr>
          </a:p>
        </p:txBody>
      </p:sp>
      <p:sp>
        <p:nvSpPr>
          <p:cNvPr id="6148" name="Title Placeholder 8"/>
          <p:cNvSpPr>
            <a:spLocks noGrp="1"/>
          </p:cNvSpPr>
          <p:nvPr>
            <p:ph type="title"/>
          </p:nvPr>
        </p:nvSpPr>
        <p:spPr bwMode="auto">
          <a:xfrm>
            <a:off x="609600" y="704850"/>
            <a:ext cx="109728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dirty="0" smtClean="0"/>
              <a:t>Click to edit Master title style</a:t>
            </a:r>
          </a:p>
        </p:txBody>
      </p:sp>
      <p:sp>
        <p:nvSpPr>
          <p:cNvPr id="6149" name="Text Placeholder 29"/>
          <p:cNvSpPr>
            <a:spLocks noGrp="1"/>
          </p:cNvSpPr>
          <p:nvPr>
            <p:ph type="body" idx="1"/>
          </p:nvPr>
        </p:nvSpPr>
        <p:spPr bwMode="auto">
          <a:xfrm>
            <a:off x="609600" y="1935164"/>
            <a:ext cx="109728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09600" y="6356351"/>
            <a:ext cx="2844800" cy="365125"/>
          </a:xfrm>
          <a:prstGeom prst="rect">
            <a:avLst/>
          </a:prstGeom>
        </p:spPr>
        <p:txBody>
          <a:bodyPr vert="horz" lIns="0" tIns="0" rIns="0" bIns="0" anchor="b"/>
          <a:lstStyle>
            <a:lvl1pPr algn="l" eaLnBrk="1" latinLnBrk="0" hangingPunct="1">
              <a:defRPr kumimoji="0" sz="1200" smtClean="0">
                <a:solidFill>
                  <a:schemeClr val="tx2">
                    <a:shade val="90000"/>
                  </a:schemeClr>
                </a:solidFill>
              </a:defRPr>
            </a:lvl1pPr>
          </a:lstStyle>
          <a:p>
            <a:pPr fontAlgn="base">
              <a:spcBef>
                <a:spcPct val="0"/>
              </a:spcBef>
              <a:spcAft>
                <a:spcPct val="0"/>
              </a:spcAft>
              <a:defRPr/>
            </a:pPr>
            <a:fld id="{EC9663E2-BF38-4444-ACDF-56E74E8CA9C1}" type="datetimeFigureOut">
              <a:rPr lang="en-US">
                <a:solidFill>
                  <a:srgbClr val="04617B">
                    <a:shade val="90000"/>
                  </a:srgbClr>
                </a:solidFill>
                <a:latin typeface="Arial" pitchFamily="34" charset="0"/>
              </a:rPr>
              <a:pPr fontAlgn="base">
                <a:spcBef>
                  <a:spcPct val="0"/>
                </a:spcBef>
                <a:spcAft>
                  <a:spcPct val="0"/>
                </a:spcAft>
                <a:defRPr/>
              </a:pPr>
              <a:t>4/18/2017</a:t>
            </a:fld>
            <a:endParaRPr lang="en-US">
              <a:solidFill>
                <a:srgbClr val="04617B">
                  <a:shade val="90000"/>
                </a:srgbClr>
              </a:solidFill>
              <a:latin typeface="Arial" pitchFamily="34" charset="0"/>
            </a:endParaRPr>
          </a:p>
        </p:txBody>
      </p:sp>
      <p:sp>
        <p:nvSpPr>
          <p:cNvPr id="22" name="Footer Placeholder 21"/>
          <p:cNvSpPr>
            <a:spLocks noGrp="1"/>
          </p:cNvSpPr>
          <p:nvPr>
            <p:ph type="ftr" sz="quarter" idx="3"/>
          </p:nvPr>
        </p:nvSpPr>
        <p:spPr>
          <a:xfrm>
            <a:off x="3556000" y="6356351"/>
            <a:ext cx="44704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fontAlgn="base">
              <a:spcBef>
                <a:spcPct val="0"/>
              </a:spcBef>
              <a:spcAft>
                <a:spcPct val="0"/>
              </a:spcAft>
              <a:defRPr/>
            </a:pPr>
            <a:endParaRPr lang="en-US">
              <a:solidFill>
                <a:srgbClr val="04617B">
                  <a:shade val="90000"/>
                </a:srgbClr>
              </a:solidFill>
              <a:latin typeface="Arial" pitchFamily="34" charset="0"/>
            </a:endParaRPr>
          </a:p>
        </p:txBody>
      </p:sp>
      <p:sp>
        <p:nvSpPr>
          <p:cNvPr id="18" name="Slide Number Placeholder 17"/>
          <p:cNvSpPr>
            <a:spLocks noGrp="1"/>
          </p:cNvSpPr>
          <p:nvPr>
            <p:ph type="sldNum" sz="quarter" idx="4"/>
          </p:nvPr>
        </p:nvSpPr>
        <p:spPr>
          <a:xfrm>
            <a:off x="10566400" y="6356351"/>
            <a:ext cx="1016000" cy="365125"/>
          </a:xfrm>
          <a:prstGeom prst="rect">
            <a:avLst/>
          </a:prstGeom>
        </p:spPr>
        <p:txBody>
          <a:bodyPr vert="horz" lIns="0" tIns="0" rIns="0" bIns="0" anchor="b"/>
          <a:lstStyle>
            <a:lvl1pPr algn="r" eaLnBrk="1" latinLnBrk="0" hangingPunct="1">
              <a:defRPr kumimoji="0" sz="1200" smtClean="0">
                <a:solidFill>
                  <a:schemeClr val="tx2">
                    <a:shade val="90000"/>
                  </a:schemeClr>
                </a:solidFill>
              </a:defRPr>
            </a:lvl1pPr>
          </a:lstStyle>
          <a:p>
            <a:pPr fontAlgn="base">
              <a:spcBef>
                <a:spcPct val="0"/>
              </a:spcBef>
              <a:spcAft>
                <a:spcPct val="0"/>
              </a:spcAft>
              <a:defRPr/>
            </a:pPr>
            <a:fld id="{8B9C0102-7456-425D-A238-D2106283101F}" type="slidenum">
              <a:rPr lang="en-US">
                <a:solidFill>
                  <a:srgbClr val="04617B">
                    <a:shade val="90000"/>
                  </a:srgbClr>
                </a:solidFill>
                <a:latin typeface="Arial" pitchFamily="34" charset="0"/>
              </a:rPr>
              <a:pPr fontAlgn="base">
                <a:spcBef>
                  <a:spcPct val="0"/>
                </a:spcBef>
                <a:spcAft>
                  <a:spcPct val="0"/>
                </a:spcAft>
                <a:defRPr/>
              </a:pPr>
              <a:t>‹#›</a:t>
            </a:fld>
            <a:endParaRPr lang="en-US">
              <a:solidFill>
                <a:srgbClr val="04617B">
                  <a:shade val="90000"/>
                </a:srgbClr>
              </a:solidFill>
              <a:latin typeface="Arial" pitchFamily="34" charset="0"/>
            </a:endParaRPr>
          </a:p>
        </p:txBody>
      </p:sp>
      <p:grpSp>
        <p:nvGrpSpPr>
          <p:cNvPr id="6153" name="Group 1"/>
          <p:cNvGrpSpPr>
            <a:grpSpLocks/>
          </p:cNvGrpSpPr>
          <p:nvPr/>
        </p:nvGrpSpPr>
        <p:grpSpPr bwMode="auto">
          <a:xfrm>
            <a:off x="-25399" y="203200"/>
            <a:ext cx="12240684"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eaLnBrk="0" fontAlgn="base" hangingPunct="0">
                <a:spcBef>
                  <a:spcPct val="0"/>
                </a:spcBef>
                <a:spcAft>
                  <a:spcPct val="0"/>
                </a:spcAft>
                <a:defRPr/>
              </a:pPr>
              <a:endParaRPr lang="en-US" sz="1800">
                <a:solidFill>
                  <a:prstClr val="black"/>
                </a:solidFill>
                <a:latin typeface="Arial" pitchFamily="34" charset="0"/>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eaLnBrk="0" fontAlgn="base" hangingPunct="0">
                <a:spcBef>
                  <a:spcPct val="0"/>
                </a:spcBef>
                <a:spcAft>
                  <a:spcPct val="0"/>
                </a:spcAft>
                <a:defRPr/>
              </a:pPr>
              <a:endParaRPr lang="en-US" sz="1800">
                <a:solidFill>
                  <a:prstClr val="black"/>
                </a:solidFill>
                <a:latin typeface="Arial" pitchFamily="34" charset="0"/>
              </a:endParaRPr>
            </a:p>
          </p:txBody>
        </p:sp>
      </p:grpSp>
    </p:spTree>
    <p:extLst>
      <p:ext uri="{BB962C8B-B14F-4D97-AF65-F5344CB8AC3E}">
        <p14:creationId xmlns:p14="http://schemas.microsoft.com/office/powerpoint/2010/main" xmlns="" val="339922473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txStyles>
    <p:titleStyle>
      <a:lvl1pPr algn="l" rtl="0" fontAlgn="base">
        <a:spcBef>
          <a:spcPct val="0"/>
        </a:spcBef>
        <a:spcAft>
          <a:spcPct val="0"/>
        </a:spcAft>
        <a:defRPr sz="5000" kern="1200">
          <a:solidFill>
            <a:schemeClr val="tx2"/>
          </a:solidFill>
          <a:latin typeface="+mj-lt"/>
          <a:ea typeface="+mj-ea"/>
          <a:cs typeface="+mj-cs"/>
        </a:defRPr>
      </a:lvl1pPr>
      <a:lvl2pPr algn="l" rtl="0" fontAlgn="base">
        <a:spcBef>
          <a:spcPct val="0"/>
        </a:spcBef>
        <a:spcAft>
          <a:spcPct val="0"/>
        </a:spcAft>
        <a:defRPr sz="5000">
          <a:solidFill>
            <a:schemeClr val="tx2"/>
          </a:solidFill>
          <a:latin typeface="Calibri" pitchFamily="34" charset="0"/>
        </a:defRPr>
      </a:lvl2pPr>
      <a:lvl3pPr algn="l" rtl="0" fontAlgn="base">
        <a:spcBef>
          <a:spcPct val="0"/>
        </a:spcBef>
        <a:spcAft>
          <a:spcPct val="0"/>
        </a:spcAft>
        <a:defRPr sz="5000">
          <a:solidFill>
            <a:schemeClr val="tx2"/>
          </a:solidFill>
          <a:latin typeface="Calibri" pitchFamily="34" charset="0"/>
        </a:defRPr>
      </a:lvl3pPr>
      <a:lvl4pPr algn="l" rtl="0" fontAlgn="base">
        <a:spcBef>
          <a:spcPct val="0"/>
        </a:spcBef>
        <a:spcAft>
          <a:spcPct val="0"/>
        </a:spcAft>
        <a:defRPr sz="5000">
          <a:solidFill>
            <a:schemeClr val="tx2"/>
          </a:solidFill>
          <a:latin typeface="Calibri" pitchFamily="34" charset="0"/>
        </a:defRPr>
      </a:lvl4pPr>
      <a:lvl5pPr algn="l" rtl="0" fontAlgn="base">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fontAlgn="base">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fontAlgn="base">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fontAlgn="base">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fontAlgn="base">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fontAlgn="base">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6.xml"/><Relationship Id="rId5" Type="http://schemas.openxmlformats.org/officeDocument/2006/relationships/image" Target="../media/image2.jpe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chart" Target="../charts/chart2.xml"/></Relationships>
</file>

<file path=ppt/slides/_rels/slide1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chart" Target="../charts/char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xml"/><Relationship Id="rId7" Type="http://schemas.microsoft.com/office/2007/relationships/diagramDrawing" Target="../diagrams/drawing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2.xml"/><Relationship Id="rId7" Type="http://schemas.microsoft.com/office/2007/relationships/diagramDrawing" Target="../diagrams/drawing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7.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8" Type="http://schemas.openxmlformats.org/officeDocument/2006/relationships/image" Target="../media/image14.jpeg"/><Relationship Id="rId13" Type="http://schemas.openxmlformats.org/officeDocument/2006/relationships/image" Target="../media/image19.jpeg"/><Relationship Id="rId18" Type="http://schemas.openxmlformats.org/officeDocument/2006/relationships/image" Target="../media/image24.jpeg"/><Relationship Id="rId3" Type="http://schemas.openxmlformats.org/officeDocument/2006/relationships/image" Target="../media/image9.png"/><Relationship Id="rId21" Type="http://schemas.openxmlformats.org/officeDocument/2006/relationships/image" Target="../media/image26.png"/><Relationship Id="rId7" Type="http://schemas.openxmlformats.org/officeDocument/2006/relationships/image" Target="../media/image13.jpeg"/><Relationship Id="rId12" Type="http://schemas.openxmlformats.org/officeDocument/2006/relationships/image" Target="../media/image18.jpeg"/><Relationship Id="rId17" Type="http://schemas.openxmlformats.org/officeDocument/2006/relationships/image" Target="../media/image23.jpeg"/><Relationship Id="rId2" Type="http://schemas.openxmlformats.org/officeDocument/2006/relationships/image" Target="../media/image8.jpeg"/><Relationship Id="rId16" Type="http://schemas.openxmlformats.org/officeDocument/2006/relationships/image" Target="../media/image22.jpeg"/><Relationship Id="rId20"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12.jpeg"/><Relationship Id="rId11" Type="http://schemas.openxmlformats.org/officeDocument/2006/relationships/image" Target="../media/image17.jpeg"/><Relationship Id="rId5" Type="http://schemas.openxmlformats.org/officeDocument/2006/relationships/image" Target="../media/image11.jpeg"/><Relationship Id="rId15" Type="http://schemas.openxmlformats.org/officeDocument/2006/relationships/image" Target="../media/image21.jpeg"/><Relationship Id="rId10" Type="http://schemas.openxmlformats.org/officeDocument/2006/relationships/image" Target="../media/image16.jpeg"/><Relationship Id="rId19" Type="http://schemas.openxmlformats.org/officeDocument/2006/relationships/image" Target="../media/image25.png"/><Relationship Id="rId4" Type="http://schemas.openxmlformats.org/officeDocument/2006/relationships/image" Target="../media/image10.jpeg"/><Relationship Id="rId9" Type="http://schemas.openxmlformats.org/officeDocument/2006/relationships/image" Target="../media/image15.jpeg"/><Relationship Id="rId14" Type="http://schemas.openxmlformats.org/officeDocument/2006/relationships/image" Target="../media/image20.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image" Target="../media/image28.jpeg"/><Relationship Id="rId7" Type="http://schemas.openxmlformats.org/officeDocument/2006/relationships/image" Target="../media/image32.jpeg"/><Relationship Id="rId2" Type="http://schemas.openxmlformats.org/officeDocument/2006/relationships/image" Target="../media/image27.jpeg"/><Relationship Id="rId1" Type="http://schemas.openxmlformats.org/officeDocument/2006/relationships/slideLayout" Target="../slideLayouts/slideLayout2.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jpeg"/></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image" Target="../media/image39.jpeg"/><Relationship Id="rId3" Type="http://schemas.openxmlformats.org/officeDocument/2006/relationships/image" Target="../media/image34.jpeg"/><Relationship Id="rId7" Type="http://schemas.openxmlformats.org/officeDocument/2006/relationships/image" Target="../media/image38.jpeg"/><Relationship Id="rId2" Type="http://schemas.openxmlformats.org/officeDocument/2006/relationships/image" Target="../media/image33.jpeg"/><Relationship Id="rId1" Type="http://schemas.openxmlformats.org/officeDocument/2006/relationships/slideLayout" Target="../slideLayouts/slideLayout2.xml"/><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image" Target="../media/image35.jpeg"/><Relationship Id="rId9" Type="http://schemas.openxmlformats.org/officeDocument/2006/relationships/image" Target="../media/image2.jpeg"/></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47.jpeg"/><Relationship Id="rId5" Type="http://schemas.openxmlformats.org/officeDocument/2006/relationships/image" Target="../media/image46.jpeg"/><Relationship Id="rId4" Type="http://schemas.openxmlformats.org/officeDocument/2006/relationships/image" Target="../media/image45.jpeg"/></Relationships>
</file>

<file path=ppt/slides/_rels/slide3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51.jpeg"/><Relationship Id="rId5" Type="http://schemas.openxmlformats.org/officeDocument/2006/relationships/image" Target="../media/image50.jpeg"/><Relationship Id="rId4" Type="http://schemas.openxmlformats.org/officeDocument/2006/relationships/image" Target="../media/image49.jpeg"/></Relationships>
</file>

<file path=ppt/slides/_rels/slide38.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9.xml.rels><?xml version="1.0" encoding="UTF-8" standalone="yes"?>
<Relationships xmlns="http://schemas.openxmlformats.org/package/2006/relationships"><Relationship Id="rId8" Type="http://schemas.openxmlformats.org/officeDocument/2006/relationships/image" Target="../media/image61.jpeg"/><Relationship Id="rId3" Type="http://schemas.openxmlformats.org/officeDocument/2006/relationships/image" Target="../media/image56.jpeg"/><Relationship Id="rId7" Type="http://schemas.openxmlformats.org/officeDocument/2006/relationships/image" Target="../media/image60.jpeg"/><Relationship Id="rId12" Type="http://schemas.openxmlformats.org/officeDocument/2006/relationships/image" Target="../media/image64.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59.jpeg"/><Relationship Id="rId11" Type="http://schemas.openxmlformats.org/officeDocument/2006/relationships/image" Target="../media/image2.jpeg"/><Relationship Id="rId5" Type="http://schemas.openxmlformats.org/officeDocument/2006/relationships/image" Target="../media/image58.jpeg"/><Relationship Id="rId10" Type="http://schemas.openxmlformats.org/officeDocument/2006/relationships/image" Target="../media/image63.jpeg"/><Relationship Id="rId4" Type="http://schemas.openxmlformats.org/officeDocument/2006/relationships/image" Target="../media/image57.jpeg"/><Relationship Id="rId9" Type="http://schemas.openxmlformats.org/officeDocument/2006/relationships/image" Target="../media/image62.pn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image" Target="../media/image67.jpeg"/><Relationship Id="rId13" Type="http://schemas.openxmlformats.org/officeDocument/2006/relationships/image" Target="../media/image72.png"/><Relationship Id="rId18" Type="http://schemas.openxmlformats.org/officeDocument/2006/relationships/image" Target="../media/image77.png"/><Relationship Id="rId3" Type="http://schemas.openxmlformats.org/officeDocument/2006/relationships/diagramData" Target="../diagrams/data4.xml"/><Relationship Id="rId21" Type="http://schemas.microsoft.com/office/2007/relationships/diagramDrawing" Target="../diagrams/drawing4.xml"/><Relationship Id="rId7" Type="http://schemas.openxmlformats.org/officeDocument/2006/relationships/image" Target="../media/image66.jpeg"/><Relationship Id="rId12" Type="http://schemas.openxmlformats.org/officeDocument/2006/relationships/image" Target="../media/image71.png"/><Relationship Id="rId17" Type="http://schemas.openxmlformats.org/officeDocument/2006/relationships/image" Target="../media/image76.png"/><Relationship Id="rId2" Type="http://schemas.openxmlformats.org/officeDocument/2006/relationships/image" Target="../media/image65.png"/><Relationship Id="rId16" Type="http://schemas.openxmlformats.org/officeDocument/2006/relationships/image" Target="../media/image75.png"/><Relationship Id="rId20" Type="http://schemas.openxmlformats.org/officeDocument/2006/relationships/image" Target="../media/image79.png"/><Relationship Id="rId1" Type="http://schemas.openxmlformats.org/officeDocument/2006/relationships/slideLayout" Target="../slideLayouts/slideLayout2.xml"/><Relationship Id="rId6" Type="http://schemas.openxmlformats.org/officeDocument/2006/relationships/diagramColors" Target="../diagrams/colors4.xml"/><Relationship Id="rId11" Type="http://schemas.openxmlformats.org/officeDocument/2006/relationships/image" Target="../media/image70.png"/><Relationship Id="rId5" Type="http://schemas.openxmlformats.org/officeDocument/2006/relationships/diagramQuickStyle" Target="../diagrams/quickStyle4.xml"/><Relationship Id="rId15" Type="http://schemas.openxmlformats.org/officeDocument/2006/relationships/image" Target="../media/image74.png"/><Relationship Id="rId10" Type="http://schemas.openxmlformats.org/officeDocument/2006/relationships/image" Target="../media/image69.jpeg"/><Relationship Id="rId19" Type="http://schemas.openxmlformats.org/officeDocument/2006/relationships/image" Target="../media/image78.png"/><Relationship Id="rId4" Type="http://schemas.openxmlformats.org/officeDocument/2006/relationships/diagramLayout" Target="../diagrams/layout4.xml"/><Relationship Id="rId9" Type="http://schemas.openxmlformats.org/officeDocument/2006/relationships/image" Target="../media/image68.png"/><Relationship Id="rId14" Type="http://schemas.openxmlformats.org/officeDocument/2006/relationships/image" Target="../media/image73.png"/></Relationships>
</file>

<file path=ppt/slides/_rels/slide41.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diagramData" Target="../diagrams/data5.xml"/><Relationship Id="rId7" Type="http://schemas.openxmlformats.org/officeDocument/2006/relationships/image" Target="../media/image74.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42.xml.rels><?xml version="1.0" encoding="UTF-8" standalone="yes"?>
<Relationships xmlns="http://schemas.openxmlformats.org/package/2006/relationships"><Relationship Id="rId3" Type="http://schemas.openxmlformats.org/officeDocument/2006/relationships/image" Target="../media/image80.emf"/><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81.png"/></Relationships>
</file>

<file path=ppt/slides/_rels/slide4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82.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ttp://www.jkuat.ac.ke/wp-content/themes/jkuat/images/logo-jkuat.jpg"/>
          <p:cNvPicPr>
            <a:picLocks noChangeAspect="1"/>
          </p:cNvPicPr>
          <p:nvPr/>
        </p:nvPicPr>
        <p:blipFill>
          <a:blip r:embed="rId3" cstate="print"/>
          <a:srcRect r="83974"/>
          <a:stretch>
            <a:fillRect/>
          </a:stretch>
        </p:blipFill>
        <p:spPr bwMode="auto">
          <a:xfrm>
            <a:off x="10938899" y="5852279"/>
            <a:ext cx="877050" cy="841949"/>
          </a:xfrm>
          <a:prstGeom prst="rect">
            <a:avLst/>
          </a:prstGeom>
          <a:noFill/>
          <a:ln w="9525">
            <a:noFill/>
            <a:miter lim="800000"/>
            <a:headEnd/>
            <a:tailEnd/>
          </a:ln>
        </p:spPr>
      </p:pic>
      <p:sp>
        <p:nvSpPr>
          <p:cNvPr id="2" name="Title 1"/>
          <p:cNvSpPr>
            <a:spLocks noGrp="1"/>
          </p:cNvSpPr>
          <p:nvPr>
            <p:ph type="ctrTitle"/>
          </p:nvPr>
        </p:nvSpPr>
        <p:spPr>
          <a:xfrm>
            <a:off x="0" y="0"/>
            <a:ext cx="12192000" cy="1380058"/>
          </a:xfrm>
          <a:solidFill>
            <a:srgbClr val="002060"/>
          </a:solidFill>
        </p:spPr>
        <p:txBody>
          <a:bodyPr>
            <a:noAutofit/>
          </a:bodyPr>
          <a:lstStyle/>
          <a:p>
            <a:r>
              <a:rPr lang="en-GB" sz="4000" b="1" dirty="0" smtClean="0">
                <a:solidFill>
                  <a:schemeClr val="bg1"/>
                </a:solidFill>
                <a:effectLst>
                  <a:outerShdw blurRad="38100" dist="38100" dir="2700000" algn="tl">
                    <a:srgbClr val="000000">
                      <a:alpha val="43137"/>
                    </a:srgbClr>
                  </a:outerShdw>
                </a:effectLst>
              </a:rPr>
              <a:t/>
            </a:r>
            <a:br>
              <a:rPr lang="en-GB" sz="4000" b="1" dirty="0" smtClean="0">
                <a:solidFill>
                  <a:schemeClr val="bg1"/>
                </a:solidFill>
                <a:effectLst>
                  <a:outerShdw blurRad="38100" dist="38100" dir="2700000" algn="tl">
                    <a:srgbClr val="000000">
                      <a:alpha val="43137"/>
                    </a:srgbClr>
                  </a:outerShdw>
                </a:effectLst>
              </a:rPr>
            </a:br>
            <a:r>
              <a:rPr lang="en-GB" sz="4000" b="1" dirty="0">
                <a:solidFill>
                  <a:schemeClr val="bg1"/>
                </a:solidFill>
                <a:effectLst>
                  <a:outerShdw blurRad="38100" dist="38100" dir="2700000" algn="tl">
                    <a:srgbClr val="000000">
                      <a:alpha val="43137"/>
                    </a:srgbClr>
                  </a:outerShdw>
                </a:effectLst>
              </a:rPr>
              <a:t/>
            </a:r>
            <a:br>
              <a:rPr lang="en-GB" sz="4000" b="1" dirty="0">
                <a:solidFill>
                  <a:schemeClr val="bg1"/>
                </a:solidFill>
                <a:effectLst>
                  <a:outerShdw blurRad="38100" dist="38100" dir="2700000" algn="tl">
                    <a:srgbClr val="000000">
                      <a:alpha val="43137"/>
                    </a:srgbClr>
                  </a:outerShdw>
                </a:effectLst>
              </a:rPr>
            </a:br>
            <a:r>
              <a:rPr lang="en-GB" sz="4000" b="1" dirty="0" smtClean="0">
                <a:solidFill>
                  <a:schemeClr val="bg1"/>
                </a:solidFill>
                <a:effectLst>
                  <a:outerShdw blurRad="38100" dist="38100" dir="2700000" algn="tl">
                    <a:srgbClr val="000000">
                      <a:alpha val="43137"/>
                    </a:srgbClr>
                  </a:outerShdw>
                </a:effectLst>
              </a:rPr>
              <a:t>RESEARCH, PRODUCTION AND </a:t>
            </a:r>
            <a:br>
              <a:rPr lang="en-GB" sz="4000" b="1" dirty="0" smtClean="0">
                <a:solidFill>
                  <a:schemeClr val="bg1"/>
                </a:solidFill>
                <a:effectLst>
                  <a:outerShdw blurRad="38100" dist="38100" dir="2700000" algn="tl">
                    <a:srgbClr val="000000">
                      <a:alpha val="43137"/>
                    </a:srgbClr>
                  </a:outerShdw>
                </a:effectLst>
              </a:rPr>
            </a:br>
            <a:r>
              <a:rPr lang="en-GB" sz="4000" b="1" dirty="0" smtClean="0">
                <a:solidFill>
                  <a:schemeClr val="bg1"/>
                </a:solidFill>
                <a:effectLst>
                  <a:outerShdw blurRad="38100" dist="38100" dir="2700000" algn="tl">
                    <a:srgbClr val="000000">
                      <a:alpha val="43137"/>
                    </a:srgbClr>
                  </a:outerShdw>
                </a:effectLst>
              </a:rPr>
              <a:t>EXTENSION - JKUAT</a:t>
            </a:r>
            <a:endParaRPr lang="en-GB" sz="4000" b="1" dirty="0">
              <a:solidFill>
                <a:schemeClr val="bg1"/>
              </a:solidFill>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1296972" y="6047118"/>
            <a:ext cx="9144000" cy="1241946"/>
          </a:xfrm>
        </p:spPr>
        <p:txBody>
          <a:bodyPr>
            <a:normAutofit/>
          </a:bodyPr>
          <a:lstStyle/>
          <a:p>
            <a:r>
              <a:rPr lang="en-GB" b="1" dirty="0" err="1" smtClean="0"/>
              <a:t>Prof.</a:t>
            </a:r>
            <a:r>
              <a:rPr lang="en-GB" b="1" dirty="0" smtClean="0"/>
              <a:t> Esther </a:t>
            </a:r>
            <a:r>
              <a:rPr lang="en-GB" b="1" dirty="0" err="1" smtClean="0"/>
              <a:t>Murugi</a:t>
            </a:r>
            <a:r>
              <a:rPr lang="en-GB" b="1" dirty="0" smtClean="0"/>
              <a:t> KAHANGI, DVC RPE,  JKUAT</a:t>
            </a:r>
          </a:p>
        </p:txBody>
      </p:sp>
      <p:pic>
        <p:nvPicPr>
          <p:cNvPr id="4" name="Picture 2" descr="E:\RPE - research dept\Japan presentation pics\DSC03179.JPG"/>
          <p:cNvPicPr>
            <a:picLocks noChangeAspect="1" noChangeArrowheads="1"/>
          </p:cNvPicPr>
          <p:nvPr/>
        </p:nvPicPr>
        <p:blipFill rotWithShape="1">
          <a:blip r:embed="rId4" cstate="print">
            <a:extLst>
              <a:ext uri="{28A0092B-C50C-407E-A947-70E740481C1C}">
                <a14:useLocalDpi xmlns:a14="http://schemas.microsoft.com/office/drawing/2010/main" xmlns="" val="0"/>
              </a:ext>
            </a:extLst>
          </a:blip>
          <a:srcRect b="13175"/>
          <a:stretch/>
        </p:blipFill>
        <p:spPr bwMode="auto">
          <a:xfrm>
            <a:off x="2397234" y="1407305"/>
            <a:ext cx="8043738" cy="4405671"/>
          </a:xfrm>
          <a:prstGeom prst="rect">
            <a:avLst/>
          </a:prstGeom>
          <a:noFill/>
          <a:extLst>
            <a:ext uri="{909E8E84-426E-40DD-AFC4-6F175D3DCCD1}">
              <a14:hiddenFill xmlns:a14="http://schemas.microsoft.com/office/drawing/2010/main" xmlns="">
                <a:solidFill>
                  <a:srgbClr val="FFFFFF"/>
                </a:solidFill>
              </a14:hiddenFill>
            </a:ext>
          </a:extLst>
        </p:spPr>
      </p:pic>
      <p:sp>
        <p:nvSpPr>
          <p:cNvPr id="6" name="Slide Number Placeholder 5"/>
          <p:cNvSpPr>
            <a:spLocks noGrp="1"/>
          </p:cNvSpPr>
          <p:nvPr>
            <p:ph type="sldNum" sz="quarter" idx="12"/>
          </p:nvPr>
        </p:nvSpPr>
        <p:spPr/>
        <p:txBody>
          <a:bodyPr/>
          <a:lstStyle/>
          <a:p>
            <a:fld id="{55027F4C-2D71-464B-B2B0-DD188A169433}" type="slidenum">
              <a:rPr lang="en-GB" smtClean="0"/>
              <a:pPr/>
              <a:t>1</a:t>
            </a:fld>
            <a:endParaRPr lang="en-GB"/>
          </a:p>
        </p:txBody>
      </p:sp>
    </p:spTree>
    <p:extLst>
      <p:ext uri="{BB962C8B-B14F-4D97-AF65-F5344CB8AC3E}">
        <p14:creationId xmlns:p14="http://schemas.microsoft.com/office/powerpoint/2010/main" xmlns="" val="14831451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090737" y="0"/>
            <a:ext cx="8101263" cy="2646947"/>
          </a:xfrm>
          <a:prstGeom prst="rect">
            <a:avLst/>
          </a:prstGeom>
          <a:solidFill>
            <a:schemeClr val="bg1"/>
          </a:solidFill>
        </p:spPr>
        <p:txBody>
          <a:bodyPr wrap="square" rtlCol="0">
            <a:spAutoFit/>
          </a:bodyPr>
          <a:lstStyle/>
          <a:p>
            <a:endParaRPr lang="en-US" dirty="0"/>
          </a:p>
        </p:txBody>
      </p:sp>
      <p:pic>
        <p:nvPicPr>
          <p:cNvPr id="9"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961437"/>
            <a:ext cx="3131127" cy="2286515"/>
          </a:xfrm>
          <a:prstGeom prst="rect">
            <a:avLst/>
          </a:prstGeom>
          <a:noFill/>
          <a:ln>
            <a:noFill/>
          </a:ln>
          <a:effectLst/>
          <a:scene3d>
            <a:camera prst="perspectiveAbove"/>
            <a:lightRig rig="threePt" dir="t"/>
          </a:scene3d>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8" name="Picture 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272383" y="310697"/>
            <a:ext cx="8917059" cy="648334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Title 1"/>
          <p:cNvSpPr>
            <a:spLocks noGrp="1"/>
          </p:cNvSpPr>
          <p:nvPr>
            <p:ph type="title"/>
          </p:nvPr>
        </p:nvSpPr>
        <p:spPr>
          <a:xfrm>
            <a:off x="0" y="152400"/>
            <a:ext cx="6720113" cy="609600"/>
          </a:xfrm>
          <a:solidFill>
            <a:srgbClr val="002060"/>
          </a:solidFill>
        </p:spPr>
        <p:txBody>
          <a:bodyPr>
            <a:noAutofit/>
          </a:bodyPr>
          <a:lstStyle/>
          <a:p>
            <a:r>
              <a:rPr lang="en-US" sz="4800" b="1" dirty="0" smtClean="0">
                <a:solidFill>
                  <a:schemeClr val="bg1"/>
                </a:solidFill>
                <a:effectLst>
                  <a:outerShdw blurRad="38100" dist="38100" dir="2700000" algn="tl">
                    <a:srgbClr val="000000">
                      <a:alpha val="43137"/>
                    </a:srgbClr>
                  </a:outerShdw>
                </a:effectLst>
                <a:latin typeface="Times New Roman" panose="02020603050405020304" pitchFamily="18" charset="0"/>
                <a:ea typeface="Tahoma" pitchFamily="34" charset="0"/>
                <a:cs typeface="Times New Roman" panose="02020603050405020304" pitchFamily="18" charset="0"/>
              </a:rPr>
              <a:t>JKUAT RPE DIVISION</a:t>
            </a:r>
            <a:endParaRPr lang="en-GB" sz="4800" b="1" dirty="0">
              <a:solidFill>
                <a:schemeClr val="bg1"/>
              </a:solidFill>
              <a:effectLst>
                <a:outerShdw blurRad="38100" dist="38100" dir="2700000" algn="tl">
                  <a:srgbClr val="000000">
                    <a:alpha val="43137"/>
                  </a:srgbClr>
                </a:outerShdw>
              </a:effectLst>
              <a:latin typeface="Times New Roman" panose="02020603050405020304" pitchFamily="18" charset="0"/>
              <a:ea typeface="Tahoma" pitchFamily="34"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55027F4C-2D71-464B-B2B0-DD188A169433}" type="slidenum">
              <a:rPr lang="en-GB" smtClean="0"/>
              <a:pPr/>
              <a:t>10</a:t>
            </a:fld>
            <a:endParaRPr lang="en-GB"/>
          </a:p>
        </p:txBody>
      </p:sp>
      <p:pic>
        <p:nvPicPr>
          <p:cNvPr id="7" name="Picture 6" descr="http://www.jkuat.ac.ke/wp-content/themes/jkuat/images/logo-jkuat.jpg"/>
          <p:cNvPicPr>
            <a:picLocks noChangeAspect="1"/>
          </p:cNvPicPr>
          <p:nvPr/>
        </p:nvPicPr>
        <p:blipFill>
          <a:blip r:embed="rId5" cstate="print"/>
          <a:srcRect r="83974"/>
          <a:stretch>
            <a:fillRect/>
          </a:stretch>
        </p:blipFill>
        <p:spPr bwMode="auto">
          <a:xfrm>
            <a:off x="11125934" y="5514401"/>
            <a:ext cx="877050" cy="841949"/>
          </a:xfrm>
          <a:prstGeom prst="rect">
            <a:avLst/>
          </a:prstGeom>
          <a:noFill/>
          <a:ln w="9525">
            <a:noFill/>
            <a:miter lim="800000"/>
            <a:headEnd/>
            <a:tailEnd/>
          </a:ln>
        </p:spPr>
      </p:pic>
    </p:spTree>
    <p:extLst>
      <p:ext uri="{BB962C8B-B14F-4D97-AF65-F5344CB8AC3E}">
        <p14:creationId xmlns:p14="http://schemas.microsoft.com/office/powerpoint/2010/main" xmlns="" val="13000550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Oval 41"/>
          <p:cNvSpPr/>
          <p:nvPr/>
        </p:nvSpPr>
        <p:spPr>
          <a:xfrm>
            <a:off x="151910" y="5564283"/>
            <a:ext cx="2238372" cy="1009261"/>
          </a:xfrm>
          <a:prstGeom prst="ellipse">
            <a:avLst/>
          </a:prstGeom>
          <a:solidFill>
            <a:srgbClr val="E7FFFE"/>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en-GB" dirty="0" smtClean="0">
                <a:solidFill>
                  <a:schemeClr val="tx1"/>
                </a:solidFill>
              </a:rPr>
              <a:t>Conferences and publications</a:t>
            </a:r>
            <a:endParaRPr lang="en-GB" dirty="0">
              <a:solidFill>
                <a:schemeClr val="tx1"/>
              </a:solidFill>
            </a:endParaRPr>
          </a:p>
        </p:txBody>
      </p:sp>
      <p:sp>
        <p:nvSpPr>
          <p:cNvPr id="18" name="Rounded Rectangle 17"/>
          <p:cNvSpPr/>
          <p:nvPr/>
        </p:nvSpPr>
        <p:spPr>
          <a:xfrm>
            <a:off x="926327" y="2297269"/>
            <a:ext cx="2573878" cy="1066800"/>
          </a:xfrm>
          <a:prstGeom prst="roundRect">
            <a:avLst/>
          </a:prstGeom>
          <a:gradFill flip="none" rotWithShape="1">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tileRect/>
          </a:gradFill>
        </p:spPr>
        <p:style>
          <a:lnRef idx="1">
            <a:schemeClr val="accent2"/>
          </a:lnRef>
          <a:fillRef idx="2">
            <a:schemeClr val="accent2"/>
          </a:fillRef>
          <a:effectRef idx="1">
            <a:schemeClr val="accent2"/>
          </a:effectRef>
          <a:fontRef idx="minor">
            <a:schemeClr val="dk1"/>
          </a:fontRef>
        </p:style>
        <p:txBody>
          <a:bodyPr rtlCol="0" anchor="ctr"/>
          <a:lstStyle/>
          <a:p>
            <a:pPr algn="ctr"/>
            <a:r>
              <a:rPr lang="en-GB" sz="2400" dirty="0" smtClean="0"/>
              <a:t>Manage all Research activities</a:t>
            </a:r>
            <a:endParaRPr lang="en-GB" sz="2400" dirty="0"/>
          </a:p>
        </p:txBody>
      </p:sp>
      <p:sp>
        <p:nvSpPr>
          <p:cNvPr id="19" name="Rounded Rectangle 18"/>
          <p:cNvSpPr/>
          <p:nvPr/>
        </p:nvSpPr>
        <p:spPr>
          <a:xfrm>
            <a:off x="4116628" y="2303748"/>
            <a:ext cx="2743200" cy="1066800"/>
          </a:xfrm>
          <a:prstGeom prst="roundRect">
            <a:avLst/>
          </a:prstGeom>
          <a:gradFill flip="none" rotWithShape="1">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tileRect/>
          </a:gradFill>
        </p:spPr>
        <p:style>
          <a:lnRef idx="1">
            <a:schemeClr val="dk1"/>
          </a:lnRef>
          <a:fillRef idx="2">
            <a:schemeClr val="dk1"/>
          </a:fillRef>
          <a:effectRef idx="1">
            <a:schemeClr val="dk1"/>
          </a:effectRef>
          <a:fontRef idx="minor">
            <a:schemeClr val="dk1"/>
          </a:fontRef>
        </p:style>
        <p:txBody>
          <a:bodyPr rtlCol="0" anchor="ctr"/>
          <a:lstStyle/>
          <a:p>
            <a:pPr algn="ctr"/>
            <a:r>
              <a:rPr lang="en-GB" sz="2400" dirty="0" smtClean="0"/>
              <a:t>Up-scaling and commercialization</a:t>
            </a:r>
            <a:endParaRPr lang="en-GB" sz="2400" dirty="0"/>
          </a:p>
        </p:txBody>
      </p:sp>
      <p:sp>
        <p:nvSpPr>
          <p:cNvPr id="22" name="Rounded Rectangle 21"/>
          <p:cNvSpPr/>
          <p:nvPr/>
        </p:nvSpPr>
        <p:spPr>
          <a:xfrm>
            <a:off x="7216952" y="2329149"/>
            <a:ext cx="2209803" cy="1066800"/>
          </a:xfrm>
          <a:prstGeom prst="roundRect">
            <a:avLst/>
          </a:prstGeom>
          <a:gradFill flip="none" rotWithShape="1">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tileRect/>
          </a:gradFill>
        </p:spPr>
        <p:style>
          <a:lnRef idx="1">
            <a:schemeClr val="accent3"/>
          </a:lnRef>
          <a:fillRef idx="2">
            <a:schemeClr val="accent3"/>
          </a:fillRef>
          <a:effectRef idx="1">
            <a:schemeClr val="accent3"/>
          </a:effectRef>
          <a:fontRef idx="minor">
            <a:schemeClr val="dk1"/>
          </a:fontRef>
        </p:style>
        <p:txBody>
          <a:bodyPr rtlCol="0" anchor="ctr"/>
          <a:lstStyle/>
          <a:p>
            <a:pPr algn="ctr"/>
            <a:r>
              <a:rPr lang="en-GB" sz="2400" dirty="0" smtClean="0"/>
              <a:t>Tech Transfer</a:t>
            </a:r>
            <a:endParaRPr lang="en-GB" sz="2400" dirty="0"/>
          </a:p>
        </p:txBody>
      </p:sp>
      <p:cxnSp>
        <p:nvCxnSpPr>
          <p:cNvPr id="28" name="Straight Connector 27"/>
          <p:cNvCxnSpPr/>
          <p:nvPr/>
        </p:nvCxnSpPr>
        <p:spPr>
          <a:xfrm>
            <a:off x="5679194" y="1194410"/>
            <a:ext cx="0" cy="53340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3048000" y="1981200"/>
            <a:ext cx="6172200" cy="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2243766" y="1981200"/>
            <a:ext cx="0" cy="38100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5690210" y="1981200"/>
            <a:ext cx="0" cy="38100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8382908" y="1948149"/>
            <a:ext cx="0" cy="38100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1288050" y="1643350"/>
            <a:ext cx="1981198" cy="461665"/>
          </a:xfrm>
          <a:prstGeom prst="rect">
            <a:avLst/>
          </a:prstGeom>
          <a:gradFill>
            <a:gsLst>
              <a:gs pos="0">
                <a:schemeClr val="accent3">
                  <a:lumMod val="95000"/>
                  <a:shade val="30000"/>
                  <a:satMod val="115000"/>
                </a:schemeClr>
              </a:gs>
              <a:gs pos="26000">
                <a:srgbClr val="CCCCCC"/>
              </a:gs>
              <a:gs pos="44000">
                <a:schemeClr val="accent3">
                  <a:lumMod val="95000"/>
                  <a:shade val="100000"/>
                  <a:satMod val="115000"/>
                </a:schemeClr>
              </a:gs>
            </a:gsLst>
            <a:lin ang="16200000" scaled="1"/>
          </a:gradFill>
        </p:spPr>
        <p:txBody>
          <a:bodyPr wrap="square" rtlCol="0">
            <a:spAutoFit/>
          </a:bodyPr>
          <a:lstStyle/>
          <a:p>
            <a:r>
              <a:rPr lang="en-GB" sz="2400" dirty="0" smtClean="0"/>
              <a:t>RESEARCH</a:t>
            </a:r>
            <a:endParaRPr lang="en-GB" sz="2400" dirty="0"/>
          </a:p>
        </p:txBody>
      </p:sp>
      <p:sp>
        <p:nvSpPr>
          <p:cNvPr id="45" name="TextBox 44"/>
          <p:cNvSpPr txBox="1"/>
          <p:nvPr/>
        </p:nvSpPr>
        <p:spPr>
          <a:xfrm>
            <a:off x="4478348" y="1644253"/>
            <a:ext cx="2133596" cy="461665"/>
          </a:xfrm>
          <a:prstGeom prst="rect">
            <a:avLst/>
          </a:prstGeom>
          <a:gradFill>
            <a:gsLst>
              <a:gs pos="0">
                <a:schemeClr val="accent3">
                  <a:lumMod val="95000"/>
                  <a:shade val="30000"/>
                  <a:satMod val="115000"/>
                </a:schemeClr>
              </a:gs>
              <a:gs pos="26000">
                <a:srgbClr val="CCCCCC"/>
              </a:gs>
              <a:gs pos="44000">
                <a:schemeClr val="accent3">
                  <a:lumMod val="95000"/>
                  <a:shade val="100000"/>
                  <a:satMod val="115000"/>
                </a:schemeClr>
              </a:gs>
            </a:gsLst>
            <a:lin ang="16200000" scaled="1"/>
          </a:gradFill>
        </p:spPr>
        <p:txBody>
          <a:bodyPr wrap="square" rtlCol="0">
            <a:spAutoFit/>
          </a:bodyPr>
          <a:lstStyle/>
          <a:p>
            <a:r>
              <a:rPr lang="en-GB" sz="2400" dirty="0" smtClean="0"/>
              <a:t>PRODUCTION</a:t>
            </a:r>
            <a:endParaRPr lang="en-GB" sz="2400" dirty="0"/>
          </a:p>
        </p:txBody>
      </p:sp>
      <p:sp>
        <p:nvSpPr>
          <p:cNvPr id="47" name="TextBox 46"/>
          <p:cNvSpPr txBox="1"/>
          <p:nvPr/>
        </p:nvSpPr>
        <p:spPr>
          <a:xfrm>
            <a:off x="7160797" y="1638884"/>
            <a:ext cx="2148111" cy="461666"/>
          </a:xfrm>
          <a:prstGeom prst="rect">
            <a:avLst/>
          </a:prstGeom>
          <a:gradFill>
            <a:gsLst>
              <a:gs pos="0">
                <a:schemeClr val="accent3">
                  <a:lumMod val="95000"/>
                  <a:shade val="30000"/>
                  <a:satMod val="115000"/>
                </a:schemeClr>
              </a:gs>
              <a:gs pos="26000">
                <a:srgbClr val="CCCCCC"/>
              </a:gs>
              <a:gs pos="44000">
                <a:schemeClr val="accent3">
                  <a:lumMod val="95000"/>
                  <a:shade val="100000"/>
                  <a:satMod val="115000"/>
                </a:schemeClr>
              </a:gs>
            </a:gsLst>
            <a:lin ang="16200000" scaled="1"/>
          </a:gradFill>
        </p:spPr>
        <p:txBody>
          <a:bodyPr wrap="square" rtlCol="0">
            <a:spAutoFit/>
          </a:bodyPr>
          <a:lstStyle/>
          <a:p>
            <a:r>
              <a:rPr lang="en-GB" sz="2400" dirty="0" smtClean="0"/>
              <a:t>EXTENSION</a:t>
            </a:r>
            <a:endParaRPr lang="en-GB" sz="2400" dirty="0"/>
          </a:p>
        </p:txBody>
      </p:sp>
      <p:sp>
        <p:nvSpPr>
          <p:cNvPr id="48" name="Oval 47"/>
          <p:cNvSpPr/>
          <p:nvPr/>
        </p:nvSpPr>
        <p:spPr>
          <a:xfrm>
            <a:off x="631719" y="3680697"/>
            <a:ext cx="1234852" cy="838201"/>
          </a:xfrm>
          <a:prstGeom prst="ellipse">
            <a:avLst/>
          </a:prstGeom>
          <a:solidFill>
            <a:srgbClr val="E7FFFE"/>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en-GB" dirty="0" smtClean="0">
                <a:solidFill>
                  <a:schemeClr val="tx1"/>
                </a:solidFill>
              </a:rPr>
              <a:t>Policy, </a:t>
            </a:r>
            <a:endParaRPr lang="en-GB" dirty="0">
              <a:solidFill>
                <a:schemeClr val="tx1"/>
              </a:solidFill>
            </a:endParaRPr>
          </a:p>
        </p:txBody>
      </p:sp>
      <p:sp>
        <p:nvSpPr>
          <p:cNvPr id="49" name="Oval 48"/>
          <p:cNvSpPr/>
          <p:nvPr/>
        </p:nvSpPr>
        <p:spPr>
          <a:xfrm>
            <a:off x="1930739" y="3866469"/>
            <a:ext cx="1432148" cy="723900"/>
          </a:xfrm>
          <a:prstGeom prst="ellipse">
            <a:avLst/>
          </a:prstGeom>
          <a:solidFill>
            <a:srgbClr val="E7FFFE"/>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en-GB" dirty="0" smtClean="0">
                <a:solidFill>
                  <a:schemeClr val="tx1"/>
                </a:solidFill>
              </a:rPr>
              <a:t>Proposal&amp; M&amp;E</a:t>
            </a:r>
            <a:endParaRPr lang="en-GB" dirty="0">
              <a:solidFill>
                <a:schemeClr val="tx1"/>
              </a:solidFill>
            </a:endParaRPr>
          </a:p>
        </p:txBody>
      </p:sp>
      <p:sp>
        <p:nvSpPr>
          <p:cNvPr id="50" name="Rounded Rectangle 49"/>
          <p:cNvSpPr/>
          <p:nvPr/>
        </p:nvSpPr>
        <p:spPr>
          <a:xfrm>
            <a:off x="682626" y="4440249"/>
            <a:ext cx="1205256" cy="928221"/>
          </a:xfrm>
          <a:prstGeom prst="roundRect">
            <a:avLst/>
          </a:prstGeom>
          <a:solidFill>
            <a:srgbClr val="E7FFFE"/>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en-GB" dirty="0" smtClean="0">
                <a:solidFill>
                  <a:schemeClr val="tx1"/>
                </a:solidFill>
              </a:rPr>
              <a:t>Fund raise</a:t>
            </a:r>
            <a:endParaRPr lang="en-GB" dirty="0">
              <a:solidFill>
                <a:schemeClr val="tx1"/>
              </a:solidFill>
            </a:endParaRPr>
          </a:p>
        </p:txBody>
      </p:sp>
      <p:sp>
        <p:nvSpPr>
          <p:cNvPr id="51" name="Rounded Rectangle 50"/>
          <p:cNvSpPr/>
          <p:nvPr/>
        </p:nvSpPr>
        <p:spPr>
          <a:xfrm>
            <a:off x="2013870" y="4503747"/>
            <a:ext cx="1143000" cy="609600"/>
          </a:xfrm>
          <a:prstGeom prst="roundRect">
            <a:avLst/>
          </a:prstGeom>
          <a:solidFill>
            <a:srgbClr val="E7FFFE"/>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en-GB" dirty="0" smtClean="0">
                <a:solidFill>
                  <a:schemeClr val="tx1"/>
                </a:solidFill>
              </a:rPr>
              <a:t>Database </a:t>
            </a:r>
            <a:endParaRPr lang="en-GB" dirty="0">
              <a:solidFill>
                <a:schemeClr val="tx1"/>
              </a:solidFill>
            </a:endParaRPr>
          </a:p>
        </p:txBody>
      </p:sp>
      <p:sp>
        <p:nvSpPr>
          <p:cNvPr id="20" name="Rounded Rectangle 19"/>
          <p:cNvSpPr/>
          <p:nvPr/>
        </p:nvSpPr>
        <p:spPr>
          <a:xfrm>
            <a:off x="3658513" y="4044021"/>
            <a:ext cx="1371600" cy="546348"/>
          </a:xfrm>
          <a:prstGeom prst="roundRect">
            <a:avLst/>
          </a:prstGeom>
          <a:solidFill>
            <a:schemeClr val="accent1">
              <a:lumMod val="20000"/>
              <a:lumOff val="80000"/>
            </a:schemeClr>
          </a:solidFill>
        </p:spPr>
        <p:style>
          <a:lnRef idx="1">
            <a:schemeClr val="accent4"/>
          </a:lnRef>
          <a:fillRef idx="3">
            <a:schemeClr val="accent4"/>
          </a:fillRef>
          <a:effectRef idx="2">
            <a:schemeClr val="accent4"/>
          </a:effectRef>
          <a:fontRef idx="minor">
            <a:schemeClr val="lt1"/>
          </a:fontRef>
        </p:style>
        <p:txBody>
          <a:bodyPr rtlCol="0" anchor="ctr"/>
          <a:lstStyle/>
          <a:p>
            <a:pPr algn="ctr"/>
            <a:r>
              <a:rPr lang="en-GB" dirty="0" smtClean="0">
                <a:solidFill>
                  <a:schemeClr val="tx1"/>
                </a:solidFill>
              </a:rPr>
              <a:t>Piloting innovation</a:t>
            </a:r>
            <a:endParaRPr lang="en-GB" dirty="0">
              <a:solidFill>
                <a:schemeClr val="tx1"/>
              </a:solidFill>
            </a:endParaRPr>
          </a:p>
        </p:txBody>
      </p:sp>
      <p:sp>
        <p:nvSpPr>
          <p:cNvPr id="23" name="Rounded Rectangle 22"/>
          <p:cNvSpPr/>
          <p:nvPr/>
        </p:nvSpPr>
        <p:spPr>
          <a:xfrm>
            <a:off x="4601599" y="4692664"/>
            <a:ext cx="1524000" cy="531994"/>
          </a:xfrm>
          <a:prstGeom prst="roundRect">
            <a:avLst/>
          </a:prstGeom>
          <a:solidFill>
            <a:srgbClr val="CCECFF"/>
          </a:solidFill>
        </p:spPr>
        <p:style>
          <a:lnRef idx="1">
            <a:schemeClr val="accent4"/>
          </a:lnRef>
          <a:fillRef idx="3">
            <a:schemeClr val="accent4"/>
          </a:fillRef>
          <a:effectRef idx="2">
            <a:schemeClr val="accent4"/>
          </a:effectRef>
          <a:fontRef idx="minor">
            <a:schemeClr val="lt1"/>
          </a:fontRef>
        </p:style>
        <p:txBody>
          <a:bodyPr rtlCol="0" anchor="ctr"/>
          <a:lstStyle/>
          <a:p>
            <a:pPr algn="ctr"/>
            <a:r>
              <a:rPr lang="en-GB" dirty="0" smtClean="0">
                <a:solidFill>
                  <a:schemeClr val="tx1"/>
                </a:solidFill>
              </a:rPr>
              <a:t>IGUs</a:t>
            </a:r>
            <a:endParaRPr lang="en-GB" dirty="0">
              <a:solidFill>
                <a:schemeClr val="tx1"/>
              </a:solidFill>
            </a:endParaRPr>
          </a:p>
        </p:txBody>
      </p:sp>
      <p:sp>
        <p:nvSpPr>
          <p:cNvPr id="24" name="Oval 23"/>
          <p:cNvSpPr/>
          <p:nvPr/>
        </p:nvSpPr>
        <p:spPr>
          <a:xfrm>
            <a:off x="10004367" y="3821709"/>
            <a:ext cx="1477840" cy="813420"/>
          </a:xfrm>
          <a:prstGeom prst="ellipse">
            <a:avLst/>
          </a:prstGeom>
          <a:solidFill>
            <a:schemeClr val="bg1"/>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en-GB" dirty="0" smtClean="0">
                <a:solidFill>
                  <a:schemeClr val="tx1"/>
                </a:solidFill>
              </a:rPr>
              <a:t>MOUs</a:t>
            </a:r>
          </a:p>
          <a:p>
            <a:pPr algn="ctr"/>
            <a:r>
              <a:rPr lang="en-GB" dirty="0" smtClean="0">
                <a:solidFill>
                  <a:schemeClr val="tx1"/>
                </a:solidFill>
              </a:rPr>
              <a:t>&amp;MOAs</a:t>
            </a:r>
            <a:endParaRPr lang="en-GB" dirty="0">
              <a:solidFill>
                <a:schemeClr val="tx1"/>
              </a:solidFill>
            </a:endParaRPr>
          </a:p>
        </p:txBody>
      </p:sp>
      <p:sp>
        <p:nvSpPr>
          <p:cNvPr id="25" name="Oval 24"/>
          <p:cNvSpPr/>
          <p:nvPr/>
        </p:nvSpPr>
        <p:spPr>
          <a:xfrm>
            <a:off x="8042049" y="3501526"/>
            <a:ext cx="1801385" cy="1282701"/>
          </a:xfrm>
          <a:prstGeom prst="ellipse">
            <a:avLst/>
          </a:prstGeom>
          <a:solidFill>
            <a:schemeClr val="bg1"/>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en-GB" dirty="0" smtClean="0">
                <a:solidFill>
                  <a:schemeClr val="tx1"/>
                </a:solidFill>
              </a:rPr>
              <a:t>exhibitions</a:t>
            </a:r>
            <a:endParaRPr lang="en-GB" dirty="0">
              <a:solidFill>
                <a:schemeClr val="tx1"/>
              </a:solidFill>
            </a:endParaRPr>
          </a:p>
        </p:txBody>
      </p:sp>
      <p:sp>
        <p:nvSpPr>
          <p:cNvPr id="27" name="Oval 26"/>
          <p:cNvSpPr/>
          <p:nvPr/>
        </p:nvSpPr>
        <p:spPr>
          <a:xfrm>
            <a:off x="8531176" y="4805645"/>
            <a:ext cx="1143000" cy="1270002"/>
          </a:xfrm>
          <a:prstGeom prst="ellipse">
            <a:avLst/>
          </a:prstGeom>
          <a:solidFill>
            <a:schemeClr val="bg1"/>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en-GB" dirty="0" smtClean="0">
                <a:solidFill>
                  <a:schemeClr val="tx1"/>
                </a:solidFill>
              </a:rPr>
              <a:t>policy</a:t>
            </a:r>
            <a:endParaRPr lang="en-GB" dirty="0">
              <a:solidFill>
                <a:schemeClr val="tx1"/>
              </a:solidFill>
            </a:endParaRPr>
          </a:p>
        </p:txBody>
      </p:sp>
      <p:sp>
        <p:nvSpPr>
          <p:cNvPr id="29" name="Oval 28"/>
          <p:cNvSpPr/>
          <p:nvPr/>
        </p:nvSpPr>
        <p:spPr>
          <a:xfrm>
            <a:off x="6913521" y="4620808"/>
            <a:ext cx="1574800" cy="1288504"/>
          </a:xfrm>
          <a:prstGeom prst="ellipse">
            <a:avLst/>
          </a:prstGeom>
          <a:solidFill>
            <a:schemeClr val="bg1"/>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en-GB" dirty="0" smtClean="0">
                <a:solidFill>
                  <a:schemeClr val="tx1"/>
                </a:solidFill>
              </a:rPr>
              <a:t>Value chains</a:t>
            </a:r>
          </a:p>
          <a:p>
            <a:pPr algn="ctr"/>
            <a:r>
              <a:rPr lang="en-GB" dirty="0" smtClean="0">
                <a:solidFill>
                  <a:schemeClr val="tx1"/>
                </a:solidFill>
              </a:rPr>
              <a:t>analysis</a:t>
            </a:r>
            <a:endParaRPr lang="en-GB" dirty="0">
              <a:solidFill>
                <a:schemeClr val="tx1"/>
              </a:solidFill>
            </a:endParaRPr>
          </a:p>
        </p:txBody>
      </p:sp>
      <p:sp>
        <p:nvSpPr>
          <p:cNvPr id="34" name="Rounded Rectangle 33"/>
          <p:cNvSpPr/>
          <p:nvPr/>
        </p:nvSpPr>
        <p:spPr>
          <a:xfrm>
            <a:off x="574700" y="3642948"/>
            <a:ext cx="2667000" cy="2209800"/>
          </a:xfrm>
          <a:prstGeom prst="roundRect">
            <a:avLst/>
          </a:prstGeom>
          <a:noFill/>
          <a:ln>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ounded Rectangle 34"/>
          <p:cNvSpPr/>
          <p:nvPr/>
        </p:nvSpPr>
        <p:spPr>
          <a:xfrm>
            <a:off x="3615360" y="3776949"/>
            <a:ext cx="3048000" cy="2133601"/>
          </a:xfrm>
          <a:prstGeom prst="roundRect">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ounded Rectangle 35"/>
          <p:cNvSpPr/>
          <p:nvPr/>
        </p:nvSpPr>
        <p:spPr>
          <a:xfrm>
            <a:off x="6760090" y="3733800"/>
            <a:ext cx="3090846" cy="2975472"/>
          </a:xfrm>
          <a:prstGeom prst="roundRect">
            <a:avLst/>
          </a:prstGeom>
          <a:noFill/>
          <a:ln>
            <a:solidFill>
              <a:schemeClr val="accent6">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8" name="Straight Connector 37"/>
          <p:cNvCxnSpPr/>
          <p:nvPr/>
        </p:nvCxnSpPr>
        <p:spPr>
          <a:xfrm flipH="1">
            <a:off x="2029387" y="3331018"/>
            <a:ext cx="371168" cy="278879"/>
          </a:xfrm>
          <a:prstGeom prst="line">
            <a:avLst/>
          </a:prstGeom>
          <a:ln w="38100" cmpd="dbl">
            <a:prstDash val="solid"/>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5215560" y="3395949"/>
            <a:ext cx="0" cy="381000"/>
          </a:xfrm>
          <a:prstGeom prst="line">
            <a:avLst/>
          </a:prstGeom>
          <a:ln w="38100" cmpd="dbl">
            <a:prstDash val="solid"/>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8516950" y="3395949"/>
            <a:ext cx="0" cy="304800"/>
          </a:xfrm>
          <a:prstGeom prst="line">
            <a:avLst/>
          </a:prstGeom>
          <a:ln w="38100" cmpd="dbl">
            <a:prstDash val="solid"/>
          </a:ln>
        </p:spPr>
        <p:style>
          <a:lnRef idx="1">
            <a:schemeClr val="accent1"/>
          </a:lnRef>
          <a:fillRef idx="0">
            <a:schemeClr val="accent1"/>
          </a:fillRef>
          <a:effectRef idx="0">
            <a:schemeClr val="accent1"/>
          </a:effectRef>
          <a:fontRef idx="minor">
            <a:schemeClr val="tx1"/>
          </a:fontRef>
        </p:style>
      </p:cxnSp>
      <p:sp>
        <p:nvSpPr>
          <p:cNvPr id="37" name="Rounded Rectangle 36"/>
          <p:cNvSpPr/>
          <p:nvPr/>
        </p:nvSpPr>
        <p:spPr>
          <a:xfrm>
            <a:off x="4952525" y="3949397"/>
            <a:ext cx="1490960" cy="748680"/>
          </a:xfrm>
          <a:prstGeom prst="roundRect">
            <a:avLst/>
          </a:prstGeom>
          <a:solidFill>
            <a:srgbClr val="CCFFFF"/>
          </a:solidFill>
        </p:spPr>
        <p:style>
          <a:lnRef idx="1">
            <a:schemeClr val="accent4"/>
          </a:lnRef>
          <a:fillRef idx="3">
            <a:schemeClr val="accent4"/>
          </a:fillRef>
          <a:effectRef idx="2">
            <a:schemeClr val="accent4"/>
          </a:effectRef>
          <a:fontRef idx="minor">
            <a:schemeClr val="lt1"/>
          </a:fontRef>
        </p:style>
        <p:txBody>
          <a:bodyPr rtlCol="0" anchor="ctr"/>
          <a:lstStyle/>
          <a:p>
            <a:pPr algn="ctr"/>
            <a:r>
              <a:rPr lang="en-GB" dirty="0" smtClean="0">
                <a:solidFill>
                  <a:schemeClr val="tx1"/>
                </a:solidFill>
              </a:rPr>
              <a:t>incubation</a:t>
            </a:r>
            <a:endParaRPr lang="en-GB" dirty="0">
              <a:solidFill>
                <a:schemeClr val="tx1"/>
              </a:solidFill>
            </a:endParaRPr>
          </a:p>
        </p:txBody>
      </p:sp>
      <p:sp>
        <p:nvSpPr>
          <p:cNvPr id="32" name="TextBox 31"/>
          <p:cNvSpPr txBox="1"/>
          <p:nvPr/>
        </p:nvSpPr>
        <p:spPr>
          <a:xfrm>
            <a:off x="0" y="513203"/>
            <a:ext cx="12192000" cy="707886"/>
          </a:xfrm>
          <a:prstGeom prst="rect">
            <a:avLst/>
          </a:prstGeom>
          <a:gradFill flip="none" rotWithShape="1">
            <a:gsLst>
              <a:gs pos="0">
                <a:schemeClr val="accent3">
                  <a:lumMod val="95000"/>
                  <a:shade val="30000"/>
                  <a:satMod val="115000"/>
                </a:schemeClr>
              </a:gs>
              <a:gs pos="26000">
                <a:srgbClr val="CCCCCC"/>
              </a:gs>
              <a:gs pos="44000">
                <a:schemeClr val="accent3">
                  <a:lumMod val="95000"/>
                  <a:shade val="100000"/>
                  <a:satMod val="115000"/>
                </a:schemeClr>
              </a:gs>
            </a:gsLst>
            <a:lin ang="16200000" scaled="1"/>
            <a:tileRect/>
          </a:gradFill>
        </p:spPr>
        <p:style>
          <a:lnRef idx="1">
            <a:schemeClr val="accent3"/>
          </a:lnRef>
          <a:fillRef idx="3">
            <a:schemeClr val="accent3"/>
          </a:fillRef>
          <a:effectRef idx="2">
            <a:schemeClr val="accent3"/>
          </a:effectRef>
          <a:fontRef idx="minor">
            <a:schemeClr val="lt1"/>
          </a:fontRef>
        </p:style>
        <p:txBody>
          <a:bodyPr wrap="square" rtlCol="0">
            <a:spAutoFit/>
          </a:bodyPr>
          <a:lstStyle/>
          <a:p>
            <a:pPr algn="ctr"/>
            <a:r>
              <a:rPr lang="en-US" sz="4000" b="1" dirty="0" smtClean="0">
                <a:solidFill>
                  <a:schemeClr val="tx1"/>
                </a:solidFill>
              </a:rPr>
              <a:t>ROLE OF RPE DIVISION</a:t>
            </a:r>
            <a:endParaRPr lang="en-US" sz="4000" b="1" dirty="0">
              <a:solidFill>
                <a:schemeClr val="tx1"/>
              </a:solidFill>
            </a:endParaRPr>
          </a:p>
        </p:txBody>
      </p:sp>
      <p:sp>
        <p:nvSpPr>
          <p:cNvPr id="33" name="TextBox 32"/>
          <p:cNvSpPr txBox="1"/>
          <p:nvPr/>
        </p:nvSpPr>
        <p:spPr>
          <a:xfrm>
            <a:off x="9582679" y="1648063"/>
            <a:ext cx="2148111" cy="461666"/>
          </a:xfrm>
          <a:prstGeom prst="rect">
            <a:avLst/>
          </a:prstGeom>
          <a:gradFill>
            <a:gsLst>
              <a:gs pos="0">
                <a:schemeClr val="accent3">
                  <a:lumMod val="95000"/>
                  <a:shade val="30000"/>
                  <a:satMod val="115000"/>
                </a:schemeClr>
              </a:gs>
              <a:gs pos="26000">
                <a:srgbClr val="CCCCCC"/>
              </a:gs>
              <a:gs pos="44000">
                <a:schemeClr val="accent3">
                  <a:lumMod val="95000"/>
                  <a:shade val="100000"/>
                  <a:satMod val="115000"/>
                </a:schemeClr>
              </a:gs>
            </a:gsLst>
            <a:lin ang="16200000" scaled="1"/>
          </a:gradFill>
        </p:spPr>
        <p:txBody>
          <a:bodyPr wrap="square" rtlCol="0">
            <a:spAutoFit/>
          </a:bodyPr>
          <a:lstStyle/>
          <a:p>
            <a:r>
              <a:rPr lang="en-GB" sz="2400" dirty="0" smtClean="0"/>
              <a:t>LINKAGES</a:t>
            </a:r>
            <a:endParaRPr lang="en-GB" sz="2400" dirty="0"/>
          </a:p>
        </p:txBody>
      </p:sp>
      <p:sp>
        <p:nvSpPr>
          <p:cNvPr id="53" name="Oval 52"/>
          <p:cNvSpPr/>
          <p:nvPr/>
        </p:nvSpPr>
        <p:spPr>
          <a:xfrm>
            <a:off x="6266054" y="5581257"/>
            <a:ext cx="1827885" cy="1270002"/>
          </a:xfrm>
          <a:prstGeom prst="ellipse">
            <a:avLst/>
          </a:prstGeom>
          <a:solidFill>
            <a:schemeClr val="bg1"/>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en-GB" dirty="0" smtClean="0">
                <a:solidFill>
                  <a:schemeClr val="tx1"/>
                </a:solidFill>
              </a:rPr>
              <a:t>Impacts/social studies</a:t>
            </a:r>
            <a:endParaRPr lang="en-GB" dirty="0">
              <a:solidFill>
                <a:schemeClr val="tx1"/>
              </a:solidFill>
            </a:endParaRPr>
          </a:p>
        </p:txBody>
      </p:sp>
      <p:sp>
        <p:nvSpPr>
          <p:cNvPr id="54" name="Rounded Rectangle 53"/>
          <p:cNvSpPr/>
          <p:nvPr/>
        </p:nvSpPr>
        <p:spPr>
          <a:xfrm>
            <a:off x="3961229" y="5265060"/>
            <a:ext cx="1524000" cy="531994"/>
          </a:xfrm>
          <a:prstGeom prst="roundRect">
            <a:avLst/>
          </a:prstGeom>
          <a:solidFill>
            <a:srgbClr val="FDFDE9"/>
          </a:solidFill>
        </p:spPr>
        <p:style>
          <a:lnRef idx="1">
            <a:schemeClr val="accent4"/>
          </a:lnRef>
          <a:fillRef idx="3">
            <a:schemeClr val="accent4"/>
          </a:fillRef>
          <a:effectRef idx="2">
            <a:schemeClr val="accent4"/>
          </a:effectRef>
          <a:fontRef idx="minor">
            <a:schemeClr val="lt1"/>
          </a:fontRef>
        </p:style>
        <p:txBody>
          <a:bodyPr rtlCol="0" anchor="ctr"/>
          <a:lstStyle/>
          <a:p>
            <a:pPr algn="ctr"/>
            <a:r>
              <a:rPr lang="en-GB" dirty="0" smtClean="0">
                <a:solidFill>
                  <a:schemeClr val="tx1"/>
                </a:solidFill>
              </a:rPr>
              <a:t>policy</a:t>
            </a:r>
            <a:endParaRPr lang="en-GB" dirty="0">
              <a:solidFill>
                <a:schemeClr val="tx1"/>
              </a:solidFill>
            </a:endParaRPr>
          </a:p>
        </p:txBody>
      </p:sp>
      <p:sp>
        <p:nvSpPr>
          <p:cNvPr id="55" name="Oval 54"/>
          <p:cNvSpPr/>
          <p:nvPr/>
        </p:nvSpPr>
        <p:spPr>
          <a:xfrm>
            <a:off x="7676531" y="5593895"/>
            <a:ext cx="1827885" cy="1270002"/>
          </a:xfrm>
          <a:prstGeom prst="ellipse">
            <a:avLst/>
          </a:prstGeom>
          <a:solidFill>
            <a:schemeClr val="bg1"/>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en-GB" dirty="0" smtClean="0">
                <a:solidFill>
                  <a:schemeClr val="tx1"/>
                </a:solidFill>
              </a:rPr>
              <a:t>Media</a:t>
            </a:r>
          </a:p>
          <a:p>
            <a:pPr algn="ctr"/>
            <a:r>
              <a:rPr lang="en-GB" dirty="0" smtClean="0">
                <a:solidFill>
                  <a:schemeClr val="tx1"/>
                </a:solidFill>
              </a:rPr>
              <a:t>programs</a:t>
            </a:r>
            <a:endParaRPr lang="en-GB" dirty="0">
              <a:solidFill>
                <a:schemeClr val="tx1"/>
              </a:solidFill>
            </a:endParaRPr>
          </a:p>
        </p:txBody>
      </p:sp>
      <p:sp>
        <p:nvSpPr>
          <p:cNvPr id="56" name="Rounded Rectangle 55"/>
          <p:cNvSpPr/>
          <p:nvPr/>
        </p:nvSpPr>
        <p:spPr>
          <a:xfrm>
            <a:off x="9636078" y="2349345"/>
            <a:ext cx="2209803" cy="1066800"/>
          </a:xfrm>
          <a:prstGeom prst="roundRect">
            <a:avLst/>
          </a:prstGeom>
          <a:gradFill flip="none" rotWithShape="1">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tileRect/>
          </a:gradFill>
        </p:spPr>
        <p:style>
          <a:lnRef idx="1">
            <a:schemeClr val="accent3"/>
          </a:lnRef>
          <a:fillRef idx="2">
            <a:schemeClr val="accent3"/>
          </a:fillRef>
          <a:effectRef idx="1">
            <a:schemeClr val="accent3"/>
          </a:effectRef>
          <a:fontRef idx="minor">
            <a:schemeClr val="dk1"/>
          </a:fontRef>
        </p:style>
        <p:txBody>
          <a:bodyPr rtlCol="0" anchor="ctr"/>
          <a:lstStyle/>
          <a:p>
            <a:pPr algn="ctr"/>
            <a:r>
              <a:rPr lang="en-GB" sz="2400" dirty="0" smtClean="0"/>
              <a:t>University partnerships</a:t>
            </a:r>
            <a:endParaRPr lang="en-GB" sz="2400" dirty="0"/>
          </a:p>
        </p:txBody>
      </p:sp>
      <p:sp>
        <p:nvSpPr>
          <p:cNvPr id="58" name="Oval 57"/>
          <p:cNvSpPr/>
          <p:nvPr/>
        </p:nvSpPr>
        <p:spPr>
          <a:xfrm>
            <a:off x="6827949" y="3754368"/>
            <a:ext cx="1477840" cy="813420"/>
          </a:xfrm>
          <a:prstGeom prst="ellipse">
            <a:avLst/>
          </a:prstGeom>
          <a:solidFill>
            <a:schemeClr val="bg1"/>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en-GB" dirty="0" smtClean="0">
                <a:solidFill>
                  <a:schemeClr val="tx1"/>
                </a:solidFill>
              </a:rPr>
              <a:t>trainings</a:t>
            </a:r>
            <a:endParaRPr lang="en-GB" dirty="0">
              <a:solidFill>
                <a:schemeClr val="tx1"/>
              </a:solidFill>
            </a:endParaRPr>
          </a:p>
        </p:txBody>
      </p:sp>
      <p:sp>
        <p:nvSpPr>
          <p:cNvPr id="59" name="Oval 58"/>
          <p:cNvSpPr/>
          <p:nvPr/>
        </p:nvSpPr>
        <p:spPr>
          <a:xfrm>
            <a:off x="10344972" y="4515225"/>
            <a:ext cx="1958249" cy="813420"/>
          </a:xfrm>
          <a:prstGeom prst="ellipse">
            <a:avLst/>
          </a:prstGeom>
          <a:solidFill>
            <a:schemeClr val="bg1"/>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en-GB" dirty="0" smtClean="0">
                <a:solidFill>
                  <a:schemeClr val="tx1"/>
                </a:solidFill>
              </a:rPr>
              <a:t>Fund Raise</a:t>
            </a:r>
            <a:endParaRPr lang="en-GB" dirty="0">
              <a:solidFill>
                <a:schemeClr val="tx1"/>
              </a:solidFill>
            </a:endParaRPr>
          </a:p>
        </p:txBody>
      </p:sp>
      <p:sp>
        <p:nvSpPr>
          <p:cNvPr id="60" name="Oval 59"/>
          <p:cNvSpPr/>
          <p:nvPr/>
        </p:nvSpPr>
        <p:spPr>
          <a:xfrm>
            <a:off x="10656545" y="5485883"/>
            <a:ext cx="1477840" cy="813420"/>
          </a:xfrm>
          <a:prstGeom prst="ellipse">
            <a:avLst/>
          </a:prstGeom>
          <a:solidFill>
            <a:schemeClr val="bg1"/>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en-GB" dirty="0" smtClean="0">
                <a:solidFill>
                  <a:schemeClr val="tx1"/>
                </a:solidFill>
              </a:rPr>
              <a:t>M&amp;E</a:t>
            </a:r>
            <a:endParaRPr lang="en-GB" dirty="0">
              <a:solidFill>
                <a:schemeClr val="tx1"/>
              </a:solidFill>
            </a:endParaRPr>
          </a:p>
        </p:txBody>
      </p:sp>
      <p:cxnSp>
        <p:nvCxnSpPr>
          <p:cNvPr id="61" name="Straight Connector 60"/>
          <p:cNvCxnSpPr/>
          <p:nvPr/>
        </p:nvCxnSpPr>
        <p:spPr>
          <a:xfrm>
            <a:off x="10716152" y="2113248"/>
            <a:ext cx="0" cy="38100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10860962" y="3416145"/>
            <a:ext cx="15896" cy="450324"/>
          </a:xfrm>
          <a:prstGeom prst="line">
            <a:avLst/>
          </a:prstGeom>
          <a:ln w="38100" cmpd="dbl">
            <a:prstDash val="solid"/>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3241700" y="1948149"/>
            <a:ext cx="6432476" cy="33051"/>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6" name="Rounded Rectangle 45"/>
          <p:cNvSpPr/>
          <p:nvPr/>
        </p:nvSpPr>
        <p:spPr>
          <a:xfrm>
            <a:off x="3358561" y="4669635"/>
            <a:ext cx="1524000" cy="531994"/>
          </a:xfrm>
          <a:prstGeom prst="roundRect">
            <a:avLst/>
          </a:prstGeom>
          <a:solidFill>
            <a:srgbClr val="CCFFFF"/>
          </a:solidFill>
        </p:spPr>
        <p:style>
          <a:lnRef idx="1">
            <a:schemeClr val="accent4"/>
          </a:lnRef>
          <a:fillRef idx="3">
            <a:schemeClr val="accent4"/>
          </a:fillRef>
          <a:effectRef idx="2">
            <a:schemeClr val="accent4"/>
          </a:effectRef>
          <a:fontRef idx="minor">
            <a:schemeClr val="lt1"/>
          </a:fontRef>
        </p:style>
        <p:txBody>
          <a:bodyPr rtlCol="0" anchor="ctr"/>
          <a:lstStyle/>
          <a:p>
            <a:pPr algn="ctr"/>
            <a:r>
              <a:rPr lang="en-GB" dirty="0" smtClean="0">
                <a:solidFill>
                  <a:schemeClr val="tx1"/>
                </a:solidFill>
              </a:rPr>
              <a:t>Fund raise</a:t>
            </a:r>
            <a:endParaRPr lang="en-GB" dirty="0">
              <a:solidFill>
                <a:schemeClr val="tx1"/>
              </a:solidFill>
            </a:endParaRPr>
          </a:p>
        </p:txBody>
      </p:sp>
      <p:sp>
        <p:nvSpPr>
          <p:cNvPr id="52" name="Oval 51"/>
          <p:cNvSpPr/>
          <p:nvPr/>
        </p:nvSpPr>
        <p:spPr>
          <a:xfrm>
            <a:off x="5215560" y="5051376"/>
            <a:ext cx="1477840" cy="813420"/>
          </a:xfrm>
          <a:prstGeom prst="ellipse">
            <a:avLst/>
          </a:prstGeom>
          <a:solidFill>
            <a:srgbClr val="CCECFF"/>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en-GB" dirty="0" smtClean="0">
                <a:solidFill>
                  <a:schemeClr val="tx1"/>
                </a:solidFill>
              </a:rPr>
              <a:t>M&amp;E</a:t>
            </a:r>
            <a:endParaRPr lang="en-GB" dirty="0">
              <a:solidFill>
                <a:schemeClr val="tx1"/>
              </a:solidFill>
            </a:endParaRPr>
          </a:p>
        </p:txBody>
      </p:sp>
      <p:sp>
        <p:nvSpPr>
          <p:cNvPr id="2" name="Slide Number Placeholder 1"/>
          <p:cNvSpPr>
            <a:spLocks noGrp="1"/>
          </p:cNvSpPr>
          <p:nvPr>
            <p:ph type="sldNum" sz="quarter" idx="12"/>
          </p:nvPr>
        </p:nvSpPr>
        <p:spPr/>
        <p:txBody>
          <a:bodyPr/>
          <a:lstStyle/>
          <a:p>
            <a:fld id="{55027F4C-2D71-464B-B2B0-DD188A169433}" type="slidenum">
              <a:rPr lang="en-GB" smtClean="0"/>
              <a:pPr/>
              <a:t>11</a:t>
            </a:fld>
            <a:endParaRPr lang="en-GB"/>
          </a:p>
        </p:txBody>
      </p:sp>
      <p:sp>
        <p:nvSpPr>
          <p:cNvPr id="57" name="Oval 56"/>
          <p:cNvSpPr/>
          <p:nvPr/>
        </p:nvSpPr>
        <p:spPr>
          <a:xfrm>
            <a:off x="1943240" y="5652565"/>
            <a:ext cx="4562513" cy="1009261"/>
          </a:xfrm>
          <a:prstGeom prst="ellipse">
            <a:avLst/>
          </a:prstGeom>
          <a:solidFill>
            <a:srgbClr val="E7FFFE"/>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en-GB" dirty="0" smtClean="0">
                <a:solidFill>
                  <a:schemeClr val="tx1"/>
                </a:solidFill>
              </a:rPr>
              <a:t>Administer Internal Funds</a:t>
            </a:r>
            <a:endParaRPr lang="en-GB" dirty="0">
              <a:solidFill>
                <a:schemeClr val="tx1"/>
              </a:solidFill>
            </a:endParaRPr>
          </a:p>
        </p:txBody>
      </p:sp>
      <p:sp>
        <p:nvSpPr>
          <p:cNvPr id="64" name="Oval 63"/>
          <p:cNvSpPr/>
          <p:nvPr/>
        </p:nvSpPr>
        <p:spPr>
          <a:xfrm>
            <a:off x="9784449" y="5162053"/>
            <a:ext cx="1143000" cy="1270002"/>
          </a:xfrm>
          <a:prstGeom prst="ellipse">
            <a:avLst/>
          </a:prstGeom>
          <a:solidFill>
            <a:schemeClr val="bg1"/>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en-GB" dirty="0" smtClean="0">
                <a:solidFill>
                  <a:schemeClr val="tx1"/>
                </a:solidFill>
              </a:rPr>
              <a:t>policy</a:t>
            </a:r>
            <a:endParaRPr lang="en-GB" dirty="0">
              <a:solidFill>
                <a:schemeClr val="tx1"/>
              </a:solidFill>
            </a:endParaRPr>
          </a:p>
        </p:txBody>
      </p:sp>
    </p:spTree>
    <p:extLst>
      <p:ext uri="{BB962C8B-B14F-4D97-AF65-F5344CB8AC3E}">
        <p14:creationId xmlns:p14="http://schemas.microsoft.com/office/powerpoint/2010/main" xmlns="" val="7368774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ctrTitle"/>
          </p:nvPr>
        </p:nvSpPr>
        <p:spPr>
          <a:xfrm>
            <a:off x="0" y="98006"/>
            <a:ext cx="12349908" cy="798630"/>
          </a:xfrm>
          <a:gradFill flip="none" rotWithShape="1">
            <a:gsLst>
              <a:gs pos="0">
                <a:srgbClr val="CCFF66">
                  <a:tint val="66000"/>
                  <a:satMod val="160000"/>
                </a:srgbClr>
              </a:gs>
              <a:gs pos="35000">
                <a:srgbClr val="CCFF66">
                  <a:tint val="44500"/>
                  <a:satMod val="160000"/>
                </a:srgbClr>
              </a:gs>
              <a:gs pos="56000">
                <a:srgbClr val="CCFF66">
                  <a:tint val="23500"/>
                  <a:satMod val="160000"/>
                </a:srgbClr>
              </a:gs>
            </a:gsLst>
            <a:lin ang="16200000" scaled="1"/>
            <a:tileRect/>
          </a:gradFill>
        </p:spPr>
        <p:style>
          <a:lnRef idx="1">
            <a:schemeClr val="accent3"/>
          </a:lnRef>
          <a:fillRef idx="2">
            <a:schemeClr val="accent3"/>
          </a:fillRef>
          <a:effectRef idx="1">
            <a:schemeClr val="accent3"/>
          </a:effectRef>
          <a:fontRef idx="minor">
            <a:schemeClr val="dk1"/>
          </a:fontRef>
        </p:style>
        <p:txBody>
          <a:bodyPr>
            <a:noAutofit/>
          </a:bodyPr>
          <a:lstStyle/>
          <a:p>
            <a:pPr>
              <a:lnSpc>
                <a:spcPct val="150000"/>
              </a:lnSpc>
            </a:pPr>
            <a:r>
              <a:rPr lang="en-US" sz="2800" b="1" dirty="0" smtClean="0"/>
              <a:t>GRANTS</a:t>
            </a:r>
            <a:endParaRPr lang="en-US" sz="2800" b="1" dirty="0"/>
          </a:p>
        </p:txBody>
      </p:sp>
      <p:sp>
        <p:nvSpPr>
          <p:cNvPr id="3" name="Rectangle 2"/>
          <p:cNvSpPr/>
          <p:nvPr/>
        </p:nvSpPr>
        <p:spPr>
          <a:xfrm>
            <a:off x="-77118" y="1146398"/>
            <a:ext cx="12192000" cy="1294393"/>
          </a:xfrm>
          <a:prstGeom prst="rect">
            <a:avLst/>
          </a:prstGeom>
        </p:spPr>
        <p:txBody>
          <a:bodyPr wrap="square">
            <a:spAutoFit/>
          </a:bodyPr>
          <a:lstStyle/>
          <a:p>
            <a:pPr>
              <a:lnSpc>
                <a:spcPct val="150000"/>
              </a:lnSpc>
            </a:pPr>
            <a:r>
              <a:rPr lang="en-US" dirty="0" smtClean="0">
                <a:latin typeface="Times New Roman" panose="02020603050405020304" pitchFamily="18" charset="0"/>
                <a:ea typeface="Calibri" panose="020F0502020204030204" pitchFamily="34" charset="0"/>
              </a:rPr>
              <a:t>JKUAT Grants grew exponentially </a:t>
            </a:r>
            <a:r>
              <a:rPr lang="en-US" dirty="0">
                <a:latin typeface="Times New Roman" panose="02020603050405020304" pitchFamily="18" charset="0"/>
                <a:ea typeface="Calibri" panose="020F0502020204030204" pitchFamily="34" charset="0"/>
              </a:rPr>
              <a:t>in terms of funding </a:t>
            </a:r>
            <a:r>
              <a:rPr lang="en-US" dirty="0" smtClean="0">
                <a:latin typeface="Times New Roman" panose="02020603050405020304" pitchFamily="18" charset="0"/>
                <a:ea typeface="Calibri" panose="020F0502020204030204" pitchFamily="34" charset="0"/>
              </a:rPr>
              <a:t>levels in the last ten years. </a:t>
            </a:r>
            <a:r>
              <a:rPr lang="en-US" dirty="0">
                <a:latin typeface="Times New Roman" panose="02020603050405020304" pitchFamily="18" charset="0"/>
                <a:ea typeface="Calibri" panose="020F0502020204030204" pitchFamily="34" charset="0"/>
              </a:rPr>
              <a:t>There are three main sources of research funds in the university namely, JKUAT, Government of Kenya (through NACOSTI) and more recently the National Research Fund (NRF), and other local and external international donors. The innovation projects are mainly funded by JKUAT.</a:t>
            </a:r>
            <a:endParaRPr lang="en-US" dirty="0"/>
          </a:p>
        </p:txBody>
      </p:sp>
      <p:graphicFrame>
        <p:nvGraphicFramePr>
          <p:cNvPr id="10" name="Chart 9"/>
          <p:cNvGraphicFramePr/>
          <p:nvPr>
            <p:extLst>
              <p:ext uri="{D42A27DB-BD31-4B8C-83A1-F6EECF244321}">
                <p14:modId xmlns:p14="http://schemas.microsoft.com/office/powerpoint/2010/main" xmlns="" val="1458458089"/>
              </p:ext>
            </p:extLst>
          </p:nvPr>
        </p:nvGraphicFramePr>
        <p:xfrm>
          <a:off x="-128530" y="2988325"/>
          <a:ext cx="6147412" cy="4120176"/>
        </p:xfrm>
        <a:graphic>
          <a:graphicData uri="http://schemas.openxmlformats.org/drawingml/2006/chart">
            <c:chart xmlns:c="http://schemas.openxmlformats.org/drawingml/2006/chart" xmlns:r="http://schemas.openxmlformats.org/officeDocument/2006/relationships" r:id="rId3"/>
          </a:graphicData>
        </a:graphic>
      </p:graphicFrame>
      <p:sp>
        <p:nvSpPr>
          <p:cNvPr id="5" name="Rectangle 4"/>
          <p:cNvSpPr/>
          <p:nvPr/>
        </p:nvSpPr>
        <p:spPr>
          <a:xfrm>
            <a:off x="0" y="2988325"/>
            <a:ext cx="4995663" cy="369332"/>
          </a:xfrm>
          <a:prstGeom prst="rect">
            <a:avLst/>
          </a:prstGeom>
        </p:spPr>
        <p:txBody>
          <a:bodyPr wrap="none">
            <a:spAutoFit/>
          </a:bodyPr>
          <a:lstStyle/>
          <a:p>
            <a:r>
              <a:rPr lang="en-US" i="1" dirty="0" smtClean="0">
                <a:latin typeface="Times New Roman" panose="02020603050405020304" pitchFamily="18" charset="0"/>
                <a:ea typeface="Calibri" panose="020F0502020204030204" pitchFamily="34" charset="0"/>
              </a:rPr>
              <a:t>JKUAT</a:t>
            </a:r>
            <a:r>
              <a:rPr lang="en-US" i="1" dirty="0">
                <a:latin typeface="Times New Roman" panose="02020603050405020304" pitchFamily="18" charset="0"/>
                <a:ea typeface="Calibri" panose="020F0502020204030204" pitchFamily="34" charset="0"/>
              </a:rPr>
              <a:t>, Cumulative research funding (2005 to 2016</a:t>
            </a:r>
            <a:endParaRPr lang="en-US" dirty="0"/>
          </a:p>
        </p:txBody>
      </p:sp>
      <p:graphicFrame>
        <p:nvGraphicFramePr>
          <p:cNvPr id="11" name="Chart 10"/>
          <p:cNvGraphicFramePr/>
          <p:nvPr>
            <p:extLst>
              <p:ext uri="{D42A27DB-BD31-4B8C-83A1-F6EECF244321}">
                <p14:modId xmlns:p14="http://schemas.microsoft.com/office/powerpoint/2010/main" xmlns="" val="2850611207"/>
              </p:ext>
            </p:extLst>
          </p:nvPr>
        </p:nvGraphicFramePr>
        <p:xfrm>
          <a:off x="5865877" y="3900104"/>
          <a:ext cx="5858510" cy="2051685"/>
        </p:xfrm>
        <a:graphic>
          <a:graphicData uri="http://schemas.openxmlformats.org/drawingml/2006/chart">
            <c:chart xmlns:c="http://schemas.openxmlformats.org/drawingml/2006/chart" xmlns:r="http://schemas.openxmlformats.org/officeDocument/2006/relationships" r:id="rId4"/>
          </a:graphicData>
        </a:graphic>
      </p:graphicFrame>
      <p:sp>
        <p:nvSpPr>
          <p:cNvPr id="7" name="Rectangle 6"/>
          <p:cNvSpPr/>
          <p:nvPr/>
        </p:nvSpPr>
        <p:spPr>
          <a:xfrm>
            <a:off x="6631979" y="3172991"/>
            <a:ext cx="5339860" cy="369332"/>
          </a:xfrm>
          <a:prstGeom prst="rect">
            <a:avLst/>
          </a:prstGeom>
        </p:spPr>
        <p:txBody>
          <a:bodyPr wrap="none">
            <a:spAutoFit/>
          </a:bodyPr>
          <a:lstStyle/>
          <a:p>
            <a:pPr algn="just"/>
            <a:r>
              <a:rPr lang="en-US" i="1" dirty="0">
                <a:latin typeface="Times New Roman" panose="02020603050405020304" pitchFamily="18" charset="0"/>
                <a:ea typeface="Calibri" panose="020F0502020204030204" pitchFamily="34" charset="0"/>
                <a:cs typeface="Times New Roman" panose="02020603050405020304" pitchFamily="18" charset="0"/>
              </a:rPr>
              <a:t>JKUAT, Cumulative Innovation funding (2008 to 2016).</a:t>
            </a:r>
            <a:endParaRPr lang="en-US"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55027F4C-2D71-464B-B2B0-DD188A169433}" type="slidenum">
              <a:rPr lang="en-GB" smtClean="0"/>
              <a:pPr/>
              <a:t>12</a:t>
            </a:fld>
            <a:endParaRPr lang="en-GB"/>
          </a:p>
        </p:txBody>
      </p:sp>
      <p:pic>
        <p:nvPicPr>
          <p:cNvPr id="12" name="Picture 11" descr="http://www.jkuat.ac.ke/wp-content/themes/jkuat/images/logo-jkuat.jpg"/>
          <p:cNvPicPr>
            <a:picLocks noChangeAspect="1"/>
          </p:cNvPicPr>
          <p:nvPr/>
        </p:nvPicPr>
        <p:blipFill>
          <a:blip r:embed="rId5" cstate="print"/>
          <a:srcRect r="83974"/>
          <a:stretch>
            <a:fillRect/>
          </a:stretch>
        </p:blipFill>
        <p:spPr bwMode="auto">
          <a:xfrm>
            <a:off x="11136239" y="5733095"/>
            <a:ext cx="877050" cy="841949"/>
          </a:xfrm>
          <a:prstGeom prst="rect">
            <a:avLst/>
          </a:prstGeom>
          <a:noFill/>
          <a:ln w="9525">
            <a:noFill/>
            <a:miter lim="800000"/>
            <a:headEnd/>
            <a:tailEnd/>
          </a:ln>
        </p:spPr>
      </p:pic>
    </p:spTree>
    <p:extLst>
      <p:ext uri="{BB962C8B-B14F-4D97-AF65-F5344CB8AC3E}">
        <p14:creationId xmlns:p14="http://schemas.microsoft.com/office/powerpoint/2010/main" xmlns="" val="149306014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ctrTitle"/>
          </p:nvPr>
        </p:nvSpPr>
        <p:spPr>
          <a:xfrm>
            <a:off x="0" y="98006"/>
            <a:ext cx="12349908" cy="798630"/>
          </a:xfrm>
          <a:gradFill flip="none" rotWithShape="1">
            <a:gsLst>
              <a:gs pos="0">
                <a:srgbClr val="CCFF66">
                  <a:tint val="66000"/>
                  <a:satMod val="160000"/>
                </a:srgbClr>
              </a:gs>
              <a:gs pos="35000">
                <a:srgbClr val="CCFF66">
                  <a:tint val="44500"/>
                  <a:satMod val="160000"/>
                </a:srgbClr>
              </a:gs>
              <a:gs pos="56000">
                <a:srgbClr val="CCFF66">
                  <a:tint val="23500"/>
                  <a:satMod val="160000"/>
                </a:srgbClr>
              </a:gs>
            </a:gsLst>
            <a:lin ang="16200000" scaled="1"/>
            <a:tileRect/>
          </a:gradFill>
        </p:spPr>
        <p:style>
          <a:lnRef idx="1">
            <a:schemeClr val="accent3"/>
          </a:lnRef>
          <a:fillRef idx="2">
            <a:schemeClr val="accent3"/>
          </a:fillRef>
          <a:effectRef idx="1">
            <a:schemeClr val="accent3"/>
          </a:effectRef>
          <a:fontRef idx="minor">
            <a:schemeClr val="dk1"/>
          </a:fontRef>
        </p:style>
        <p:txBody>
          <a:bodyPr>
            <a:noAutofit/>
          </a:bodyPr>
          <a:lstStyle/>
          <a:p>
            <a:pPr>
              <a:lnSpc>
                <a:spcPct val="150000"/>
              </a:lnSpc>
            </a:pPr>
            <a:r>
              <a:rPr lang="en-US" sz="2800" b="1" dirty="0" smtClean="0"/>
              <a:t>GRANTS</a:t>
            </a:r>
            <a:endParaRPr lang="en-US" sz="2800" b="1" dirty="0"/>
          </a:p>
        </p:txBody>
      </p:sp>
      <p:graphicFrame>
        <p:nvGraphicFramePr>
          <p:cNvPr id="8" name="Chart 7"/>
          <p:cNvGraphicFramePr/>
          <p:nvPr>
            <p:extLst>
              <p:ext uri="{D42A27DB-BD31-4B8C-83A1-F6EECF244321}">
                <p14:modId xmlns:p14="http://schemas.microsoft.com/office/powerpoint/2010/main" xmlns="" val="857278511"/>
              </p:ext>
            </p:extLst>
          </p:nvPr>
        </p:nvGraphicFramePr>
        <p:xfrm>
          <a:off x="-154236" y="2170457"/>
          <a:ext cx="6537816" cy="3106755"/>
        </p:xfrm>
        <a:graphic>
          <a:graphicData uri="http://schemas.openxmlformats.org/drawingml/2006/chart">
            <c:chart xmlns:c="http://schemas.openxmlformats.org/drawingml/2006/chart" xmlns:r="http://schemas.openxmlformats.org/officeDocument/2006/relationships" r:id="rId3"/>
          </a:graphicData>
        </a:graphic>
      </p:graphicFrame>
      <p:sp>
        <p:nvSpPr>
          <p:cNvPr id="2" name="Rectangle 1"/>
          <p:cNvSpPr/>
          <p:nvPr/>
        </p:nvSpPr>
        <p:spPr>
          <a:xfrm>
            <a:off x="256350" y="1294349"/>
            <a:ext cx="5399683" cy="369332"/>
          </a:xfrm>
          <a:prstGeom prst="rect">
            <a:avLst/>
          </a:prstGeom>
        </p:spPr>
        <p:txBody>
          <a:bodyPr wrap="none">
            <a:spAutoFit/>
          </a:bodyPr>
          <a:lstStyle/>
          <a:p>
            <a:r>
              <a:rPr lang="en-US" i="1" dirty="0">
                <a:latin typeface="Times New Roman" panose="02020603050405020304" pitchFamily="18" charset="0"/>
                <a:ea typeface="Calibri" panose="020F0502020204030204" pitchFamily="34" charset="0"/>
              </a:rPr>
              <a:t>NACOSTI, Cumulative research funding (2005 to 2016).</a:t>
            </a:r>
            <a:endParaRPr lang="en-US" dirty="0"/>
          </a:p>
        </p:txBody>
      </p:sp>
      <p:graphicFrame>
        <p:nvGraphicFramePr>
          <p:cNvPr id="12" name="Chart 11"/>
          <p:cNvGraphicFramePr/>
          <p:nvPr>
            <p:extLst>
              <p:ext uri="{D42A27DB-BD31-4B8C-83A1-F6EECF244321}">
                <p14:modId xmlns:p14="http://schemas.microsoft.com/office/powerpoint/2010/main" xmlns="" val="738921455"/>
              </p:ext>
            </p:extLst>
          </p:nvPr>
        </p:nvGraphicFramePr>
        <p:xfrm>
          <a:off x="5989342" y="2269609"/>
          <a:ext cx="5993337" cy="2941955"/>
        </p:xfrm>
        <a:graphic>
          <a:graphicData uri="http://schemas.openxmlformats.org/drawingml/2006/chart">
            <c:chart xmlns:c="http://schemas.openxmlformats.org/drawingml/2006/chart" xmlns:r="http://schemas.openxmlformats.org/officeDocument/2006/relationships" r:id="rId4"/>
          </a:graphicData>
        </a:graphic>
      </p:graphicFrame>
      <p:sp>
        <p:nvSpPr>
          <p:cNvPr id="4" name="Rectangle 3"/>
          <p:cNvSpPr/>
          <p:nvPr/>
        </p:nvSpPr>
        <p:spPr>
          <a:xfrm>
            <a:off x="5656033" y="1294349"/>
            <a:ext cx="6535967" cy="369332"/>
          </a:xfrm>
          <a:prstGeom prst="rect">
            <a:avLst/>
          </a:prstGeom>
        </p:spPr>
        <p:txBody>
          <a:bodyPr wrap="square">
            <a:spAutoFit/>
          </a:bodyPr>
          <a:lstStyle/>
          <a:p>
            <a:pPr algn="just"/>
            <a:r>
              <a:rPr lang="en-US" i="1" dirty="0">
                <a:latin typeface="Times New Roman" panose="02020603050405020304" pitchFamily="18" charset="0"/>
                <a:ea typeface="Calibri" panose="020F0502020204030204" pitchFamily="34" charset="0"/>
                <a:cs typeface="Times New Roman" panose="02020603050405020304" pitchFamily="18" charset="0"/>
              </a:rPr>
              <a:t>International donor, Cumulative research funding (2005 to 2016)</a:t>
            </a:r>
            <a:endParaRPr lang="en-US"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55027F4C-2D71-464B-B2B0-DD188A169433}" type="slidenum">
              <a:rPr lang="en-GB" smtClean="0"/>
              <a:pPr/>
              <a:t>13</a:t>
            </a:fld>
            <a:endParaRPr lang="en-GB"/>
          </a:p>
        </p:txBody>
      </p:sp>
      <p:pic>
        <p:nvPicPr>
          <p:cNvPr id="10" name="Picture 9" descr="http://www.jkuat.ac.ke/wp-content/themes/jkuat/images/logo-jkuat.jpg"/>
          <p:cNvPicPr>
            <a:picLocks noChangeAspect="1"/>
          </p:cNvPicPr>
          <p:nvPr/>
        </p:nvPicPr>
        <p:blipFill>
          <a:blip r:embed="rId5" cstate="print"/>
          <a:srcRect r="83974"/>
          <a:stretch>
            <a:fillRect/>
          </a:stretch>
        </p:blipFill>
        <p:spPr bwMode="auto">
          <a:xfrm>
            <a:off x="11136239" y="5733095"/>
            <a:ext cx="877050" cy="841949"/>
          </a:xfrm>
          <a:prstGeom prst="rect">
            <a:avLst/>
          </a:prstGeom>
          <a:noFill/>
          <a:ln w="9525">
            <a:noFill/>
            <a:miter lim="800000"/>
            <a:headEnd/>
            <a:tailEnd/>
          </a:ln>
        </p:spPr>
      </p:pic>
    </p:spTree>
    <p:extLst>
      <p:ext uri="{BB962C8B-B14F-4D97-AF65-F5344CB8AC3E}">
        <p14:creationId xmlns:p14="http://schemas.microsoft.com/office/powerpoint/2010/main" xmlns="" val="16233044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sp>
        <p:nvSpPr>
          <p:cNvPr id="4" name="Slide Number Placeholder 3"/>
          <p:cNvSpPr>
            <a:spLocks noGrp="1"/>
          </p:cNvSpPr>
          <p:nvPr>
            <p:ph type="sldNum" sz="quarter" idx="12"/>
          </p:nvPr>
        </p:nvSpPr>
        <p:spPr/>
        <p:txBody>
          <a:bodyPr/>
          <a:lstStyle/>
          <a:p>
            <a:fld id="{55027F4C-2D71-464B-B2B0-DD188A169433}" type="slidenum">
              <a:rPr lang="en-GB" smtClean="0"/>
              <a:pPr/>
              <a:t>‹#›</a:t>
            </a:fld>
            <a:endParaRPr lang="en-GB"/>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5027F4C-2D71-464B-B2B0-DD188A169433}" type="slidenum">
              <a:rPr lang="en-GB" smtClean="0"/>
              <a:pPr/>
              <a:t>15</a:t>
            </a:fld>
            <a:endParaRPr lang="en-GB"/>
          </a:p>
        </p:txBody>
      </p:sp>
      <p:graphicFrame>
        <p:nvGraphicFramePr>
          <p:cNvPr id="7" name="Diagram 6"/>
          <p:cNvGraphicFramePr/>
          <p:nvPr>
            <p:extLst>
              <p:ext uri="{D42A27DB-BD31-4B8C-83A1-F6EECF244321}">
                <p14:modId xmlns:p14="http://schemas.microsoft.com/office/powerpoint/2010/main" xmlns="" val="2748368542"/>
              </p:ext>
            </p:extLst>
          </p:nvPr>
        </p:nvGraphicFramePr>
        <p:xfrm>
          <a:off x="1237129" y="145783"/>
          <a:ext cx="10529047" cy="65466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descr="http://www.jkuat.ac.ke/wp-content/themes/jkuat/images/logo-jkuat.jpg"/>
          <p:cNvPicPr>
            <a:picLocks noChangeAspect="1"/>
          </p:cNvPicPr>
          <p:nvPr/>
        </p:nvPicPr>
        <p:blipFill>
          <a:blip r:embed="rId6" cstate="print"/>
          <a:srcRect r="83974"/>
          <a:stretch>
            <a:fillRect/>
          </a:stretch>
        </p:blipFill>
        <p:spPr bwMode="auto">
          <a:xfrm>
            <a:off x="11237837" y="5733095"/>
            <a:ext cx="877050" cy="841949"/>
          </a:xfrm>
          <a:prstGeom prst="rect">
            <a:avLst/>
          </a:prstGeom>
          <a:noFill/>
          <a:ln w="9525">
            <a:noFill/>
            <a:miter lim="800000"/>
            <a:headEnd/>
            <a:tailEnd/>
          </a:ln>
        </p:spPr>
      </p:pic>
    </p:spTree>
    <p:extLst>
      <p:ext uri="{BB962C8B-B14F-4D97-AF65-F5344CB8AC3E}">
        <p14:creationId xmlns:p14="http://schemas.microsoft.com/office/powerpoint/2010/main" xmlns="" val="63564144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1608" y="79512"/>
            <a:ext cx="11764617" cy="1325563"/>
          </a:xfrm>
          <a:solidFill>
            <a:srgbClr val="0000CC"/>
          </a:solidFill>
        </p:spPr>
        <p:txBody>
          <a:bodyPr/>
          <a:lstStyle/>
          <a:p>
            <a:pPr algn="ctr"/>
            <a:r>
              <a:rPr lang="en-US" b="1" dirty="0" smtClean="0">
                <a:solidFill>
                  <a:schemeClr val="bg1"/>
                </a:solidFill>
                <a:effectLst>
                  <a:outerShdw blurRad="38100" dist="38100" dir="2700000" algn="tl">
                    <a:srgbClr val="000000">
                      <a:alpha val="43137"/>
                    </a:srgbClr>
                  </a:outerShdw>
                </a:effectLst>
              </a:rPr>
              <a:t>JKUAT CENTRE OF EXCELLENCE</a:t>
            </a:r>
            <a:endParaRPr lang="en-US" b="1" dirty="0">
              <a:solidFill>
                <a:schemeClr val="bg1"/>
              </a:solidFill>
              <a:effectLst>
                <a:outerShdw blurRad="38100" dist="38100" dir="2700000" algn="tl">
                  <a:srgbClr val="000000">
                    <a:alpha val="43137"/>
                  </a:srgbClr>
                </a:outerShdw>
              </a:effectLst>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xmlns="" val="1634965913"/>
              </p:ext>
            </p:extLst>
          </p:nvPr>
        </p:nvGraphicFramePr>
        <p:xfrm>
          <a:off x="318051" y="1490870"/>
          <a:ext cx="11608905" cy="52306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2"/>
          </p:nvPr>
        </p:nvSpPr>
        <p:spPr/>
        <p:txBody>
          <a:bodyPr/>
          <a:lstStyle/>
          <a:p>
            <a:fld id="{55027F4C-2D71-464B-B2B0-DD188A169433}" type="slidenum">
              <a:rPr lang="en-GB" smtClean="0"/>
              <a:pPr/>
              <a:t>16</a:t>
            </a:fld>
            <a:endParaRPr lang="en-GB" dirty="0"/>
          </a:p>
        </p:txBody>
      </p:sp>
      <p:pic>
        <p:nvPicPr>
          <p:cNvPr id="6" name="Picture 5" descr="http://www.jkuat.ac.ke/wp-content/themes/jkuat/images/logo-jkuat.jpg"/>
          <p:cNvPicPr>
            <a:picLocks noChangeAspect="1"/>
          </p:cNvPicPr>
          <p:nvPr/>
        </p:nvPicPr>
        <p:blipFill>
          <a:blip r:embed="rId6" cstate="print"/>
          <a:srcRect r="83974"/>
          <a:stretch>
            <a:fillRect/>
          </a:stretch>
        </p:blipFill>
        <p:spPr bwMode="auto">
          <a:xfrm>
            <a:off x="11125934" y="5514401"/>
            <a:ext cx="877050" cy="841949"/>
          </a:xfrm>
          <a:prstGeom prst="rect">
            <a:avLst/>
          </a:prstGeom>
          <a:noFill/>
          <a:ln w="9525">
            <a:noFill/>
            <a:miter lim="800000"/>
            <a:headEnd/>
            <a:tailEnd/>
          </a:ln>
        </p:spPr>
      </p:pic>
    </p:spTree>
    <p:extLst>
      <p:ext uri="{BB962C8B-B14F-4D97-AF65-F5344CB8AC3E}">
        <p14:creationId xmlns:p14="http://schemas.microsoft.com/office/powerpoint/2010/main" xmlns="" val="76897006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5027F4C-2D71-464B-B2B0-DD188A169433}" type="slidenum">
              <a:rPr lang="en-GB" smtClean="0"/>
              <a:pPr/>
              <a:t>17</a:t>
            </a:fld>
            <a:endParaRPr lang="en-GB"/>
          </a:p>
        </p:txBody>
      </p:sp>
      <p:sp>
        <p:nvSpPr>
          <p:cNvPr id="6" name="Rectangle 5"/>
          <p:cNvSpPr/>
          <p:nvPr/>
        </p:nvSpPr>
        <p:spPr>
          <a:xfrm rot="5400000">
            <a:off x="7280915" y="2785770"/>
            <a:ext cx="6063944" cy="1077218"/>
          </a:xfrm>
          <a:prstGeom prst="rect">
            <a:avLst/>
          </a:prstGeom>
        </p:spPr>
        <p:txBody>
          <a:bodyPr wrap="square">
            <a:spAutoFit/>
          </a:bodyPr>
          <a:lstStyle/>
          <a:p>
            <a:pPr algn="ctr"/>
            <a:r>
              <a:rPr lang="en-US" sz="3200" b="1"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rPr>
              <a:t>Distribution of Research funding per </a:t>
            </a:r>
            <a:r>
              <a:rPr lang="en-US" sz="3200" b="1" dirty="0" smtClean="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rPr>
              <a:t>theme</a:t>
            </a:r>
            <a:endParaRPr lang="en-US" sz="3200" b="1" dirty="0">
              <a:effectLst>
                <a:outerShdw blurRad="38100" dist="38100" dir="2700000" algn="tl">
                  <a:srgbClr val="000000">
                    <a:alpha val="43137"/>
                  </a:srgbClr>
                </a:outerShdw>
              </a:effectLst>
            </a:endParaRPr>
          </a:p>
        </p:txBody>
      </p:sp>
      <p:pic>
        <p:nvPicPr>
          <p:cNvPr id="7" name="Picture 6" descr="http://www.jkuat.ac.ke/wp-content/themes/jkuat/images/logo-jkuat.jpg"/>
          <p:cNvPicPr>
            <a:picLocks noChangeAspect="1"/>
          </p:cNvPicPr>
          <p:nvPr/>
        </p:nvPicPr>
        <p:blipFill>
          <a:blip r:embed="rId2" cstate="print"/>
          <a:srcRect r="83974"/>
          <a:stretch>
            <a:fillRect/>
          </a:stretch>
        </p:blipFill>
        <p:spPr bwMode="auto">
          <a:xfrm>
            <a:off x="11125934" y="5514401"/>
            <a:ext cx="877050" cy="841949"/>
          </a:xfrm>
          <a:prstGeom prst="rect">
            <a:avLst/>
          </a:prstGeom>
          <a:noFill/>
          <a:ln w="9525">
            <a:noFill/>
            <a:miter lim="800000"/>
            <a:headEnd/>
            <a:tailEnd/>
          </a:ln>
        </p:spPr>
      </p:pic>
      <p:graphicFrame>
        <p:nvGraphicFramePr>
          <p:cNvPr id="8" name="Chart 7"/>
          <p:cNvGraphicFramePr/>
          <p:nvPr>
            <p:extLst>
              <p:ext uri="{D42A27DB-BD31-4B8C-83A1-F6EECF244321}">
                <p14:modId xmlns:p14="http://schemas.microsoft.com/office/powerpoint/2010/main" xmlns="" val="3378992742"/>
              </p:ext>
            </p:extLst>
          </p:nvPr>
        </p:nvGraphicFramePr>
        <p:xfrm>
          <a:off x="0" y="0"/>
          <a:ext cx="9125094" cy="653891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xmlns="" val="365329052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7" name="Straight Connector 56"/>
          <p:cNvCxnSpPr/>
          <p:nvPr/>
        </p:nvCxnSpPr>
        <p:spPr>
          <a:xfrm>
            <a:off x="3499688" y="1988545"/>
            <a:ext cx="6172200" cy="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8" name="Rounded Rectangle 17"/>
          <p:cNvSpPr/>
          <p:nvPr/>
        </p:nvSpPr>
        <p:spPr>
          <a:xfrm>
            <a:off x="106935" y="2362200"/>
            <a:ext cx="2573878" cy="1066800"/>
          </a:xfrm>
          <a:prstGeom prst="roundRect">
            <a:avLst/>
          </a:prstGeom>
          <a:solidFill>
            <a:srgbClr val="5CE717"/>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lang="en-GB" sz="2400" dirty="0"/>
              <a:t>Crop Production and </a:t>
            </a:r>
            <a:r>
              <a:rPr lang="en-GB" sz="2400" dirty="0" smtClean="0"/>
              <a:t> Management</a:t>
            </a:r>
            <a:endParaRPr lang="en-GB" sz="2400" dirty="0"/>
          </a:p>
        </p:txBody>
      </p:sp>
      <p:sp>
        <p:nvSpPr>
          <p:cNvPr id="19" name="Rounded Rectangle 18"/>
          <p:cNvSpPr/>
          <p:nvPr/>
        </p:nvSpPr>
        <p:spPr>
          <a:xfrm>
            <a:off x="3224270" y="2336799"/>
            <a:ext cx="2743200" cy="1066800"/>
          </a:xfrm>
          <a:prstGeom prst="roundRect">
            <a:avLst/>
          </a:prstGeom>
          <a:solidFill>
            <a:schemeClr val="accent1"/>
          </a:solidFill>
        </p:spPr>
        <p:style>
          <a:lnRef idx="1">
            <a:schemeClr val="dk1"/>
          </a:lnRef>
          <a:fillRef idx="2">
            <a:schemeClr val="dk1"/>
          </a:fillRef>
          <a:effectRef idx="1">
            <a:schemeClr val="dk1"/>
          </a:effectRef>
          <a:fontRef idx="minor">
            <a:schemeClr val="dk1"/>
          </a:fontRef>
        </p:style>
        <p:txBody>
          <a:bodyPr rtlCol="0" anchor="ctr"/>
          <a:lstStyle/>
          <a:p>
            <a:pPr algn="ctr"/>
            <a:r>
              <a:rPr lang="en-GB" sz="2400" dirty="0"/>
              <a:t>Postharvest </a:t>
            </a:r>
          </a:p>
          <a:p>
            <a:pPr algn="ctr"/>
            <a:r>
              <a:rPr lang="en-GB" sz="2400" dirty="0"/>
              <a:t>and </a:t>
            </a:r>
          </a:p>
          <a:p>
            <a:pPr algn="ctr"/>
            <a:r>
              <a:rPr lang="en-GB" sz="2400" dirty="0"/>
              <a:t>Value Addition</a:t>
            </a:r>
          </a:p>
        </p:txBody>
      </p:sp>
      <p:sp>
        <p:nvSpPr>
          <p:cNvPr id="22" name="Rounded Rectangle 21"/>
          <p:cNvSpPr/>
          <p:nvPr/>
        </p:nvSpPr>
        <p:spPr>
          <a:xfrm>
            <a:off x="6412731" y="2362200"/>
            <a:ext cx="2209803" cy="1066800"/>
          </a:xfrm>
          <a:prstGeom prst="roundRect">
            <a:avLst/>
          </a:prstGeom>
          <a:solidFill>
            <a:srgbClr val="F6B0E7"/>
          </a:solidFill>
        </p:spPr>
        <p:style>
          <a:lnRef idx="1">
            <a:schemeClr val="accent3"/>
          </a:lnRef>
          <a:fillRef idx="2">
            <a:schemeClr val="accent3"/>
          </a:fillRef>
          <a:effectRef idx="1">
            <a:schemeClr val="accent3"/>
          </a:effectRef>
          <a:fontRef idx="minor">
            <a:schemeClr val="dk1"/>
          </a:fontRef>
        </p:style>
        <p:txBody>
          <a:bodyPr rtlCol="0" anchor="ctr"/>
          <a:lstStyle/>
          <a:p>
            <a:pPr algn="ctr"/>
            <a:r>
              <a:rPr lang="en-GB" sz="2400" dirty="0"/>
              <a:t>Nutrition </a:t>
            </a:r>
          </a:p>
          <a:p>
            <a:pPr algn="ctr"/>
            <a:r>
              <a:rPr lang="en-GB" sz="2400" dirty="0"/>
              <a:t>and </a:t>
            </a:r>
          </a:p>
          <a:p>
            <a:pPr algn="ctr"/>
            <a:r>
              <a:rPr lang="en-GB" sz="2400" dirty="0"/>
              <a:t>Health</a:t>
            </a:r>
          </a:p>
        </p:txBody>
      </p:sp>
      <p:cxnSp>
        <p:nvCxnSpPr>
          <p:cNvPr id="28" name="Straight Connector 27"/>
          <p:cNvCxnSpPr/>
          <p:nvPr/>
        </p:nvCxnSpPr>
        <p:spPr>
          <a:xfrm>
            <a:off x="4335137" y="1447800"/>
            <a:ext cx="0" cy="53340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1395470" y="1981200"/>
            <a:ext cx="6172200" cy="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1258722" y="2095959"/>
            <a:ext cx="0" cy="38100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4445304" y="1981200"/>
            <a:ext cx="0" cy="38100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7384790" y="2011553"/>
            <a:ext cx="0" cy="38100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164336" y="1676401"/>
            <a:ext cx="1981198" cy="457200"/>
          </a:xfrm>
          <a:prstGeom prst="rect">
            <a:avLst/>
          </a:prstGeom>
          <a:solidFill>
            <a:srgbClr val="5CE717"/>
          </a:solidFill>
        </p:spPr>
        <p:txBody>
          <a:bodyPr wrap="square" rtlCol="0">
            <a:spAutoFit/>
          </a:bodyPr>
          <a:lstStyle/>
          <a:p>
            <a:r>
              <a:rPr lang="en-GB" sz="2400" b="1" dirty="0" smtClean="0">
                <a:solidFill>
                  <a:schemeClr val="bg1"/>
                </a:solidFill>
                <a:effectLst>
                  <a:outerShdw blurRad="38100" dist="38100" dir="2700000" algn="tl">
                    <a:srgbClr val="000000">
                      <a:alpha val="43137"/>
                    </a:srgbClr>
                  </a:outerShdw>
                </a:effectLst>
              </a:rPr>
              <a:t>Sub-theme </a:t>
            </a:r>
            <a:r>
              <a:rPr lang="en-GB" sz="2400" b="1" dirty="0">
                <a:solidFill>
                  <a:schemeClr val="bg1"/>
                </a:solidFill>
                <a:effectLst>
                  <a:outerShdw blurRad="38100" dist="38100" dir="2700000" algn="tl">
                    <a:srgbClr val="000000">
                      <a:alpha val="43137"/>
                    </a:srgbClr>
                  </a:outerShdw>
                </a:effectLst>
              </a:rPr>
              <a:t>1</a:t>
            </a:r>
          </a:p>
        </p:txBody>
      </p:sp>
      <p:sp>
        <p:nvSpPr>
          <p:cNvPr id="45" name="TextBox 44"/>
          <p:cNvSpPr txBox="1"/>
          <p:nvPr/>
        </p:nvSpPr>
        <p:spPr>
          <a:xfrm>
            <a:off x="3288532" y="1677304"/>
            <a:ext cx="2133596" cy="461665"/>
          </a:xfrm>
          <a:prstGeom prst="rect">
            <a:avLst/>
          </a:prstGeom>
          <a:solidFill>
            <a:schemeClr val="accent1"/>
          </a:solidFill>
        </p:spPr>
        <p:txBody>
          <a:bodyPr wrap="square" rtlCol="0">
            <a:spAutoFit/>
          </a:bodyPr>
          <a:lstStyle/>
          <a:p>
            <a:r>
              <a:rPr lang="en-GB" sz="2400" b="1" dirty="0" smtClean="0">
                <a:solidFill>
                  <a:schemeClr val="bg1"/>
                </a:solidFill>
                <a:effectLst>
                  <a:outerShdw blurRad="38100" dist="38100" dir="2700000" algn="tl">
                    <a:srgbClr val="000000">
                      <a:alpha val="43137"/>
                    </a:srgbClr>
                  </a:outerShdw>
                </a:effectLst>
              </a:rPr>
              <a:t>Sub-theme </a:t>
            </a:r>
            <a:r>
              <a:rPr lang="en-GB" sz="2400" b="1" dirty="0">
                <a:solidFill>
                  <a:schemeClr val="bg1"/>
                </a:solidFill>
                <a:effectLst>
                  <a:outerShdw blurRad="38100" dist="38100" dir="2700000" algn="tl">
                    <a:srgbClr val="000000">
                      <a:alpha val="43137"/>
                    </a:srgbClr>
                  </a:outerShdw>
                </a:effectLst>
              </a:rPr>
              <a:t>2</a:t>
            </a:r>
          </a:p>
        </p:txBody>
      </p:sp>
      <p:sp>
        <p:nvSpPr>
          <p:cNvPr id="47" name="TextBox 46"/>
          <p:cNvSpPr txBox="1"/>
          <p:nvPr/>
        </p:nvSpPr>
        <p:spPr>
          <a:xfrm>
            <a:off x="6389625" y="1671935"/>
            <a:ext cx="2129019" cy="461666"/>
          </a:xfrm>
          <a:prstGeom prst="rect">
            <a:avLst/>
          </a:prstGeom>
          <a:solidFill>
            <a:srgbClr val="F6B0E7"/>
          </a:solidFill>
        </p:spPr>
        <p:txBody>
          <a:bodyPr wrap="square" rtlCol="0">
            <a:spAutoFit/>
          </a:bodyPr>
          <a:lstStyle/>
          <a:p>
            <a:r>
              <a:rPr lang="en-GB" sz="2400" b="1" dirty="0" smtClean="0">
                <a:solidFill>
                  <a:schemeClr val="bg1"/>
                </a:solidFill>
                <a:effectLst>
                  <a:outerShdw blurRad="38100" dist="38100" dir="2700000" algn="tl">
                    <a:srgbClr val="000000">
                      <a:alpha val="43137"/>
                    </a:srgbClr>
                  </a:outerShdw>
                </a:effectLst>
              </a:rPr>
              <a:t>Sub-theme </a:t>
            </a:r>
            <a:r>
              <a:rPr lang="en-GB" sz="2400" b="1" dirty="0">
                <a:solidFill>
                  <a:schemeClr val="bg1"/>
                </a:solidFill>
                <a:effectLst>
                  <a:outerShdw blurRad="38100" dist="38100" dir="2700000" algn="tl">
                    <a:srgbClr val="000000">
                      <a:alpha val="43137"/>
                    </a:srgbClr>
                  </a:outerShdw>
                </a:effectLst>
              </a:rPr>
              <a:t>3</a:t>
            </a:r>
          </a:p>
        </p:txBody>
      </p:sp>
      <p:sp>
        <p:nvSpPr>
          <p:cNvPr id="48" name="Oval 47"/>
          <p:cNvSpPr/>
          <p:nvPr/>
        </p:nvSpPr>
        <p:spPr>
          <a:xfrm>
            <a:off x="-64267" y="3810000"/>
            <a:ext cx="1386629" cy="838201"/>
          </a:xfrm>
          <a:prstGeom prst="ellipse">
            <a:avLst/>
          </a:prstGeom>
          <a:solidFill>
            <a:srgbClr val="5CE717"/>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en-GB" sz="1600" dirty="0" smtClean="0">
                <a:solidFill>
                  <a:schemeClr val="tx1"/>
                </a:solidFill>
              </a:rPr>
              <a:t>Seeds</a:t>
            </a:r>
          </a:p>
          <a:p>
            <a:pPr algn="ctr"/>
            <a:r>
              <a:rPr lang="en-GB" sz="1600" dirty="0" smtClean="0">
                <a:solidFill>
                  <a:schemeClr val="tx1"/>
                </a:solidFill>
              </a:rPr>
              <a:t>/</a:t>
            </a:r>
            <a:r>
              <a:rPr lang="en-GB" sz="1600" dirty="0">
                <a:solidFill>
                  <a:schemeClr val="tx1"/>
                </a:solidFill>
              </a:rPr>
              <a:t>Seed-lings</a:t>
            </a:r>
          </a:p>
        </p:txBody>
      </p:sp>
      <p:sp>
        <p:nvSpPr>
          <p:cNvPr id="49" name="Oval 48"/>
          <p:cNvSpPr/>
          <p:nvPr/>
        </p:nvSpPr>
        <p:spPr>
          <a:xfrm>
            <a:off x="1258722" y="3899520"/>
            <a:ext cx="1432148" cy="723900"/>
          </a:xfrm>
          <a:prstGeom prst="ellipse">
            <a:avLst/>
          </a:prstGeom>
          <a:solidFill>
            <a:srgbClr val="5CE717"/>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en-GB" sz="1600" dirty="0">
                <a:solidFill>
                  <a:schemeClr val="tx1"/>
                </a:solidFill>
              </a:rPr>
              <a:t>Water/ Nutrient</a:t>
            </a:r>
          </a:p>
        </p:txBody>
      </p:sp>
      <p:sp>
        <p:nvSpPr>
          <p:cNvPr id="50" name="Rounded Rectangle 49"/>
          <p:cNvSpPr/>
          <p:nvPr/>
        </p:nvSpPr>
        <p:spPr>
          <a:xfrm>
            <a:off x="100072" y="4724400"/>
            <a:ext cx="1243359" cy="979017"/>
          </a:xfrm>
          <a:prstGeom prst="roundRect">
            <a:avLst/>
          </a:prstGeom>
          <a:solidFill>
            <a:srgbClr val="5CE717"/>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en-GB" sz="1600" dirty="0">
                <a:solidFill>
                  <a:schemeClr val="tx1"/>
                </a:solidFill>
              </a:rPr>
              <a:t>Pests/</a:t>
            </a:r>
          </a:p>
          <a:p>
            <a:pPr algn="ctr"/>
            <a:r>
              <a:rPr lang="en-GB" sz="1600" dirty="0">
                <a:solidFill>
                  <a:schemeClr val="tx1"/>
                </a:solidFill>
              </a:rPr>
              <a:t>Diseases</a:t>
            </a:r>
          </a:p>
        </p:txBody>
      </p:sp>
      <p:sp>
        <p:nvSpPr>
          <p:cNvPr id="51" name="Rounded Rectangle 50"/>
          <p:cNvSpPr/>
          <p:nvPr/>
        </p:nvSpPr>
        <p:spPr>
          <a:xfrm>
            <a:off x="1419630" y="4876800"/>
            <a:ext cx="1143000" cy="609600"/>
          </a:xfrm>
          <a:prstGeom prst="roundRect">
            <a:avLst/>
          </a:prstGeom>
          <a:solidFill>
            <a:srgbClr val="5CE717"/>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en-GB" sz="1600" dirty="0">
                <a:solidFill>
                  <a:schemeClr val="tx1"/>
                </a:solidFill>
              </a:rPr>
              <a:t>Plant </a:t>
            </a:r>
          </a:p>
          <a:p>
            <a:pPr algn="ctr"/>
            <a:r>
              <a:rPr lang="en-GB" sz="1600" dirty="0">
                <a:solidFill>
                  <a:schemeClr val="tx1"/>
                </a:solidFill>
              </a:rPr>
              <a:t>Nutrition</a:t>
            </a:r>
          </a:p>
        </p:txBody>
      </p:sp>
      <p:sp>
        <p:nvSpPr>
          <p:cNvPr id="20" name="Rounded Rectangle 19"/>
          <p:cNvSpPr/>
          <p:nvPr/>
        </p:nvSpPr>
        <p:spPr>
          <a:xfrm>
            <a:off x="2755134" y="4077072"/>
            <a:ext cx="1371600" cy="546348"/>
          </a:xfrm>
          <a:prstGeom prst="roundRect">
            <a:avLst/>
          </a:prstGeom>
          <a:solidFill>
            <a:schemeClr val="accent1"/>
          </a:solidFill>
        </p:spPr>
        <p:style>
          <a:lnRef idx="1">
            <a:schemeClr val="accent4"/>
          </a:lnRef>
          <a:fillRef idx="3">
            <a:schemeClr val="accent4"/>
          </a:fillRef>
          <a:effectRef idx="2">
            <a:schemeClr val="accent4"/>
          </a:effectRef>
          <a:fontRef idx="minor">
            <a:schemeClr val="lt1"/>
          </a:fontRef>
        </p:style>
        <p:txBody>
          <a:bodyPr rtlCol="0" anchor="ctr"/>
          <a:lstStyle/>
          <a:p>
            <a:pPr algn="ctr"/>
            <a:r>
              <a:rPr lang="en-GB" sz="1600" dirty="0">
                <a:solidFill>
                  <a:schemeClr val="tx1"/>
                </a:solidFill>
              </a:rPr>
              <a:t>Processing</a:t>
            </a:r>
          </a:p>
        </p:txBody>
      </p:sp>
      <p:sp>
        <p:nvSpPr>
          <p:cNvPr id="21" name="Rounded Rectangle 20"/>
          <p:cNvSpPr/>
          <p:nvPr/>
        </p:nvSpPr>
        <p:spPr>
          <a:xfrm>
            <a:off x="2755134" y="4754880"/>
            <a:ext cx="1338564" cy="718817"/>
          </a:xfrm>
          <a:prstGeom prst="roundRect">
            <a:avLst/>
          </a:prstGeom>
          <a:solidFill>
            <a:schemeClr val="accent1"/>
          </a:solidFill>
        </p:spPr>
        <p:style>
          <a:lnRef idx="1">
            <a:schemeClr val="accent4"/>
          </a:lnRef>
          <a:fillRef idx="3">
            <a:schemeClr val="accent4"/>
          </a:fillRef>
          <a:effectRef idx="2">
            <a:schemeClr val="accent4"/>
          </a:effectRef>
          <a:fontRef idx="minor">
            <a:schemeClr val="lt1"/>
          </a:fontRef>
        </p:style>
        <p:txBody>
          <a:bodyPr rtlCol="0" anchor="ctr"/>
          <a:lstStyle/>
          <a:p>
            <a:pPr algn="ctr"/>
            <a:r>
              <a:rPr lang="en-GB" sz="1600" dirty="0" smtClean="0">
                <a:solidFill>
                  <a:schemeClr val="tx1"/>
                </a:solidFill>
              </a:rPr>
              <a:t>Food Safety</a:t>
            </a:r>
            <a:endParaRPr lang="en-GB" sz="1600" dirty="0">
              <a:solidFill>
                <a:schemeClr val="tx1"/>
              </a:solidFill>
            </a:endParaRPr>
          </a:p>
        </p:txBody>
      </p:sp>
      <p:sp>
        <p:nvSpPr>
          <p:cNvPr id="23" name="Rounded Rectangle 22"/>
          <p:cNvSpPr/>
          <p:nvPr/>
        </p:nvSpPr>
        <p:spPr>
          <a:xfrm>
            <a:off x="4136247" y="4881488"/>
            <a:ext cx="1524000" cy="604911"/>
          </a:xfrm>
          <a:prstGeom prst="roundRect">
            <a:avLst/>
          </a:prstGeom>
          <a:solidFill>
            <a:schemeClr val="accent1"/>
          </a:solidFill>
        </p:spPr>
        <p:style>
          <a:lnRef idx="1">
            <a:schemeClr val="accent4"/>
          </a:lnRef>
          <a:fillRef idx="3">
            <a:schemeClr val="accent4"/>
          </a:fillRef>
          <a:effectRef idx="2">
            <a:schemeClr val="accent4"/>
          </a:effectRef>
          <a:fontRef idx="minor">
            <a:schemeClr val="lt1"/>
          </a:fontRef>
        </p:style>
        <p:txBody>
          <a:bodyPr rtlCol="0" anchor="ctr"/>
          <a:lstStyle/>
          <a:p>
            <a:pPr algn="ctr"/>
            <a:r>
              <a:rPr lang="en-GB" sz="1600" dirty="0" err="1" smtClean="0">
                <a:solidFill>
                  <a:schemeClr val="tx1"/>
                </a:solidFill>
              </a:rPr>
              <a:t>Biowaste</a:t>
            </a:r>
            <a:r>
              <a:rPr lang="en-GB" sz="1600" dirty="0" smtClean="0">
                <a:solidFill>
                  <a:schemeClr val="tx1"/>
                </a:solidFill>
              </a:rPr>
              <a:t> utilization</a:t>
            </a:r>
            <a:endParaRPr lang="en-GB" sz="1600" dirty="0">
              <a:solidFill>
                <a:schemeClr val="tx1"/>
              </a:solidFill>
            </a:endParaRPr>
          </a:p>
        </p:txBody>
      </p:sp>
      <p:sp>
        <p:nvSpPr>
          <p:cNvPr id="24" name="Oval 23"/>
          <p:cNvSpPr/>
          <p:nvPr/>
        </p:nvSpPr>
        <p:spPr>
          <a:xfrm>
            <a:off x="5838092" y="3877393"/>
            <a:ext cx="1603717" cy="813420"/>
          </a:xfrm>
          <a:prstGeom prst="ellipse">
            <a:avLst/>
          </a:prstGeom>
          <a:solidFill>
            <a:srgbClr val="F6B0E7"/>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600" dirty="0">
                <a:solidFill>
                  <a:schemeClr val="tx1"/>
                </a:solidFill>
              </a:rPr>
              <a:t>Food </a:t>
            </a:r>
            <a:r>
              <a:rPr lang="en-GB" sz="1600" dirty="0" err="1">
                <a:solidFill>
                  <a:schemeClr val="tx1"/>
                </a:solidFill>
              </a:rPr>
              <a:t>fortifica-tion</a:t>
            </a:r>
            <a:endParaRPr lang="en-GB" sz="1600" dirty="0">
              <a:solidFill>
                <a:schemeClr val="tx1"/>
              </a:solidFill>
            </a:endParaRPr>
          </a:p>
        </p:txBody>
      </p:sp>
      <p:sp>
        <p:nvSpPr>
          <p:cNvPr id="25" name="Oval 24"/>
          <p:cNvSpPr/>
          <p:nvPr/>
        </p:nvSpPr>
        <p:spPr>
          <a:xfrm>
            <a:off x="7229356" y="3810000"/>
            <a:ext cx="1534816" cy="1282701"/>
          </a:xfrm>
          <a:prstGeom prst="ellipse">
            <a:avLst/>
          </a:prstGeom>
          <a:solidFill>
            <a:srgbClr val="F6B0E7"/>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600" dirty="0">
                <a:solidFill>
                  <a:schemeClr val="tx1"/>
                </a:solidFill>
              </a:rPr>
              <a:t>Nutrient Bio-</a:t>
            </a:r>
            <a:r>
              <a:rPr lang="en-GB" sz="1600" dirty="0" err="1">
                <a:solidFill>
                  <a:schemeClr val="tx1"/>
                </a:solidFill>
              </a:rPr>
              <a:t>availa</a:t>
            </a:r>
            <a:r>
              <a:rPr lang="en-GB" sz="1600" dirty="0">
                <a:solidFill>
                  <a:schemeClr val="tx1"/>
                </a:solidFill>
              </a:rPr>
              <a:t>-</a:t>
            </a:r>
            <a:r>
              <a:rPr lang="en-GB" sz="1600" dirty="0" err="1">
                <a:solidFill>
                  <a:schemeClr val="tx1"/>
                </a:solidFill>
              </a:rPr>
              <a:t>bility</a:t>
            </a:r>
            <a:endParaRPr lang="en-GB" sz="1600" dirty="0">
              <a:solidFill>
                <a:schemeClr val="tx1"/>
              </a:solidFill>
            </a:endParaRPr>
          </a:p>
        </p:txBody>
      </p:sp>
      <p:sp>
        <p:nvSpPr>
          <p:cNvPr id="27" name="Oval 26"/>
          <p:cNvSpPr/>
          <p:nvPr/>
        </p:nvSpPr>
        <p:spPr>
          <a:xfrm>
            <a:off x="7160458" y="5181599"/>
            <a:ext cx="1645920" cy="1270002"/>
          </a:xfrm>
          <a:prstGeom prst="ellipse">
            <a:avLst/>
          </a:prstGeom>
          <a:solidFill>
            <a:srgbClr val="F6B0E7"/>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600" dirty="0" smtClean="0">
                <a:solidFill>
                  <a:schemeClr val="tx1"/>
                </a:solidFill>
              </a:rPr>
              <a:t>Functional </a:t>
            </a:r>
            <a:r>
              <a:rPr lang="en-GB" sz="1600" dirty="0">
                <a:solidFill>
                  <a:schemeClr val="tx1"/>
                </a:solidFill>
              </a:rPr>
              <a:t>foods</a:t>
            </a:r>
          </a:p>
        </p:txBody>
      </p:sp>
      <p:sp>
        <p:nvSpPr>
          <p:cNvPr id="29" name="Oval 28"/>
          <p:cNvSpPr/>
          <p:nvPr/>
        </p:nvSpPr>
        <p:spPr>
          <a:xfrm>
            <a:off x="5978769" y="4876800"/>
            <a:ext cx="1505243" cy="1288504"/>
          </a:xfrm>
          <a:prstGeom prst="ellipse">
            <a:avLst/>
          </a:prstGeom>
          <a:solidFill>
            <a:srgbClr val="F6B0E7"/>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600" dirty="0" smtClean="0">
                <a:solidFill>
                  <a:schemeClr val="tx1"/>
                </a:solidFill>
              </a:rPr>
              <a:t>Genomics</a:t>
            </a:r>
            <a:endParaRPr lang="en-GB" sz="1600" dirty="0">
              <a:solidFill>
                <a:schemeClr val="tx1"/>
              </a:solidFill>
            </a:endParaRPr>
          </a:p>
        </p:txBody>
      </p:sp>
      <p:sp>
        <p:nvSpPr>
          <p:cNvPr id="34" name="Rounded Rectangle 33"/>
          <p:cNvSpPr/>
          <p:nvPr/>
        </p:nvSpPr>
        <p:spPr>
          <a:xfrm>
            <a:off x="-64266" y="3733800"/>
            <a:ext cx="2667000" cy="2209800"/>
          </a:xfrm>
          <a:prstGeom prst="roundRect">
            <a:avLst/>
          </a:prstGeom>
          <a:noFill/>
          <a:ln>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ounded Rectangle 34"/>
          <p:cNvSpPr/>
          <p:nvPr/>
        </p:nvSpPr>
        <p:spPr>
          <a:xfrm>
            <a:off x="2678934" y="3810000"/>
            <a:ext cx="3048000" cy="2133601"/>
          </a:xfrm>
          <a:prstGeom prst="roundRect">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p>
        </p:txBody>
      </p:sp>
      <p:sp>
        <p:nvSpPr>
          <p:cNvPr id="36" name="Rounded Rectangle 35"/>
          <p:cNvSpPr/>
          <p:nvPr/>
        </p:nvSpPr>
        <p:spPr>
          <a:xfrm>
            <a:off x="5812648" y="3733800"/>
            <a:ext cx="2962287" cy="2791544"/>
          </a:xfrm>
          <a:prstGeom prst="roundRect">
            <a:avLst/>
          </a:prstGeom>
          <a:noFill/>
          <a:ln>
            <a:solidFill>
              <a:schemeClr val="accent6">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8" name="Straight Connector 37"/>
          <p:cNvCxnSpPr/>
          <p:nvPr/>
        </p:nvCxnSpPr>
        <p:spPr>
          <a:xfrm flipH="1">
            <a:off x="1209847" y="3396692"/>
            <a:ext cx="29640" cy="304800"/>
          </a:xfrm>
          <a:prstGeom prst="line">
            <a:avLst/>
          </a:prstGeom>
          <a:ln w="38100" cmpd="dbl">
            <a:prstDash val="solid"/>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4301170" y="3429000"/>
            <a:ext cx="0" cy="381000"/>
          </a:xfrm>
          <a:prstGeom prst="line">
            <a:avLst/>
          </a:prstGeom>
          <a:ln w="38100" cmpd="dbl">
            <a:prstDash val="solid"/>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7567670" y="3429000"/>
            <a:ext cx="0" cy="304800"/>
          </a:xfrm>
          <a:prstGeom prst="line">
            <a:avLst/>
          </a:prstGeom>
          <a:ln w="38100" cmpd="dbl">
            <a:prstDash val="solid"/>
          </a:ln>
        </p:spPr>
        <p:style>
          <a:lnRef idx="1">
            <a:schemeClr val="accent1"/>
          </a:lnRef>
          <a:fillRef idx="0">
            <a:schemeClr val="accent1"/>
          </a:fillRef>
          <a:effectRef idx="0">
            <a:schemeClr val="accent1"/>
          </a:effectRef>
          <a:fontRef idx="minor">
            <a:schemeClr val="tx1"/>
          </a:fontRef>
        </p:style>
      </p:cxnSp>
      <p:sp>
        <p:nvSpPr>
          <p:cNvPr id="37" name="Rounded Rectangle 36"/>
          <p:cNvSpPr/>
          <p:nvPr/>
        </p:nvSpPr>
        <p:spPr>
          <a:xfrm>
            <a:off x="4181354" y="4026516"/>
            <a:ext cx="1490960" cy="748680"/>
          </a:xfrm>
          <a:prstGeom prst="roundRect">
            <a:avLst/>
          </a:prstGeom>
          <a:solidFill>
            <a:schemeClr val="accent1"/>
          </a:solidFill>
        </p:spPr>
        <p:style>
          <a:lnRef idx="1">
            <a:schemeClr val="accent4"/>
          </a:lnRef>
          <a:fillRef idx="3">
            <a:schemeClr val="accent4"/>
          </a:fillRef>
          <a:effectRef idx="2">
            <a:schemeClr val="accent4"/>
          </a:effectRef>
          <a:fontRef idx="minor">
            <a:schemeClr val="lt1"/>
          </a:fontRef>
        </p:style>
        <p:txBody>
          <a:bodyPr rtlCol="0" anchor="ctr"/>
          <a:lstStyle/>
          <a:p>
            <a:pPr algn="ctr"/>
            <a:r>
              <a:rPr lang="en-GB" sz="1600" dirty="0" smtClean="0">
                <a:solidFill>
                  <a:schemeClr val="tx1"/>
                </a:solidFill>
              </a:rPr>
              <a:t>Postharvest </a:t>
            </a:r>
          </a:p>
          <a:p>
            <a:pPr algn="ctr"/>
            <a:r>
              <a:rPr lang="en-GB" sz="1600" dirty="0" smtClean="0">
                <a:solidFill>
                  <a:schemeClr val="tx1"/>
                </a:solidFill>
              </a:rPr>
              <a:t>Technology</a:t>
            </a:r>
            <a:endParaRPr lang="en-GB" sz="1600" dirty="0">
              <a:solidFill>
                <a:schemeClr val="tx1"/>
              </a:solidFill>
            </a:endParaRPr>
          </a:p>
        </p:txBody>
      </p:sp>
      <p:sp>
        <p:nvSpPr>
          <p:cNvPr id="32" name="TextBox 31"/>
          <p:cNvSpPr txBox="1"/>
          <p:nvPr/>
        </p:nvSpPr>
        <p:spPr>
          <a:xfrm>
            <a:off x="-14984" y="-26630"/>
            <a:ext cx="12192000" cy="1538883"/>
          </a:xfrm>
          <a:prstGeom prst="rect">
            <a:avLst/>
          </a:prstGeom>
          <a:gradFill>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gradFill>
        </p:spPr>
        <p:style>
          <a:lnRef idx="1">
            <a:schemeClr val="accent3"/>
          </a:lnRef>
          <a:fillRef idx="3">
            <a:schemeClr val="accent3"/>
          </a:fillRef>
          <a:effectRef idx="2">
            <a:schemeClr val="accent3"/>
          </a:effectRef>
          <a:fontRef idx="minor">
            <a:schemeClr val="lt1"/>
          </a:fontRef>
        </p:style>
        <p:txBody>
          <a:bodyPr wrap="square" rtlCol="0">
            <a:spAutoFit/>
          </a:bodyPr>
          <a:lstStyle/>
          <a:p>
            <a:pPr algn="ctr"/>
            <a:endParaRPr lang="en-US" sz="4000" b="1" dirty="0" smtClean="0">
              <a:solidFill>
                <a:schemeClr val="tx1"/>
              </a:solidFill>
            </a:endParaRPr>
          </a:p>
          <a:p>
            <a:pPr algn="ctr"/>
            <a:r>
              <a:rPr lang="en-US" sz="5400" b="1" dirty="0" smtClean="0">
                <a:solidFill>
                  <a:srgbClr val="0000CC"/>
                </a:solidFill>
              </a:rPr>
              <a:t>Food Security Theme (KES: 1.086 b)</a:t>
            </a:r>
            <a:endParaRPr lang="en-US" sz="5400" b="1" dirty="0">
              <a:solidFill>
                <a:srgbClr val="0000CC"/>
              </a:solidFill>
            </a:endParaRPr>
          </a:p>
        </p:txBody>
      </p:sp>
      <p:sp>
        <p:nvSpPr>
          <p:cNvPr id="33" name="Rounded Rectangle 32"/>
          <p:cNvSpPr/>
          <p:nvPr/>
        </p:nvSpPr>
        <p:spPr>
          <a:xfrm>
            <a:off x="9671888" y="2514600"/>
            <a:ext cx="2209803" cy="10668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sz="2400" dirty="0" smtClean="0"/>
              <a:t>Insects for  food and feed</a:t>
            </a:r>
            <a:endParaRPr lang="en-GB" sz="2400" dirty="0"/>
          </a:p>
        </p:txBody>
      </p:sp>
      <p:sp>
        <p:nvSpPr>
          <p:cNvPr id="42" name="TextBox 41"/>
          <p:cNvSpPr txBox="1"/>
          <p:nvPr/>
        </p:nvSpPr>
        <p:spPr>
          <a:xfrm>
            <a:off x="9634622" y="1649473"/>
            <a:ext cx="2129019" cy="461666"/>
          </a:xfrm>
          <a:prstGeom prst="rect">
            <a:avLst/>
          </a:prstGeom>
          <a:gradFill>
            <a:gsLst>
              <a:gs pos="0">
                <a:schemeClr val="accent3">
                  <a:lumMod val="95000"/>
                  <a:shade val="30000"/>
                  <a:satMod val="115000"/>
                </a:schemeClr>
              </a:gs>
              <a:gs pos="26000">
                <a:srgbClr val="CCCCCC"/>
              </a:gs>
              <a:gs pos="44000">
                <a:schemeClr val="accent3">
                  <a:lumMod val="95000"/>
                  <a:shade val="100000"/>
                  <a:satMod val="115000"/>
                </a:schemeClr>
              </a:gs>
            </a:gsLst>
            <a:lin ang="16200000" scaled="1"/>
          </a:gradFill>
        </p:spPr>
        <p:txBody>
          <a:bodyPr wrap="square" rtlCol="0">
            <a:spAutoFit/>
          </a:bodyPr>
          <a:lstStyle/>
          <a:p>
            <a:r>
              <a:rPr lang="en-GB" sz="2400" b="1" dirty="0" smtClean="0">
                <a:solidFill>
                  <a:schemeClr val="bg1"/>
                </a:solidFill>
                <a:effectLst>
                  <a:outerShdw blurRad="38100" dist="38100" dir="2700000" algn="tl">
                    <a:srgbClr val="000000">
                      <a:alpha val="43137"/>
                    </a:srgbClr>
                  </a:outerShdw>
                </a:effectLst>
              </a:rPr>
              <a:t>Sub-theme 4</a:t>
            </a:r>
            <a:endParaRPr lang="en-GB" sz="2400" b="1" dirty="0">
              <a:solidFill>
                <a:schemeClr val="bg1"/>
              </a:solidFill>
              <a:effectLst>
                <a:outerShdw blurRad="38100" dist="38100" dir="2700000" algn="tl">
                  <a:srgbClr val="000000">
                    <a:alpha val="43137"/>
                  </a:srgbClr>
                </a:outerShdw>
              </a:effectLst>
            </a:endParaRPr>
          </a:p>
        </p:txBody>
      </p:sp>
      <p:sp>
        <p:nvSpPr>
          <p:cNvPr id="46" name="Oval 45"/>
          <p:cNvSpPr/>
          <p:nvPr/>
        </p:nvSpPr>
        <p:spPr>
          <a:xfrm>
            <a:off x="9073663" y="4029792"/>
            <a:ext cx="1583887" cy="978305"/>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600" dirty="0" smtClean="0">
                <a:solidFill>
                  <a:schemeClr val="tx1"/>
                </a:solidFill>
              </a:rPr>
              <a:t>Production</a:t>
            </a:r>
            <a:endParaRPr lang="en-GB" sz="1600" dirty="0">
              <a:solidFill>
                <a:schemeClr val="tx1"/>
              </a:solidFill>
            </a:endParaRPr>
          </a:p>
        </p:txBody>
      </p:sp>
      <p:sp>
        <p:nvSpPr>
          <p:cNvPr id="52" name="Oval 51"/>
          <p:cNvSpPr/>
          <p:nvPr/>
        </p:nvSpPr>
        <p:spPr>
          <a:xfrm>
            <a:off x="10347833" y="4304714"/>
            <a:ext cx="1703487" cy="940387"/>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600" dirty="0" smtClean="0">
                <a:solidFill>
                  <a:schemeClr val="tx1"/>
                </a:solidFill>
              </a:rPr>
              <a:t>Formulation</a:t>
            </a:r>
            <a:endParaRPr lang="en-GB" sz="1600" dirty="0">
              <a:solidFill>
                <a:schemeClr val="tx1"/>
              </a:solidFill>
            </a:endParaRPr>
          </a:p>
        </p:txBody>
      </p:sp>
      <p:sp>
        <p:nvSpPr>
          <p:cNvPr id="53" name="Oval 52"/>
          <p:cNvSpPr/>
          <p:nvPr/>
        </p:nvSpPr>
        <p:spPr>
          <a:xfrm>
            <a:off x="10578905" y="5514534"/>
            <a:ext cx="1388012" cy="1061331"/>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600" dirty="0" smtClean="0">
                <a:solidFill>
                  <a:schemeClr val="tx1"/>
                </a:solidFill>
              </a:rPr>
              <a:t>Feed analysis</a:t>
            </a:r>
            <a:endParaRPr lang="en-GB" sz="1600" dirty="0">
              <a:solidFill>
                <a:schemeClr val="tx1"/>
              </a:solidFill>
            </a:endParaRPr>
          </a:p>
        </p:txBody>
      </p:sp>
      <p:sp>
        <p:nvSpPr>
          <p:cNvPr id="54" name="Oval 53"/>
          <p:cNvSpPr/>
          <p:nvPr/>
        </p:nvSpPr>
        <p:spPr>
          <a:xfrm>
            <a:off x="9138492" y="5233182"/>
            <a:ext cx="1496684" cy="1084522"/>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600" dirty="0">
                <a:solidFill>
                  <a:schemeClr val="tx1"/>
                </a:solidFill>
              </a:rPr>
              <a:t>Human food and safety</a:t>
            </a:r>
          </a:p>
        </p:txBody>
      </p:sp>
      <p:sp>
        <p:nvSpPr>
          <p:cNvPr id="55" name="Rounded Rectangle 54"/>
          <p:cNvSpPr/>
          <p:nvPr/>
        </p:nvSpPr>
        <p:spPr>
          <a:xfrm>
            <a:off x="9071805" y="3886200"/>
            <a:ext cx="2962287" cy="2791544"/>
          </a:xfrm>
          <a:prstGeom prst="roundRect">
            <a:avLst/>
          </a:prstGeom>
          <a:noFill/>
          <a:ln>
            <a:solidFill>
              <a:schemeClr val="accent6">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6" name="Straight Connector 55"/>
          <p:cNvCxnSpPr/>
          <p:nvPr/>
        </p:nvCxnSpPr>
        <p:spPr>
          <a:xfrm>
            <a:off x="11003101" y="2248359"/>
            <a:ext cx="0" cy="38100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8" name="Rounded Rectangle 57"/>
          <p:cNvSpPr/>
          <p:nvPr/>
        </p:nvSpPr>
        <p:spPr>
          <a:xfrm>
            <a:off x="3360180" y="5427784"/>
            <a:ext cx="1524000" cy="604911"/>
          </a:xfrm>
          <a:prstGeom prst="roundRect">
            <a:avLst/>
          </a:prstGeom>
          <a:solidFill>
            <a:schemeClr val="accent1"/>
          </a:solidFill>
        </p:spPr>
        <p:style>
          <a:lnRef idx="1">
            <a:schemeClr val="accent4"/>
          </a:lnRef>
          <a:fillRef idx="3">
            <a:schemeClr val="accent4"/>
          </a:fillRef>
          <a:effectRef idx="2">
            <a:schemeClr val="accent4"/>
          </a:effectRef>
          <a:fontRef idx="minor">
            <a:schemeClr val="lt1"/>
          </a:fontRef>
        </p:style>
        <p:txBody>
          <a:bodyPr rtlCol="0" anchor="ctr"/>
          <a:lstStyle/>
          <a:p>
            <a:pPr algn="ctr"/>
            <a:r>
              <a:rPr lang="en-GB" sz="1600" dirty="0" smtClean="0">
                <a:solidFill>
                  <a:schemeClr val="tx1"/>
                </a:solidFill>
              </a:rPr>
              <a:t>Packaging</a:t>
            </a:r>
            <a:endParaRPr lang="en-GB" sz="1600" dirty="0">
              <a:solidFill>
                <a:schemeClr val="tx1"/>
              </a:solidFill>
            </a:endParaRPr>
          </a:p>
        </p:txBody>
      </p:sp>
    </p:spTree>
    <p:extLst>
      <p:ext uri="{BB962C8B-B14F-4D97-AF65-F5344CB8AC3E}">
        <p14:creationId xmlns:p14="http://schemas.microsoft.com/office/powerpoint/2010/main" xmlns="" val="250241008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xmlns="" val="3441605525"/>
              </p:ext>
            </p:extLst>
          </p:nvPr>
        </p:nvGraphicFramePr>
        <p:xfrm>
          <a:off x="207263" y="142649"/>
          <a:ext cx="6202089" cy="6213701"/>
        </p:xfrm>
        <a:graphic>
          <a:graphicData uri="http://schemas.openxmlformats.org/drawingml/2006/table">
            <a:tbl>
              <a:tblPr firstRow="1" firstCol="1" bandRow="1">
                <a:tableStyleId>{5C22544A-7EE6-4342-B048-85BDC9FD1C3A}</a:tableStyleId>
              </a:tblPr>
              <a:tblGrid>
                <a:gridCol w="4905885">
                  <a:extLst>
                    <a:ext uri="{9D8B030D-6E8A-4147-A177-3AD203B41FA5}">
                      <a16:colId xmlns:a16="http://schemas.microsoft.com/office/drawing/2014/main" xmlns="" val="20000"/>
                    </a:ext>
                  </a:extLst>
                </a:gridCol>
                <a:gridCol w="1296204">
                  <a:extLst>
                    <a:ext uri="{9D8B030D-6E8A-4147-A177-3AD203B41FA5}">
                      <a16:colId xmlns:a16="http://schemas.microsoft.com/office/drawing/2014/main" xmlns="" val="20001"/>
                    </a:ext>
                  </a:extLst>
                </a:gridCol>
              </a:tblGrid>
              <a:tr h="532475">
                <a:tc>
                  <a:txBody>
                    <a:bodyPr/>
                    <a:lstStyle/>
                    <a:p>
                      <a:pPr marL="0" marR="0" algn="just">
                        <a:lnSpc>
                          <a:spcPct val="107000"/>
                        </a:lnSpc>
                        <a:spcBef>
                          <a:spcPts val="0"/>
                        </a:spcBef>
                        <a:spcAft>
                          <a:spcPts val="0"/>
                        </a:spcAft>
                      </a:pPr>
                      <a:r>
                        <a:rPr lang="en-US" sz="2000" dirty="0">
                          <a:effectLst/>
                        </a:rPr>
                        <a:t>Capacity building</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07000"/>
                        </a:lnSpc>
                        <a:spcBef>
                          <a:spcPts val="0"/>
                        </a:spcBef>
                        <a:spcAft>
                          <a:spcPts val="0"/>
                        </a:spcAft>
                      </a:pPr>
                      <a:r>
                        <a:rPr lang="en-US" sz="2000" dirty="0">
                          <a:effectLst/>
                        </a:rPr>
                        <a:t>Quantity</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0"/>
                  </a:ext>
                </a:extLst>
              </a:tr>
              <a:tr h="353899">
                <a:tc>
                  <a:txBody>
                    <a:bodyPr/>
                    <a:lstStyle/>
                    <a:p>
                      <a:pPr marL="0" marR="0" algn="just">
                        <a:lnSpc>
                          <a:spcPct val="107000"/>
                        </a:lnSpc>
                        <a:spcBef>
                          <a:spcPts val="0"/>
                        </a:spcBef>
                        <a:spcAft>
                          <a:spcPts val="0"/>
                        </a:spcAft>
                      </a:pPr>
                      <a:r>
                        <a:rPr lang="en-US" sz="2000">
                          <a:effectLst/>
                        </a:rPr>
                        <a:t>Post-doctoral students</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07000"/>
                        </a:lnSpc>
                        <a:spcBef>
                          <a:spcPts val="0"/>
                        </a:spcBef>
                        <a:spcAft>
                          <a:spcPts val="0"/>
                        </a:spcAft>
                      </a:pPr>
                      <a:r>
                        <a:rPr lang="en-US" sz="2000">
                          <a:effectLst/>
                        </a:rPr>
                        <a:t>4</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1"/>
                  </a:ext>
                </a:extLst>
              </a:tr>
              <a:tr h="353899">
                <a:tc>
                  <a:txBody>
                    <a:bodyPr/>
                    <a:lstStyle/>
                    <a:p>
                      <a:pPr marL="0" marR="0" algn="just">
                        <a:lnSpc>
                          <a:spcPct val="107000"/>
                        </a:lnSpc>
                        <a:spcBef>
                          <a:spcPts val="0"/>
                        </a:spcBef>
                        <a:spcAft>
                          <a:spcPts val="0"/>
                        </a:spcAft>
                      </a:pPr>
                      <a:r>
                        <a:rPr lang="en-US" sz="2000">
                          <a:effectLst/>
                        </a:rPr>
                        <a:t>PhD.</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07000"/>
                        </a:lnSpc>
                        <a:spcBef>
                          <a:spcPts val="0"/>
                        </a:spcBef>
                        <a:spcAft>
                          <a:spcPts val="0"/>
                        </a:spcAft>
                      </a:pPr>
                      <a:r>
                        <a:rPr lang="en-US" sz="2000">
                          <a:effectLst/>
                        </a:rPr>
                        <a:t>40</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2"/>
                  </a:ext>
                </a:extLst>
              </a:tr>
              <a:tr h="353899">
                <a:tc>
                  <a:txBody>
                    <a:bodyPr/>
                    <a:lstStyle/>
                    <a:p>
                      <a:pPr marL="0" marR="0" algn="just">
                        <a:lnSpc>
                          <a:spcPct val="107000"/>
                        </a:lnSpc>
                        <a:spcBef>
                          <a:spcPts val="0"/>
                        </a:spcBef>
                        <a:spcAft>
                          <a:spcPts val="0"/>
                        </a:spcAft>
                      </a:pPr>
                      <a:r>
                        <a:rPr lang="en-US" sz="2000">
                          <a:effectLst/>
                        </a:rPr>
                        <a:t>MSc.</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07000"/>
                        </a:lnSpc>
                        <a:spcBef>
                          <a:spcPts val="0"/>
                        </a:spcBef>
                        <a:spcAft>
                          <a:spcPts val="0"/>
                        </a:spcAft>
                      </a:pPr>
                      <a:r>
                        <a:rPr lang="en-US" sz="2000">
                          <a:effectLst/>
                        </a:rPr>
                        <a:t>21</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3"/>
                  </a:ext>
                </a:extLst>
              </a:tr>
              <a:tr h="353899">
                <a:tc>
                  <a:txBody>
                    <a:bodyPr/>
                    <a:lstStyle/>
                    <a:p>
                      <a:pPr marL="0" marR="0" algn="just">
                        <a:lnSpc>
                          <a:spcPct val="107000"/>
                        </a:lnSpc>
                        <a:spcBef>
                          <a:spcPts val="0"/>
                        </a:spcBef>
                        <a:spcAft>
                          <a:spcPts val="0"/>
                        </a:spcAft>
                      </a:pPr>
                      <a:r>
                        <a:rPr lang="en-US" sz="2000">
                          <a:effectLst/>
                        </a:rPr>
                        <a:t>BSc.</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07000"/>
                        </a:lnSpc>
                        <a:spcBef>
                          <a:spcPts val="0"/>
                        </a:spcBef>
                        <a:spcAft>
                          <a:spcPts val="0"/>
                        </a:spcAft>
                      </a:pPr>
                      <a:r>
                        <a:rPr lang="en-US" sz="2000">
                          <a:effectLst/>
                        </a:rPr>
                        <a:t>14</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4"/>
                  </a:ext>
                </a:extLst>
              </a:tr>
              <a:tr h="353899">
                <a:tc>
                  <a:txBody>
                    <a:bodyPr/>
                    <a:lstStyle/>
                    <a:p>
                      <a:pPr marL="0" marR="0" algn="just">
                        <a:lnSpc>
                          <a:spcPct val="107000"/>
                        </a:lnSpc>
                        <a:spcBef>
                          <a:spcPts val="0"/>
                        </a:spcBef>
                        <a:spcAft>
                          <a:spcPts val="0"/>
                        </a:spcAft>
                      </a:pPr>
                      <a:r>
                        <a:rPr lang="en-US" sz="2000">
                          <a:effectLst/>
                        </a:rPr>
                        <a:t>Technicians</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07000"/>
                        </a:lnSpc>
                        <a:spcBef>
                          <a:spcPts val="0"/>
                        </a:spcBef>
                        <a:spcAft>
                          <a:spcPts val="0"/>
                        </a:spcAft>
                      </a:pPr>
                      <a:r>
                        <a:rPr lang="en-US" sz="2000">
                          <a:effectLst/>
                        </a:rPr>
                        <a:t>4</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5"/>
                  </a:ext>
                </a:extLst>
              </a:tr>
              <a:tr h="353899">
                <a:tc>
                  <a:txBody>
                    <a:bodyPr/>
                    <a:lstStyle/>
                    <a:p>
                      <a:pPr marL="0" marR="0" algn="just">
                        <a:lnSpc>
                          <a:spcPct val="107000"/>
                        </a:lnSpc>
                        <a:spcBef>
                          <a:spcPts val="0"/>
                        </a:spcBef>
                        <a:spcAft>
                          <a:spcPts val="0"/>
                        </a:spcAft>
                      </a:pPr>
                      <a:r>
                        <a:rPr lang="en-US" sz="2000">
                          <a:effectLst/>
                        </a:rPr>
                        <a:t>Internships</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07000"/>
                        </a:lnSpc>
                        <a:spcBef>
                          <a:spcPts val="0"/>
                        </a:spcBef>
                        <a:spcAft>
                          <a:spcPts val="0"/>
                        </a:spcAft>
                      </a:pPr>
                      <a:r>
                        <a:rPr lang="en-US" sz="2000">
                          <a:effectLst/>
                        </a:rPr>
                        <a:t>2</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6"/>
                  </a:ext>
                </a:extLst>
              </a:tr>
              <a:tr h="353899">
                <a:tc>
                  <a:txBody>
                    <a:bodyPr/>
                    <a:lstStyle/>
                    <a:p>
                      <a:pPr marL="0" marR="0" algn="just">
                        <a:lnSpc>
                          <a:spcPct val="107000"/>
                        </a:lnSpc>
                        <a:spcBef>
                          <a:spcPts val="0"/>
                        </a:spcBef>
                        <a:spcAft>
                          <a:spcPts val="0"/>
                        </a:spcAft>
                      </a:pPr>
                      <a:r>
                        <a:rPr lang="en-US" sz="2000">
                          <a:effectLst/>
                        </a:rPr>
                        <a:t>Total</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07000"/>
                        </a:lnSpc>
                        <a:spcBef>
                          <a:spcPts val="0"/>
                        </a:spcBef>
                        <a:spcAft>
                          <a:spcPts val="0"/>
                        </a:spcAft>
                      </a:pPr>
                      <a:r>
                        <a:rPr lang="en-US" sz="2000">
                          <a:effectLst/>
                        </a:rPr>
                        <a:t>85</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7"/>
                  </a:ext>
                </a:extLst>
              </a:tr>
              <a:tr h="376717">
                <a:tc>
                  <a:txBody>
                    <a:bodyPr/>
                    <a:lstStyle/>
                    <a:p>
                      <a:pPr>
                        <a:lnSpc>
                          <a:spcPct val="107000"/>
                        </a:lnSpc>
                      </a:pPr>
                      <a:endParaRPr lang="en-US" sz="2000">
                        <a:effectLst/>
                        <a:latin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07000"/>
                        </a:lnSpc>
                        <a:spcBef>
                          <a:spcPts val="0"/>
                        </a:spcBef>
                        <a:spcAft>
                          <a:spcPts val="0"/>
                        </a:spcAft>
                      </a:pPr>
                      <a:r>
                        <a:rPr lang="en-US" sz="2000">
                          <a:effectLst/>
                        </a:rPr>
                        <a:t> </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8"/>
                  </a:ext>
                </a:extLst>
              </a:tr>
              <a:tr h="362229">
                <a:tc>
                  <a:txBody>
                    <a:bodyPr/>
                    <a:lstStyle/>
                    <a:p>
                      <a:pPr marL="0" marR="0" algn="just">
                        <a:lnSpc>
                          <a:spcPct val="107000"/>
                        </a:lnSpc>
                        <a:spcBef>
                          <a:spcPts val="0"/>
                        </a:spcBef>
                        <a:spcAft>
                          <a:spcPts val="0"/>
                        </a:spcAft>
                      </a:pPr>
                      <a:r>
                        <a:rPr lang="en-US" sz="2000">
                          <a:effectLst/>
                        </a:rPr>
                        <a:t>Other Key Performance Indicators</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07000"/>
                        </a:lnSpc>
                        <a:spcBef>
                          <a:spcPts val="0"/>
                        </a:spcBef>
                        <a:spcAft>
                          <a:spcPts val="0"/>
                        </a:spcAft>
                      </a:pPr>
                      <a:r>
                        <a:rPr lang="en-US" sz="2000" dirty="0">
                          <a:effectLst/>
                        </a:rPr>
                        <a:t>Quantity</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9"/>
                  </a:ext>
                </a:extLst>
              </a:tr>
              <a:tr h="726028">
                <a:tc>
                  <a:txBody>
                    <a:bodyPr/>
                    <a:lstStyle/>
                    <a:p>
                      <a:pPr marL="0" marR="0" algn="just">
                        <a:lnSpc>
                          <a:spcPct val="107000"/>
                        </a:lnSpc>
                        <a:spcBef>
                          <a:spcPts val="0"/>
                        </a:spcBef>
                        <a:spcAft>
                          <a:spcPts val="0"/>
                        </a:spcAft>
                      </a:pPr>
                      <a:r>
                        <a:rPr lang="en-US" sz="2000">
                          <a:effectLst/>
                        </a:rPr>
                        <a:t>Publications in peer reviewed journal and conference proceedings</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07000"/>
                        </a:lnSpc>
                        <a:spcBef>
                          <a:spcPts val="0"/>
                        </a:spcBef>
                        <a:spcAft>
                          <a:spcPts val="0"/>
                        </a:spcAft>
                      </a:pPr>
                      <a:r>
                        <a:rPr lang="en-US" sz="2000" dirty="0">
                          <a:effectLst/>
                        </a:rPr>
                        <a:t>113</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10"/>
                  </a:ext>
                </a:extLst>
              </a:tr>
              <a:tr h="362229">
                <a:tc>
                  <a:txBody>
                    <a:bodyPr/>
                    <a:lstStyle/>
                    <a:p>
                      <a:pPr marL="0" marR="0" algn="just">
                        <a:lnSpc>
                          <a:spcPct val="107000"/>
                        </a:lnSpc>
                        <a:spcBef>
                          <a:spcPts val="0"/>
                        </a:spcBef>
                        <a:spcAft>
                          <a:spcPts val="0"/>
                        </a:spcAft>
                      </a:pPr>
                      <a:r>
                        <a:rPr lang="en-US" sz="2000" dirty="0">
                          <a:effectLst/>
                        </a:rPr>
                        <a:t>Number of products </a:t>
                      </a:r>
                      <a:r>
                        <a:rPr lang="en-US" sz="2000" dirty="0" smtClean="0">
                          <a:effectLst/>
                        </a:rPr>
                        <a:t>developed</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07000"/>
                        </a:lnSpc>
                        <a:spcBef>
                          <a:spcPts val="0"/>
                        </a:spcBef>
                        <a:spcAft>
                          <a:spcPts val="0"/>
                        </a:spcAft>
                      </a:pPr>
                      <a:r>
                        <a:rPr lang="en-US" sz="2000" dirty="0" smtClean="0">
                          <a:effectLst/>
                        </a:rPr>
                        <a:t>17</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11"/>
                  </a:ext>
                </a:extLst>
              </a:tr>
              <a:tr h="601780">
                <a:tc>
                  <a:txBody>
                    <a:bodyPr/>
                    <a:lstStyle/>
                    <a:p>
                      <a:pPr marL="0" marR="0" algn="just">
                        <a:lnSpc>
                          <a:spcPct val="107000"/>
                        </a:lnSpc>
                        <a:spcBef>
                          <a:spcPts val="0"/>
                        </a:spcBef>
                        <a:spcAft>
                          <a:spcPts val="0"/>
                        </a:spcAft>
                      </a:pPr>
                      <a:r>
                        <a:rPr lang="en-US" sz="2000" dirty="0">
                          <a:effectLst/>
                        </a:rPr>
                        <a:t>Projects qualifying for </a:t>
                      </a:r>
                      <a:r>
                        <a:rPr lang="en-US" sz="2000" dirty="0" smtClean="0">
                          <a:effectLst/>
                        </a:rPr>
                        <a:t>patent/ </a:t>
                      </a:r>
                      <a:r>
                        <a:rPr lang="en-US" sz="2000" dirty="0">
                          <a:effectLst/>
                        </a:rPr>
                        <a:t>plant breeders rights </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07000"/>
                        </a:lnSpc>
                        <a:spcBef>
                          <a:spcPts val="0"/>
                        </a:spcBef>
                        <a:spcAft>
                          <a:spcPts val="0"/>
                        </a:spcAft>
                      </a:pPr>
                      <a:r>
                        <a:rPr lang="en-US" sz="2000" dirty="0" smtClean="0">
                          <a:effectLst/>
                        </a:rPr>
                        <a:t>4</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12"/>
                  </a:ext>
                </a:extLst>
              </a:tr>
              <a:tr h="362229">
                <a:tc>
                  <a:txBody>
                    <a:bodyPr/>
                    <a:lstStyle/>
                    <a:p>
                      <a:pPr marL="0" marR="0" algn="just">
                        <a:lnSpc>
                          <a:spcPct val="107000"/>
                        </a:lnSpc>
                        <a:spcBef>
                          <a:spcPts val="0"/>
                        </a:spcBef>
                        <a:spcAft>
                          <a:spcPts val="0"/>
                        </a:spcAft>
                      </a:pPr>
                      <a:r>
                        <a:rPr lang="en-US" sz="2000" dirty="0">
                          <a:effectLst/>
                        </a:rPr>
                        <a:t>Infrastructure </a:t>
                      </a:r>
                      <a:r>
                        <a:rPr lang="en-US" sz="2000" dirty="0" smtClean="0">
                          <a:effectLst/>
                        </a:rPr>
                        <a:t>developed</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07000"/>
                        </a:lnSpc>
                        <a:spcBef>
                          <a:spcPts val="0"/>
                        </a:spcBef>
                        <a:spcAft>
                          <a:spcPts val="0"/>
                        </a:spcAft>
                      </a:pPr>
                      <a:r>
                        <a:rPr lang="en-US" sz="2000" dirty="0" smtClean="0">
                          <a:effectLst/>
                        </a:rPr>
                        <a:t>7</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13"/>
                  </a:ext>
                </a:extLst>
              </a:tr>
              <a:tr h="362229">
                <a:tc>
                  <a:txBody>
                    <a:bodyPr/>
                    <a:lstStyle/>
                    <a:p>
                      <a:pPr marL="0" marR="0" algn="just">
                        <a:lnSpc>
                          <a:spcPct val="107000"/>
                        </a:lnSpc>
                        <a:spcBef>
                          <a:spcPts val="0"/>
                        </a:spcBef>
                        <a:spcAft>
                          <a:spcPts val="0"/>
                        </a:spcAft>
                      </a:pPr>
                      <a:r>
                        <a:rPr lang="en-US" sz="2000" dirty="0">
                          <a:effectLst/>
                        </a:rPr>
                        <a:t>Technology development</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07000"/>
                        </a:lnSpc>
                        <a:spcBef>
                          <a:spcPts val="0"/>
                        </a:spcBef>
                        <a:spcAft>
                          <a:spcPts val="0"/>
                        </a:spcAft>
                      </a:pPr>
                      <a:r>
                        <a:rPr lang="en-US" sz="2000" dirty="0">
                          <a:effectLst/>
                        </a:rPr>
                        <a:t>2</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14"/>
                  </a:ext>
                </a:extLst>
              </a:tr>
            </a:tbl>
          </a:graphicData>
        </a:graphic>
      </p:graphicFrame>
      <p:pic>
        <p:nvPicPr>
          <p:cNvPr id="6" name="Picture 5" descr="E:\CIMG2033.JPG"/>
          <p:cNvPicPr/>
          <p:nvPr/>
        </p:nvPicPr>
        <p:blipFill>
          <a:blip r:embed="rId2" cstate="print"/>
          <a:srcRect/>
          <a:stretch>
            <a:fillRect/>
          </a:stretch>
        </p:blipFill>
        <p:spPr bwMode="auto">
          <a:xfrm>
            <a:off x="10207866" y="2194560"/>
            <a:ext cx="1158829" cy="1209822"/>
          </a:xfrm>
          <a:prstGeom prst="rect">
            <a:avLst/>
          </a:prstGeom>
          <a:ln>
            <a:noFill/>
          </a:ln>
          <a:effectLst>
            <a:outerShdw blurRad="292100" dist="139700" dir="2700000" algn="tl" rotWithShape="0">
              <a:srgbClr val="333333">
                <a:alpha val="65000"/>
              </a:srgbClr>
            </a:outerShdw>
          </a:effectLst>
        </p:spPr>
      </p:pic>
      <p:pic>
        <p:nvPicPr>
          <p:cNvPr id="7" name="Picture 6"/>
          <p:cNvPicPr/>
          <p:nvPr/>
        </p:nvPicPr>
        <p:blipFill>
          <a:blip r:embed="rId3" cstate="print">
            <a:extLst>
              <a:ext uri="{28A0092B-C50C-407E-A947-70E740481C1C}">
                <a14:useLocalDpi xmlns:a14="http://schemas.microsoft.com/office/drawing/2010/main" xmlns="" val="0"/>
              </a:ext>
            </a:extLst>
          </a:blip>
          <a:srcRect/>
          <a:stretch>
            <a:fillRect/>
          </a:stretch>
        </p:blipFill>
        <p:spPr>
          <a:xfrm>
            <a:off x="9121384" y="2124222"/>
            <a:ext cx="1091761" cy="1364566"/>
          </a:xfrm>
          <a:prstGeom prst="rect">
            <a:avLst/>
          </a:prstGeom>
          <a:noFill/>
          <a:scene3d>
            <a:camera prst="isometricOffAxis2Left">
              <a:rot lat="0" lon="0" rev="0"/>
            </a:camera>
            <a:lightRig rig="threePt" dir="t"/>
          </a:scene3d>
        </p:spPr>
      </p:pic>
      <p:pic>
        <p:nvPicPr>
          <p:cNvPr id="8" name="Content Placeholder 3" descr="seedling"/>
          <p:cNvPicPr/>
          <p:nvPr/>
        </p:nvPicPr>
        <p:blipFill>
          <a:blip r:embed="rId4" cstate="print">
            <a:extLst>
              <a:ext uri="{28A0092B-C50C-407E-A947-70E740481C1C}">
                <a14:useLocalDpi xmlns:a14="http://schemas.microsoft.com/office/drawing/2010/main" xmlns="" val="0"/>
              </a:ext>
            </a:extLst>
          </a:blip>
          <a:srcRect l="38331" t="2948" r="25047" b="6880"/>
          <a:stretch>
            <a:fillRect/>
          </a:stretch>
        </p:blipFill>
        <p:spPr bwMode="auto">
          <a:xfrm>
            <a:off x="11157681" y="2110154"/>
            <a:ext cx="1034319" cy="1294228"/>
          </a:xfrm>
          <a:prstGeom prst="rect">
            <a:avLst/>
          </a:prstGeom>
          <a:ln>
            <a:noFill/>
          </a:ln>
          <a:effectLst>
            <a:outerShdw blurRad="292100" dist="139700" dir="2700000" algn="tl" rotWithShape="0">
              <a:srgbClr val="333333">
                <a:alpha val="65000"/>
              </a:srgbClr>
            </a:outerShdw>
          </a:effectLst>
        </p:spPr>
      </p:pic>
      <p:pic>
        <p:nvPicPr>
          <p:cNvPr id="11" name="Picture 10"/>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6583680" y="2166425"/>
            <a:ext cx="1471247" cy="1253773"/>
          </a:xfrm>
          <a:prstGeom prst="rect">
            <a:avLst/>
          </a:prstGeom>
          <a:noFill/>
          <a:ln w="9525">
            <a:noFill/>
            <a:miter lim="800000"/>
            <a:headEnd/>
            <a:tailEnd/>
          </a:ln>
          <a:effectLst/>
        </p:spPr>
      </p:pic>
      <p:pic>
        <p:nvPicPr>
          <p:cNvPr id="12" name="Picture 11" descr="C:\Users\user\Desktop\Assorted Cactus fotos\DSCN3600.JPG"/>
          <p:cNvPicPr/>
          <p:nvPr/>
        </p:nvPicPr>
        <p:blipFill>
          <a:blip r:embed="rId6" cstate="print"/>
          <a:srcRect/>
          <a:stretch>
            <a:fillRect/>
          </a:stretch>
        </p:blipFill>
        <p:spPr bwMode="auto">
          <a:xfrm>
            <a:off x="7990449" y="3418450"/>
            <a:ext cx="1334722" cy="1401960"/>
          </a:xfrm>
          <a:prstGeom prst="rect">
            <a:avLst/>
          </a:prstGeom>
          <a:noFill/>
          <a:ln w="9525">
            <a:noFill/>
            <a:miter lim="800000"/>
            <a:headEnd/>
            <a:tailEnd/>
          </a:ln>
        </p:spPr>
      </p:pic>
      <p:pic>
        <p:nvPicPr>
          <p:cNvPr id="13" name="Picture 12" descr="C:\Users\Daniel\Documents\Project Mango\Training picture 2012\2013-02-09 13.27.10.jpg"/>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6567707" y="4761556"/>
            <a:ext cx="1430655" cy="1360805"/>
          </a:xfrm>
          <a:prstGeom prst="rect">
            <a:avLst/>
          </a:prstGeom>
          <a:noFill/>
        </p:spPr>
      </p:pic>
      <p:grpSp>
        <p:nvGrpSpPr>
          <p:cNvPr id="14" name="Group 13"/>
          <p:cNvGrpSpPr/>
          <p:nvPr/>
        </p:nvGrpSpPr>
        <p:grpSpPr>
          <a:xfrm>
            <a:off x="10818055" y="5008098"/>
            <a:ext cx="1373945" cy="1167620"/>
            <a:chOff x="0" y="0"/>
            <a:chExt cx="2284730" cy="1862455"/>
          </a:xfrm>
        </p:grpSpPr>
        <p:pic>
          <p:nvPicPr>
            <p:cNvPr id="15" name="Picture 14" descr="E:\JKUAT Work_2016\Projects Prof. Kahangi\RPE Final Document _Kahangi\Food Security research theme\Crickets.jpg"/>
            <p:cNvPicPr>
              <a:picLocks noChangeAspect="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1074420" y="1013460"/>
              <a:ext cx="1210310" cy="848995"/>
            </a:xfrm>
            <a:prstGeom prst="rect">
              <a:avLst/>
            </a:prstGeom>
            <a:noFill/>
            <a:ln>
              <a:noFill/>
            </a:ln>
          </p:spPr>
        </p:pic>
        <p:pic>
          <p:nvPicPr>
            <p:cNvPr id="16" name="Picture 15" descr="E:\JKUAT Work_2016\Projects Prof. Kahangi\RPE Final Document _Kahangi\Food Security research theme\Ruspolia differens.jpg"/>
            <p:cNvPicPr>
              <a:picLocks noChangeAspect="1"/>
            </p:cNvPicPr>
            <p:nvPr/>
          </p:nvPicPr>
          <p:blipFill>
            <a:blip r:embed="rId9" cstate="print">
              <a:extLst>
                <a:ext uri="{28A0092B-C50C-407E-A947-70E740481C1C}">
                  <a14:useLocalDpi xmlns:a14="http://schemas.microsoft.com/office/drawing/2010/main" xmlns="" val="0"/>
                </a:ext>
              </a:extLst>
            </a:blip>
            <a:srcRect/>
            <a:stretch>
              <a:fillRect/>
            </a:stretch>
          </p:blipFill>
          <p:spPr bwMode="auto">
            <a:xfrm>
              <a:off x="1371600" y="99060"/>
              <a:ext cx="697230" cy="929640"/>
            </a:xfrm>
            <a:prstGeom prst="rect">
              <a:avLst/>
            </a:prstGeom>
            <a:noFill/>
            <a:ln>
              <a:noFill/>
            </a:ln>
          </p:spPr>
        </p:pic>
        <p:pic>
          <p:nvPicPr>
            <p:cNvPr id="17" name="Picture 16" descr="E:\JKUAT Work_2016\Projects Prof. Kahangi\RPE Final Document _Kahangi\Food Security research theme\mayflies.jpg"/>
            <p:cNvPicPr>
              <a:picLocks noChangeAspect="1"/>
            </p:cNvPicPr>
            <p:nvPr/>
          </p:nvPicPr>
          <p:blipFill rotWithShape="1">
            <a:blip r:embed="rId10" cstate="print">
              <a:extLst>
                <a:ext uri="{28A0092B-C50C-407E-A947-70E740481C1C}">
                  <a14:useLocalDpi xmlns:a14="http://schemas.microsoft.com/office/drawing/2010/main" xmlns="" val="0"/>
                </a:ext>
              </a:extLst>
            </a:blip>
            <a:srcRect l="9183"/>
            <a:stretch/>
          </p:blipFill>
          <p:spPr bwMode="auto">
            <a:xfrm>
              <a:off x="0" y="0"/>
              <a:ext cx="1268730" cy="983615"/>
            </a:xfrm>
            <a:prstGeom prst="rect">
              <a:avLst/>
            </a:prstGeom>
            <a:noFill/>
            <a:ln>
              <a:noFill/>
            </a:ln>
            <a:extLst>
              <a:ext uri="{53640926-AAD7-44D8-BBD7-CCE9431645EC}">
                <a14:shadowObscured xmlns:a14="http://schemas.microsoft.com/office/drawing/2010/main" xmlns=""/>
              </a:ext>
            </a:extLst>
          </p:spPr>
        </p:pic>
        <p:pic>
          <p:nvPicPr>
            <p:cNvPr id="18" name="Picture 17" descr="E:\JKUAT Work_2016\Projects Prof. Kahangi\RPE Final Document _Kahangi\Food Security research theme\grasshoppers.jpg"/>
            <p:cNvPicPr>
              <a:picLocks noChangeAspect="1"/>
            </p:cNvPicPr>
            <p:nvPr/>
          </p:nvPicPr>
          <p:blipFill rotWithShape="1">
            <a:blip r:embed="rId11" cstate="print">
              <a:extLst>
                <a:ext uri="{28A0092B-C50C-407E-A947-70E740481C1C}">
                  <a14:useLocalDpi xmlns:a14="http://schemas.microsoft.com/office/drawing/2010/main" xmlns="" val="0"/>
                </a:ext>
              </a:extLst>
            </a:blip>
            <a:srcRect l="2385" r="6362"/>
            <a:stretch/>
          </p:blipFill>
          <p:spPr bwMode="auto">
            <a:xfrm>
              <a:off x="7619" y="975360"/>
              <a:ext cx="1253491" cy="846195"/>
            </a:xfrm>
            <a:prstGeom prst="rect">
              <a:avLst/>
            </a:prstGeom>
            <a:noFill/>
            <a:ln>
              <a:noFill/>
            </a:ln>
            <a:extLst>
              <a:ext uri="{53640926-AAD7-44D8-BBD7-CCE9431645EC}">
                <a14:shadowObscured xmlns:a14="http://schemas.microsoft.com/office/drawing/2010/main" xmlns=""/>
              </a:ext>
            </a:extLst>
          </p:spPr>
        </p:pic>
      </p:grpSp>
      <p:pic>
        <p:nvPicPr>
          <p:cNvPr id="19" name="Picture 18"/>
          <p:cNvPicPr/>
          <p:nvPr/>
        </p:nvPicPr>
        <p:blipFill>
          <a:blip r:embed="rId12" cstate="print">
            <a:extLst>
              <a:ext uri="{28A0092B-C50C-407E-A947-70E740481C1C}">
                <a14:useLocalDpi xmlns:a14="http://schemas.microsoft.com/office/drawing/2010/main" xmlns="" val="0"/>
              </a:ext>
            </a:extLst>
          </a:blip>
          <a:srcRect/>
          <a:stretch>
            <a:fillRect/>
          </a:stretch>
        </p:blipFill>
        <p:spPr bwMode="auto">
          <a:xfrm>
            <a:off x="6573203" y="3411447"/>
            <a:ext cx="1461135" cy="1376680"/>
          </a:xfrm>
          <a:prstGeom prst="rect">
            <a:avLst/>
          </a:prstGeom>
          <a:noFill/>
          <a:ln>
            <a:noFill/>
          </a:ln>
          <a:extLst/>
        </p:spPr>
      </p:pic>
      <p:pic>
        <p:nvPicPr>
          <p:cNvPr id="20" name="Picture 19"/>
          <p:cNvPicPr/>
          <p:nvPr/>
        </p:nvPicPr>
        <p:blipFill rotWithShape="1">
          <a:blip r:embed="rId13" cstate="print">
            <a:extLst>
              <a:ext uri="{28A0092B-C50C-407E-A947-70E740481C1C}">
                <a14:useLocalDpi xmlns:a14="http://schemas.microsoft.com/office/drawing/2010/main" xmlns="" val="0"/>
              </a:ext>
            </a:extLst>
          </a:blip>
          <a:srcRect l="493" r="2303" b="792"/>
          <a:stretch/>
        </p:blipFill>
        <p:spPr bwMode="auto">
          <a:xfrm>
            <a:off x="7990450" y="4820838"/>
            <a:ext cx="1645920" cy="1312675"/>
          </a:xfrm>
          <a:prstGeom prst="rect">
            <a:avLst/>
          </a:prstGeom>
          <a:noFill/>
          <a:ln>
            <a:noFill/>
          </a:ln>
          <a:effectLst/>
          <a:extLst>
            <a:ext uri="{53640926-AAD7-44D8-BBD7-CCE9431645EC}">
              <a14:shadowObscured xmlns:a14="http://schemas.microsoft.com/office/drawing/2010/main" xmlns=""/>
            </a:ext>
          </a:extLst>
        </p:spPr>
      </p:pic>
      <p:pic>
        <p:nvPicPr>
          <p:cNvPr id="21" name="Picture 20" descr="G:\DCIM\103_PANA\P1030857.JPG"/>
          <p:cNvPicPr/>
          <p:nvPr/>
        </p:nvPicPr>
        <p:blipFill>
          <a:blip r:embed="rId14" cstate="print"/>
          <a:srcRect/>
          <a:stretch>
            <a:fillRect/>
          </a:stretch>
        </p:blipFill>
        <p:spPr bwMode="auto">
          <a:xfrm>
            <a:off x="8058785" y="2152357"/>
            <a:ext cx="1043012" cy="1280160"/>
          </a:xfrm>
          <a:prstGeom prst="rect">
            <a:avLst/>
          </a:prstGeom>
          <a:ln>
            <a:noFill/>
          </a:ln>
          <a:effectLst>
            <a:outerShdw blurRad="292100" dist="139700" dir="2700000" algn="tl" rotWithShape="0">
              <a:srgbClr val="333333">
                <a:alpha val="65000"/>
              </a:srgbClr>
            </a:outerShdw>
          </a:effectLst>
        </p:spPr>
      </p:pic>
      <p:sp>
        <p:nvSpPr>
          <p:cNvPr id="2" name="TextBox 1"/>
          <p:cNvSpPr txBox="1"/>
          <p:nvPr/>
        </p:nvSpPr>
        <p:spPr>
          <a:xfrm>
            <a:off x="6307527" y="110345"/>
            <a:ext cx="5317588" cy="584775"/>
          </a:xfrm>
          <a:prstGeom prst="rect">
            <a:avLst/>
          </a:prstGeom>
          <a:solidFill>
            <a:schemeClr val="accent1"/>
          </a:solidFill>
        </p:spPr>
        <p:txBody>
          <a:bodyPr wrap="square" rtlCol="0">
            <a:spAutoFit/>
          </a:bodyPr>
          <a:lstStyle/>
          <a:p>
            <a:pPr algn="ctr"/>
            <a:r>
              <a:rPr lang="en-US" sz="3200" b="1" dirty="0" smtClean="0">
                <a:solidFill>
                  <a:schemeClr val="bg1"/>
                </a:solidFill>
                <a:effectLst>
                  <a:outerShdw blurRad="38100" dist="38100" dir="2700000" algn="tl">
                    <a:srgbClr val="000000">
                      <a:alpha val="43137"/>
                    </a:srgbClr>
                  </a:outerShdw>
                </a:effectLst>
              </a:rPr>
              <a:t>PRODUCTS</a:t>
            </a:r>
            <a:endParaRPr lang="en-US" sz="3200" b="1" dirty="0">
              <a:solidFill>
                <a:schemeClr val="bg1"/>
              </a:solidFill>
              <a:effectLst>
                <a:outerShdw blurRad="38100" dist="38100" dir="2700000" algn="tl">
                  <a:srgbClr val="000000">
                    <a:alpha val="43137"/>
                  </a:srgbClr>
                </a:outerShdw>
              </a:effectLst>
            </a:endParaRPr>
          </a:p>
        </p:txBody>
      </p:sp>
      <p:pic>
        <p:nvPicPr>
          <p:cNvPr id="23" name="Picture 7"/>
          <p:cNvPicPr>
            <a:picLocks noChangeAspect="1"/>
          </p:cNvPicPr>
          <p:nvPr/>
        </p:nvPicPr>
        <p:blipFill>
          <a:blip r:embed="rId15" cstate="print">
            <a:extLst>
              <a:ext uri="{28A0092B-C50C-407E-A947-70E740481C1C}">
                <a14:useLocalDpi xmlns:a14="http://schemas.microsoft.com/office/drawing/2010/main" xmlns="" val="0"/>
              </a:ext>
            </a:extLst>
          </a:blip>
          <a:srcRect/>
          <a:stretch>
            <a:fillRect/>
          </a:stretch>
        </p:blipFill>
        <p:spPr bwMode="auto">
          <a:xfrm>
            <a:off x="8651630" y="661182"/>
            <a:ext cx="1892131" cy="15193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4" name="Picture 14"/>
          <p:cNvPicPr>
            <a:picLocks noChangeAspect="1"/>
          </p:cNvPicPr>
          <p:nvPr/>
        </p:nvPicPr>
        <p:blipFill>
          <a:blip r:embed="rId16" cstate="print">
            <a:extLst>
              <a:ext uri="{28A0092B-C50C-407E-A947-70E740481C1C}">
                <a14:useLocalDpi xmlns:a14="http://schemas.microsoft.com/office/drawing/2010/main" xmlns="" val="0"/>
              </a:ext>
            </a:extLst>
          </a:blip>
          <a:srcRect l="2" r="1627" b="12195"/>
          <a:stretch>
            <a:fillRect/>
          </a:stretch>
        </p:blipFill>
        <p:spPr bwMode="auto">
          <a:xfrm>
            <a:off x="10543868" y="689317"/>
            <a:ext cx="1648132" cy="1491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5" name="Picture 24" descr="C:\Users\ELIZABETH NAKHUNGU\AppData\Local\Microsoft\Windows\Temporary Internet Files\Content.Word\DSC05517.jpg"/>
          <p:cNvPicPr/>
          <p:nvPr/>
        </p:nvPicPr>
        <p:blipFill>
          <a:blip r:embed="rId17" cstate="print"/>
          <a:srcRect/>
          <a:stretch>
            <a:fillRect/>
          </a:stretch>
        </p:blipFill>
        <p:spPr bwMode="auto">
          <a:xfrm>
            <a:off x="9357360" y="3460651"/>
            <a:ext cx="1165274" cy="133643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6" name="Picture 3" descr="E:\DCIM\Camera\2013-06-04 08.53.57.jpg"/>
          <p:cNvPicPr>
            <a:picLocks noChangeAspect="1" noChangeArrowheads="1"/>
          </p:cNvPicPr>
          <p:nvPr/>
        </p:nvPicPr>
        <p:blipFill>
          <a:blip r:embed="rId18" cstate="print"/>
          <a:srcRect/>
          <a:stretch>
            <a:fillRect/>
          </a:stretch>
        </p:blipFill>
        <p:spPr bwMode="auto">
          <a:xfrm>
            <a:off x="10445262" y="3460653"/>
            <a:ext cx="1746738" cy="1420836"/>
          </a:xfrm>
          <a:prstGeom prst="rect">
            <a:avLst/>
          </a:prstGeom>
          <a:noFill/>
        </p:spPr>
      </p:pic>
      <p:pic>
        <p:nvPicPr>
          <p:cNvPr id="27" name="Picture 26"/>
          <p:cNvPicPr/>
          <p:nvPr/>
        </p:nvPicPr>
        <p:blipFill>
          <a:blip r:embed="rId19" cstate="print"/>
          <a:srcRect/>
          <a:stretch>
            <a:fillRect/>
          </a:stretch>
        </p:blipFill>
        <p:spPr bwMode="auto">
          <a:xfrm>
            <a:off x="9580098" y="4825218"/>
            <a:ext cx="1350499" cy="1295364"/>
          </a:xfrm>
          <a:prstGeom prst="rect">
            <a:avLst/>
          </a:prstGeom>
          <a:noFill/>
          <a:ln w="9525">
            <a:noFill/>
            <a:miter lim="800000"/>
            <a:headEnd/>
            <a:tailEnd/>
          </a:ln>
        </p:spPr>
      </p:pic>
      <p:pic>
        <p:nvPicPr>
          <p:cNvPr id="28" name="Picture 27" descr="http://www.jkuat.ac.ke/wp-content/themes/jkuat/images/logo-jkuat.jpg"/>
          <p:cNvPicPr>
            <a:picLocks noChangeAspect="1"/>
          </p:cNvPicPr>
          <p:nvPr/>
        </p:nvPicPr>
        <p:blipFill>
          <a:blip r:embed="rId20" cstate="print"/>
          <a:srcRect r="83974"/>
          <a:stretch>
            <a:fillRect/>
          </a:stretch>
        </p:blipFill>
        <p:spPr bwMode="auto">
          <a:xfrm>
            <a:off x="11237837" y="6081438"/>
            <a:ext cx="877050" cy="841949"/>
          </a:xfrm>
          <a:prstGeom prst="rect">
            <a:avLst/>
          </a:prstGeom>
          <a:noFill/>
          <a:ln w="9525">
            <a:noFill/>
            <a:miter lim="800000"/>
            <a:headEnd/>
            <a:tailEnd/>
          </a:ln>
        </p:spPr>
      </p:pic>
      <p:pic>
        <p:nvPicPr>
          <p:cNvPr id="3" name="Picture 2"/>
          <p:cNvPicPr>
            <a:picLocks noChangeAspect="1"/>
          </p:cNvPicPr>
          <p:nvPr/>
        </p:nvPicPr>
        <p:blipFill>
          <a:blip r:embed="rId21"/>
          <a:stretch>
            <a:fillRect/>
          </a:stretch>
        </p:blipFill>
        <p:spPr>
          <a:xfrm>
            <a:off x="6567707" y="661182"/>
            <a:ext cx="2126713" cy="1504815"/>
          </a:xfrm>
          <a:prstGeom prst="rect">
            <a:avLst/>
          </a:prstGeom>
        </p:spPr>
      </p:pic>
    </p:spTree>
    <p:extLst>
      <p:ext uri="{BB962C8B-B14F-4D97-AF65-F5344CB8AC3E}">
        <p14:creationId xmlns:p14="http://schemas.microsoft.com/office/powerpoint/2010/main" xmlns="" val="11395621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8"/>
          <p:cNvSpPr txBox="1">
            <a:spLocks/>
          </p:cNvSpPr>
          <p:nvPr/>
        </p:nvSpPr>
        <p:spPr>
          <a:xfrm>
            <a:off x="767878" y="5858635"/>
            <a:ext cx="10660725" cy="936104"/>
          </a:xfrm>
          <a:prstGeom prst="rect">
            <a:avLst/>
          </a:prstGeom>
          <a:gradFill flip="none" rotWithShape="1">
            <a:gsLst>
              <a:gs pos="0">
                <a:srgbClr val="00B0F0">
                  <a:tint val="66000"/>
                  <a:satMod val="160000"/>
                </a:srgbClr>
              </a:gs>
              <a:gs pos="23000">
                <a:srgbClr val="00B0F0">
                  <a:tint val="44500"/>
                  <a:satMod val="160000"/>
                </a:srgbClr>
              </a:gs>
              <a:gs pos="28000">
                <a:srgbClr val="00B0F0">
                  <a:tint val="23500"/>
                  <a:satMod val="160000"/>
                </a:srgbClr>
              </a:gs>
            </a:gsLst>
            <a:lin ang="16200000" scaled="1"/>
            <a:tileRect/>
          </a:gradFill>
          <a:ln>
            <a:solidFill>
              <a:srgbClr val="E7FFFE"/>
            </a:solidFill>
          </a:ln>
          <a:effectLst>
            <a:glow rad="228600">
              <a:schemeClr val="accent6">
                <a:satMod val="175000"/>
                <a:alpha val="40000"/>
              </a:schemeClr>
            </a:glow>
          </a:effectLst>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ja-JP" sz="2800" b="1" dirty="0" smtClean="0">
                <a:latin typeface="Times New Roman" panose="02020603050405020304" pitchFamily="18" charset="0"/>
                <a:cs typeface="Times New Roman" panose="02020603050405020304" pitchFamily="18" charset="0"/>
              </a:rPr>
              <a:t>CONCLUSIONS &amp; FUTURE.</a:t>
            </a:r>
            <a:endParaRPr lang="en-US" sz="2800" b="1" dirty="0">
              <a:latin typeface="Times New Roman" panose="02020603050405020304" pitchFamily="18" charset="0"/>
              <a:cs typeface="Times New Roman" panose="02020603050405020304" pitchFamily="18" charset="0"/>
            </a:endParaRPr>
          </a:p>
        </p:txBody>
      </p:sp>
      <p:sp>
        <p:nvSpPr>
          <p:cNvPr id="9" name="Title 8"/>
          <p:cNvSpPr>
            <a:spLocks noGrp="1"/>
          </p:cNvSpPr>
          <p:nvPr>
            <p:ph type="ctrTitle"/>
          </p:nvPr>
        </p:nvSpPr>
        <p:spPr>
          <a:xfrm>
            <a:off x="1894133" y="2630870"/>
            <a:ext cx="10517502" cy="798630"/>
          </a:xfrm>
          <a:gradFill flip="none" rotWithShape="1">
            <a:gsLst>
              <a:gs pos="0">
                <a:srgbClr val="CCFF66">
                  <a:tint val="66000"/>
                  <a:satMod val="160000"/>
                </a:srgbClr>
              </a:gs>
              <a:gs pos="35000">
                <a:srgbClr val="CCFF66">
                  <a:tint val="44500"/>
                  <a:satMod val="160000"/>
                </a:srgbClr>
              </a:gs>
              <a:gs pos="56000">
                <a:srgbClr val="CCFF66">
                  <a:tint val="23500"/>
                  <a:satMod val="160000"/>
                </a:srgbClr>
              </a:gs>
            </a:gsLst>
            <a:lin ang="16200000" scaled="1"/>
            <a:tileRect/>
          </a:gradFill>
        </p:spPr>
        <p:style>
          <a:lnRef idx="1">
            <a:schemeClr val="accent3"/>
          </a:lnRef>
          <a:fillRef idx="2">
            <a:schemeClr val="accent3"/>
          </a:fillRef>
          <a:effectRef idx="1">
            <a:schemeClr val="accent3"/>
          </a:effectRef>
          <a:fontRef idx="minor">
            <a:schemeClr val="dk1"/>
          </a:fontRef>
        </p:style>
        <p:txBody>
          <a:bodyPr>
            <a:noAutofit/>
          </a:bodyPr>
          <a:lstStyle/>
          <a:p>
            <a:pPr algn="l">
              <a:lnSpc>
                <a:spcPct val="150000"/>
              </a:lnSpc>
            </a:pPr>
            <a:r>
              <a:rPr lang="en-US" sz="2800" b="1" dirty="0" smtClean="0">
                <a:latin typeface="Times New Roman" panose="02020603050405020304" pitchFamily="18" charset="0"/>
                <a:cs typeface="Times New Roman" panose="02020603050405020304" pitchFamily="18" charset="0"/>
              </a:rPr>
              <a:t>GRANTS;</a:t>
            </a:r>
            <a:endParaRPr lang="en-US" sz="2800" b="1" dirty="0">
              <a:latin typeface="Times New Roman" panose="02020603050405020304" pitchFamily="18" charset="0"/>
              <a:cs typeface="Times New Roman" panose="02020603050405020304" pitchFamily="18" charset="0"/>
            </a:endParaRPr>
          </a:p>
        </p:txBody>
      </p:sp>
      <p:sp>
        <p:nvSpPr>
          <p:cNvPr id="4" name="TextBox 3"/>
          <p:cNvSpPr txBox="1"/>
          <p:nvPr/>
        </p:nvSpPr>
        <p:spPr>
          <a:xfrm>
            <a:off x="-215153" y="0"/>
            <a:ext cx="12626788" cy="707886"/>
          </a:xfrm>
          <a:prstGeom prst="rect">
            <a:avLst/>
          </a:prstGeom>
          <a:gradFill flip="none" rotWithShape="1">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p:spPr>
        <p:style>
          <a:lnRef idx="1">
            <a:schemeClr val="accent3"/>
          </a:lnRef>
          <a:fillRef idx="3">
            <a:schemeClr val="accent3"/>
          </a:fillRef>
          <a:effectRef idx="2">
            <a:schemeClr val="accent3"/>
          </a:effectRef>
          <a:fontRef idx="minor">
            <a:schemeClr val="lt1"/>
          </a:fontRef>
        </p:style>
        <p:txBody>
          <a:bodyPr wrap="square" rtlCol="0">
            <a:spAutoFit/>
          </a:bodyPr>
          <a:lstStyle/>
          <a:p>
            <a:pPr algn="ctr"/>
            <a:r>
              <a:rPr lang="en-US" sz="4000" b="1" dirty="0" smtClean="0">
                <a:solidFill>
                  <a:schemeClr val="tx1"/>
                </a:solidFill>
                <a:latin typeface="Times New Roman" panose="02020603050405020304" pitchFamily="18" charset="0"/>
                <a:cs typeface="Times New Roman" panose="02020603050405020304" pitchFamily="18" charset="0"/>
              </a:rPr>
              <a:t>PRESENTATION OUTLINE :</a:t>
            </a:r>
          </a:p>
        </p:txBody>
      </p:sp>
      <p:sp>
        <p:nvSpPr>
          <p:cNvPr id="12" name="Title 8"/>
          <p:cNvSpPr txBox="1">
            <a:spLocks/>
          </p:cNvSpPr>
          <p:nvPr/>
        </p:nvSpPr>
        <p:spPr>
          <a:xfrm>
            <a:off x="1894132" y="4294034"/>
            <a:ext cx="10660725" cy="936104"/>
          </a:xfrm>
          <a:prstGeom prst="rect">
            <a:avLst/>
          </a:prstGeom>
          <a:gradFill flip="none" rotWithShape="1">
            <a:gsLst>
              <a:gs pos="0">
                <a:srgbClr val="FFC000">
                  <a:tint val="66000"/>
                  <a:satMod val="160000"/>
                </a:srgbClr>
              </a:gs>
              <a:gs pos="40000">
                <a:srgbClr val="FFC000">
                  <a:tint val="44500"/>
                  <a:satMod val="160000"/>
                </a:srgbClr>
              </a:gs>
              <a:gs pos="61000">
                <a:srgbClr val="FFC000">
                  <a:tint val="23500"/>
                  <a:satMod val="160000"/>
                </a:srgbClr>
              </a:gs>
            </a:gsLst>
            <a:lin ang="16200000" scaled="1"/>
            <a:tileRect/>
          </a:gradFill>
          <a:effectLst>
            <a:glow rad="101600">
              <a:schemeClr val="accent5">
                <a:satMod val="175000"/>
                <a:alpha val="40000"/>
              </a:schemeClr>
            </a:glow>
          </a:effectLst>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ja-JP" sz="2800" b="1" dirty="0" smtClean="0">
                <a:latin typeface="Times New Roman" panose="02020603050405020304" pitchFamily="18" charset="0"/>
                <a:cs typeface="Times New Roman" panose="02020603050405020304" pitchFamily="18" charset="0"/>
              </a:rPr>
              <a:t>INSTITUTES AND CENTRES;</a:t>
            </a:r>
            <a:endParaRPr lang="en-US" altLang="ja-JP" sz="2800" b="1" dirty="0">
              <a:latin typeface="Times New Roman" panose="02020603050405020304" pitchFamily="18" charset="0"/>
              <a:cs typeface="Times New Roman" panose="02020603050405020304" pitchFamily="18" charset="0"/>
            </a:endParaRPr>
          </a:p>
        </p:txBody>
      </p:sp>
      <p:sp>
        <p:nvSpPr>
          <p:cNvPr id="13" name="Subtitle 12"/>
          <p:cNvSpPr>
            <a:spLocks noGrp="1"/>
          </p:cNvSpPr>
          <p:nvPr>
            <p:ph type="subTitle" idx="1"/>
          </p:nvPr>
        </p:nvSpPr>
        <p:spPr>
          <a:xfrm>
            <a:off x="1894133" y="3473051"/>
            <a:ext cx="10517502" cy="792088"/>
          </a:xfrm>
          <a:gradFill flip="none" rotWithShape="1">
            <a:gsLst>
              <a:gs pos="0">
                <a:srgbClr val="FF00FF">
                  <a:tint val="66000"/>
                  <a:satMod val="160000"/>
                  <a:lumMod val="98000"/>
                  <a:lumOff val="2000"/>
                </a:srgbClr>
              </a:gs>
              <a:gs pos="26000">
                <a:srgbClr val="FF00FF">
                  <a:tint val="44500"/>
                  <a:satMod val="160000"/>
                </a:srgbClr>
              </a:gs>
              <a:gs pos="50000">
                <a:srgbClr val="FF00FF">
                  <a:tint val="23500"/>
                  <a:satMod val="160000"/>
                </a:srgbClr>
              </a:gs>
            </a:gsLst>
            <a:lin ang="16200000" scaled="1"/>
            <a:tileRect/>
          </a:gradFill>
          <a:effectLst>
            <a:glow rad="101600">
              <a:schemeClr val="accent4">
                <a:satMod val="175000"/>
                <a:alpha val="40000"/>
              </a:schemeClr>
            </a:glow>
          </a:effectLst>
        </p:spPr>
        <p:style>
          <a:lnRef idx="1">
            <a:schemeClr val="accent5"/>
          </a:lnRef>
          <a:fillRef idx="2">
            <a:schemeClr val="accent5"/>
          </a:fillRef>
          <a:effectRef idx="1">
            <a:schemeClr val="accent5"/>
          </a:effectRef>
          <a:fontRef idx="minor">
            <a:schemeClr val="dk1"/>
          </a:fontRef>
        </p:style>
        <p:txBody>
          <a:bodyPr vert="horz" anchor="ctr">
            <a:noAutofit/>
          </a:bodyPr>
          <a:lstStyle/>
          <a:p>
            <a:pPr algn="l"/>
            <a:r>
              <a:rPr lang="en-US" sz="2800" b="1" dirty="0" smtClean="0">
                <a:solidFill>
                  <a:schemeClr val="tx1"/>
                </a:solidFill>
                <a:latin typeface="Times New Roman" panose="02020603050405020304" pitchFamily="18" charset="0"/>
                <a:cs typeface="Times New Roman" panose="02020603050405020304" pitchFamily="18" charset="0"/>
              </a:rPr>
              <a:t>RESEARCH THEMES;</a:t>
            </a:r>
            <a:endParaRPr lang="en-US" sz="2800" b="1" dirty="0">
              <a:solidFill>
                <a:schemeClr val="tx1"/>
              </a:solidFill>
              <a:latin typeface="Times New Roman" panose="02020603050405020304" pitchFamily="18" charset="0"/>
              <a:cs typeface="Times New Roman" panose="02020603050405020304" pitchFamily="18" charset="0"/>
            </a:endParaRPr>
          </a:p>
        </p:txBody>
      </p:sp>
      <p:sp>
        <p:nvSpPr>
          <p:cNvPr id="6" name="Title 8"/>
          <p:cNvSpPr txBox="1">
            <a:spLocks/>
          </p:cNvSpPr>
          <p:nvPr/>
        </p:nvSpPr>
        <p:spPr>
          <a:xfrm>
            <a:off x="1894131" y="5144185"/>
            <a:ext cx="10660725" cy="936104"/>
          </a:xfrm>
          <a:prstGeom prst="rect">
            <a:avLst/>
          </a:prstGeom>
          <a:gradFill flip="none" rotWithShape="1">
            <a:gsLst>
              <a:gs pos="0">
                <a:srgbClr val="00B0F0">
                  <a:tint val="66000"/>
                  <a:satMod val="160000"/>
                </a:srgbClr>
              </a:gs>
              <a:gs pos="23000">
                <a:srgbClr val="00B0F0">
                  <a:tint val="44500"/>
                  <a:satMod val="160000"/>
                </a:srgbClr>
              </a:gs>
              <a:gs pos="28000">
                <a:srgbClr val="00B0F0">
                  <a:tint val="23500"/>
                  <a:satMod val="160000"/>
                </a:srgbClr>
              </a:gs>
            </a:gsLst>
            <a:lin ang="16200000" scaled="1"/>
            <a:tileRect/>
          </a:gradFill>
          <a:ln>
            <a:solidFill>
              <a:srgbClr val="E7FFFE"/>
            </a:solidFill>
          </a:ln>
          <a:effectLst>
            <a:glow rad="228600">
              <a:schemeClr val="accent6">
                <a:satMod val="175000"/>
                <a:alpha val="40000"/>
              </a:schemeClr>
            </a:glow>
          </a:effectLst>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ja-JP" sz="2800" b="1" dirty="0" smtClean="0">
                <a:latin typeface="Times New Roman" panose="02020603050405020304" pitchFamily="18" charset="0"/>
                <a:cs typeface="Times New Roman" panose="02020603050405020304" pitchFamily="18" charset="0"/>
              </a:rPr>
              <a:t>EXTENSION, TECH EXPO., LINKAGES;  </a:t>
            </a:r>
            <a:endParaRPr lang="en-US" sz="2800" b="1" dirty="0">
              <a:latin typeface="Times New Roman" panose="02020603050405020304" pitchFamily="18" charset="0"/>
              <a:cs typeface="Times New Roman" panose="02020603050405020304" pitchFamily="18" charset="0"/>
            </a:endParaRPr>
          </a:p>
        </p:txBody>
      </p:sp>
      <p:sp>
        <p:nvSpPr>
          <p:cNvPr id="7" name="Title 8"/>
          <p:cNvSpPr txBox="1">
            <a:spLocks/>
          </p:cNvSpPr>
          <p:nvPr/>
        </p:nvSpPr>
        <p:spPr>
          <a:xfrm>
            <a:off x="1043314" y="1205732"/>
            <a:ext cx="11148686" cy="798630"/>
          </a:xfrm>
          <a:prstGeom prst="rect">
            <a:avLst/>
          </a:prstGeom>
          <a:gradFill flip="none" rotWithShape="1">
            <a:gsLst>
              <a:gs pos="0">
                <a:srgbClr val="CCFF66">
                  <a:tint val="66000"/>
                  <a:satMod val="160000"/>
                </a:srgbClr>
              </a:gs>
              <a:gs pos="35000">
                <a:srgbClr val="CCFF66">
                  <a:tint val="44500"/>
                  <a:satMod val="160000"/>
                </a:srgbClr>
              </a:gs>
              <a:gs pos="56000">
                <a:srgbClr val="CCFF66">
                  <a:tint val="23500"/>
                  <a:satMod val="160000"/>
                </a:srgbClr>
              </a:gs>
            </a:gsLst>
            <a:lin ang="16200000" scaled="1"/>
            <a:tileRect/>
          </a:gradFill>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algn="l">
              <a:lnSpc>
                <a:spcPct val="150000"/>
              </a:lnSpc>
            </a:pPr>
            <a:r>
              <a:rPr lang="en-US" sz="2800" b="1" dirty="0" smtClean="0">
                <a:latin typeface="Times New Roman" panose="02020603050405020304" pitchFamily="18" charset="0"/>
                <a:cs typeface="Times New Roman" panose="02020603050405020304" pitchFamily="18" charset="0"/>
              </a:rPr>
              <a:t>INTRODUCTION;</a:t>
            </a:r>
            <a:endParaRPr lang="en-US" sz="2800" b="1" dirty="0">
              <a:latin typeface="Times New Roman" panose="02020603050405020304" pitchFamily="18" charset="0"/>
              <a:cs typeface="Times New Roman" panose="02020603050405020304" pitchFamily="18" charset="0"/>
            </a:endParaRPr>
          </a:p>
        </p:txBody>
      </p:sp>
      <p:sp>
        <p:nvSpPr>
          <p:cNvPr id="8" name="Subtitle 12"/>
          <p:cNvSpPr txBox="1">
            <a:spLocks/>
          </p:cNvSpPr>
          <p:nvPr/>
        </p:nvSpPr>
        <p:spPr>
          <a:xfrm>
            <a:off x="1059943" y="2038269"/>
            <a:ext cx="11351692" cy="792088"/>
          </a:xfrm>
          <a:prstGeom prst="rect">
            <a:avLst/>
          </a:prstGeom>
          <a:gradFill flip="none" rotWithShape="1">
            <a:gsLst>
              <a:gs pos="0">
                <a:srgbClr val="FF00FF">
                  <a:tint val="66000"/>
                  <a:satMod val="160000"/>
                  <a:lumMod val="98000"/>
                  <a:lumOff val="2000"/>
                </a:srgbClr>
              </a:gs>
              <a:gs pos="26000">
                <a:srgbClr val="FF00FF">
                  <a:tint val="44500"/>
                  <a:satMod val="160000"/>
                </a:srgbClr>
              </a:gs>
              <a:gs pos="50000">
                <a:srgbClr val="FF00FF">
                  <a:tint val="23500"/>
                  <a:satMod val="160000"/>
                </a:srgbClr>
              </a:gs>
            </a:gsLst>
            <a:lin ang="16200000" scaled="1"/>
            <a:tileRect/>
          </a:gradFill>
          <a:effectLst>
            <a:glow rad="101600">
              <a:schemeClr val="accent4">
                <a:satMod val="175000"/>
                <a:alpha val="40000"/>
              </a:schemeClr>
            </a:glow>
          </a:effectLst>
        </p:spPr>
        <p:style>
          <a:lnRef idx="1">
            <a:schemeClr val="accent5"/>
          </a:lnRef>
          <a:fillRef idx="2">
            <a:schemeClr val="accent5"/>
          </a:fillRef>
          <a:effectRef idx="1">
            <a:schemeClr val="accent5"/>
          </a:effectRef>
          <a:fontRef idx="minor">
            <a:schemeClr val="dk1"/>
          </a:fontRef>
        </p:style>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dk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dk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dk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dk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dk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dk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dk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dk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dk1"/>
                </a:solidFill>
                <a:latin typeface="+mn-lt"/>
                <a:ea typeface="+mn-ea"/>
                <a:cs typeface="+mn-cs"/>
              </a:defRPr>
            </a:lvl9pPr>
          </a:lstStyle>
          <a:p>
            <a:pPr algn="l"/>
            <a:r>
              <a:rPr lang="en-US" sz="2800" b="1" dirty="0" smtClean="0">
                <a:solidFill>
                  <a:schemeClr val="tx1"/>
                </a:solidFill>
                <a:latin typeface="Times New Roman" panose="02020603050405020304" pitchFamily="18" charset="0"/>
                <a:cs typeface="Times New Roman" panose="02020603050405020304" pitchFamily="18" charset="0"/>
              </a:rPr>
              <a:t>JKUAT RPE DIVISION;</a:t>
            </a:r>
            <a:endParaRPr lang="en-US" sz="2800" b="1" dirty="0">
              <a:solidFill>
                <a:schemeClr val="tx1"/>
              </a:solidFill>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55027F4C-2D71-464B-B2B0-DD188A169433}" type="slidenum">
              <a:rPr lang="en-GB" smtClean="0"/>
              <a:pPr/>
              <a:t>2</a:t>
            </a:fld>
            <a:endParaRPr lang="en-GB"/>
          </a:p>
        </p:txBody>
      </p:sp>
      <p:pic>
        <p:nvPicPr>
          <p:cNvPr id="11" name="Picture 10" descr="http://www.jkuat.ac.ke/wp-content/themes/jkuat/images/logo-jkuat.jpg"/>
          <p:cNvPicPr>
            <a:picLocks noChangeAspect="1"/>
          </p:cNvPicPr>
          <p:nvPr/>
        </p:nvPicPr>
        <p:blipFill>
          <a:blip r:embed="rId3" cstate="print"/>
          <a:srcRect r="83974"/>
          <a:stretch>
            <a:fillRect/>
          </a:stretch>
        </p:blipFill>
        <p:spPr bwMode="auto">
          <a:xfrm>
            <a:off x="10938899" y="5852279"/>
            <a:ext cx="877050" cy="841949"/>
          </a:xfrm>
          <a:prstGeom prst="rect">
            <a:avLst/>
          </a:prstGeom>
          <a:noFill/>
          <a:ln w="9525">
            <a:noFill/>
            <a:miter lim="800000"/>
            <a:headEnd/>
            <a:tailEnd/>
          </a:ln>
        </p:spPr>
      </p:pic>
    </p:spTree>
    <p:extLst>
      <p:ext uri="{BB962C8B-B14F-4D97-AF65-F5344CB8AC3E}">
        <p14:creationId xmlns:p14="http://schemas.microsoft.com/office/powerpoint/2010/main" xmlns="" val="167857309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C000">
            <a:alpha val="24000"/>
          </a:srgbClr>
        </a:solidFill>
        <a:effectLst/>
      </p:bgPr>
    </p:bg>
    <p:spTree>
      <p:nvGrpSpPr>
        <p:cNvPr id="1" name=""/>
        <p:cNvGrpSpPr/>
        <p:nvPr/>
      </p:nvGrpSpPr>
      <p:grpSpPr>
        <a:xfrm>
          <a:off x="0" y="0"/>
          <a:ext cx="0" cy="0"/>
          <a:chOff x="0" y="0"/>
          <a:chExt cx="0" cy="0"/>
        </a:xfrm>
      </p:grpSpPr>
      <p:sp>
        <p:nvSpPr>
          <p:cNvPr id="16" name="Title 15"/>
          <p:cNvSpPr>
            <a:spLocks noGrp="1"/>
          </p:cNvSpPr>
          <p:nvPr>
            <p:ph type="ctrTitle"/>
          </p:nvPr>
        </p:nvSpPr>
        <p:spPr>
          <a:xfrm>
            <a:off x="-38109" y="-292966"/>
            <a:ext cx="12342404" cy="994791"/>
          </a:xfrm>
          <a:gradFill flip="none" rotWithShape="1">
            <a:gsLst>
              <a:gs pos="0">
                <a:srgbClr val="FFCC0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ln>
            <a:solidFill>
              <a:schemeClr val="tx1"/>
            </a:solidFill>
          </a:ln>
        </p:spPr>
        <p:style>
          <a:lnRef idx="1">
            <a:schemeClr val="accent1"/>
          </a:lnRef>
          <a:fillRef idx="2">
            <a:schemeClr val="accent1"/>
          </a:fillRef>
          <a:effectRef idx="1">
            <a:schemeClr val="accent1"/>
          </a:effectRef>
          <a:fontRef idx="minor">
            <a:schemeClr val="dk1"/>
          </a:fontRef>
        </p:style>
        <p:txBody>
          <a:bodyPr>
            <a:noAutofit/>
          </a:bodyPr>
          <a:lstStyle/>
          <a:p>
            <a:pPr algn="ctr"/>
            <a:r>
              <a:rPr lang="en-GB" sz="3600" dirty="0">
                <a:solidFill>
                  <a:srgbClr val="003399"/>
                </a:solidFill>
              </a:rPr>
              <a:t>RESEARCH THEME: ENGINEERING AND </a:t>
            </a:r>
            <a:r>
              <a:rPr lang="en-GB" sz="3600" dirty="0" smtClean="0">
                <a:solidFill>
                  <a:srgbClr val="003399"/>
                </a:solidFill>
              </a:rPr>
              <a:t>TECHNOLOGY (199 m)</a:t>
            </a:r>
            <a:endParaRPr lang="en-GB" sz="3600" dirty="0">
              <a:solidFill>
                <a:srgbClr val="003399"/>
              </a:solidFill>
            </a:endParaRPr>
          </a:p>
        </p:txBody>
      </p:sp>
      <p:sp>
        <p:nvSpPr>
          <p:cNvPr id="18" name="Rounded Rectangle 17"/>
          <p:cNvSpPr/>
          <p:nvPr/>
        </p:nvSpPr>
        <p:spPr>
          <a:xfrm>
            <a:off x="1058779" y="2020562"/>
            <a:ext cx="3525053" cy="864096"/>
          </a:xfrm>
          <a:prstGeom prst="roundRect">
            <a:avLst/>
          </a:prstGeom>
          <a:solidFill>
            <a:srgbClr val="33CC33"/>
          </a:solidFill>
        </p:spPr>
        <p:style>
          <a:lnRef idx="1">
            <a:schemeClr val="accent2"/>
          </a:lnRef>
          <a:fillRef idx="2">
            <a:schemeClr val="accent2"/>
          </a:fillRef>
          <a:effectRef idx="1">
            <a:schemeClr val="accent2"/>
          </a:effectRef>
          <a:fontRef idx="minor">
            <a:schemeClr val="dk1"/>
          </a:fontRef>
        </p:style>
        <p:txBody>
          <a:bodyPr rtlCol="0" anchor="ctr"/>
          <a:lstStyle/>
          <a:p>
            <a:pPr algn="ctr" eaLnBrk="0" fontAlgn="base" hangingPunct="0">
              <a:spcBef>
                <a:spcPct val="0"/>
              </a:spcBef>
              <a:spcAft>
                <a:spcPct val="0"/>
              </a:spcAft>
            </a:pPr>
            <a:r>
              <a:rPr lang="en-GB" dirty="0">
                <a:solidFill>
                  <a:prstClr val="black"/>
                </a:solidFill>
              </a:rPr>
              <a:t>Industrial and Agricultural Machineries and Processes </a:t>
            </a:r>
          </a:p>
        </p:txBody>
      </p:sp>
      <p:cxnSp>
        <p:nvCxnSpPr>
          <p:cNvPr id="28" name="Straight Connector 27"/>
          <p:cNvCxnSpPr/>
          <p:nvPr/>
        </p:nvCxnSpPr>
        <p:spPr>
          <a:xfrm>
            <a:off x="6086680" y="1447800"/>
            <a:ext cx="9321" cy="325016"/>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2927648" y="1772816"/>
            <a:ext cx="64807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2927648" y="1777382"/>
            <a:ext cx="0" cy="35547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1991544" y="1274059"/>
            <a:ext cx="1523272" cy="369332"/>
          </a:xfrm>
          <a:prstGeom prst="rect">
            <a:avLst/>
          </a:prstGeom>
          <a:gradFill>
            <a:gsLst>
              <a:gs pos="15000">
                <a:schemeClr val="accent4">
                  <a:lumMod val="0"/>
                  <a:lumOff val="100000"/>
                </a:schemeClr>
              </a:gs>
              <a:gs pos="35000">
                <a:schemeClr val="accent4">
                  <a:lumMod val="0"/>
                  <a:lumOff val="100000"/>
                </a:schemeClr>
              </a:gs>
              <a:gs pos="100000">
                <a:schemeClr val="accent4">
                  <a:lumMod val="100000"/>
                </a:schemeClr>
              </a:gs>
            </a:gsLst>
            <a:path path="circle">
              <a:fillToRect l="50000" t="-80000" r="50000" b="180000"/>
            </a:path>
          </a:gradFill>
          <a:ln>
            <a:solidFill>
              <a:schemeClr val="bg1"/>
            </a:solidFill>
          </a:ln>
        </p:spPr>
        <p:txBody>
          <a:bodyPr wrap="square" rtlCol="0">
            <a:spAutoFit/>
          </a:bodyPr>
          <a:lstStyle/>
          <a:p>
            <a:pPr eaLnBrk="0" fontAlgn="base" hangingPunct="0">
              <a:spcBef>
                <a:spcPct val="0"/>
              </a:spcBef>
              <a:spcAft>
                <a:spcPct val="0"/>
              </a:spcAft>
            </a:pPr>
            <a:r>
              <a:rPr lang="en-GB" dirty="0">
                <a:solidFill>
                  <a:prstClr val="black"/>
                </a:solidFill>
                <a:latin typeface="Arial" pitchFamily="34" charset="0"/>
              </a:rPr>
              <a:t>Sub-theme 1</a:t>
            </a:r>
          </a:p>
        </p:txBody>
      </p:sp>
      <p:sp>
        <p:nvSpPr>
          <p:cNvPr id="45" name="TextBox 44"/>
          <p:cNvSpPr txBox="1"/>
          <p:nvPr/>
        </p:nvSpPr>
        <p:spPr>
          <a:xfrm>
            <a:off x="5362632" y="1111587"/>
            <a:ext cx="1540922" cy="369332"/>
          </a:xfrm>
          <a:prstGeom prst="rect">
            <a:avLst/>
          </a:prstGeom>
          <a:gradFill>
            <a:gsLst>
              <a:gs pos="15000">
                <a:schemeClr val="accent4">
                  <a:lumMod val="0"/>
                  <a:lumOff val="100000"/>
                </a:schemeClr>
              </a:gs>
              <a:gs pos="35000">
                <a:schemeClr val="accent4">
                  <a:lumMod val="0"/>
                  <a:lumOff val="100000"/>
                </a:schemeClr>
              </a:gs>
              <a:gs pos="100000">
                <a:schemeClr val="accent4">
                  <a:lumMod val="100000"/>
                </a:schemeClr>
              </a:gs>
            </a:gsLst>
            <a:path path="circle">
              <a:fillToRect l="50000" t="-80000" r="50000" b="180000"/>
            </a:path>
          </a:gradFill>
        </p:spPr>
        <p:txBody>
          <a:bodyPr wrap="square" rtlCol="0">
            <a:spAutoFit/>
          </a:bodyPr>
          <a:lstStyle/>
          <a:p>
            <a:pPr eaLnBrk="0" fontAlgn="base" hangingPunct="0">
              <a:spcBef>
                <a:spcPct val="0"/>
              </a:spcBef>
              <a:spcAft>
                <a:spcPct val="0"/>
              </a:spcAft>
            </a:pPr>
            <a:r>
              <a:rPr lang="en-GB" dirty="0">
                <a:solidFill>
                  <a:prstClr val="black"/>
                </a:solidFill>
                <a:latin typeface="Arial" pitchFamily="34" charset="0"/>
              </a:rPr>
              <a:t>Sub-theme 2</a:t>
            </a:r>
          </a:p>
        </p:txBody>
      </p:sp>
      <p:sp>
        <p:nvSpPr>
          <p:cNvPr id="47" name="TextBox 46"/>
          <p:cNvSpPr txBox="1"/>
          <p:nvPr/>
        </p:nvSpPr>
        <p:spPr>
          <a:xfrm>
            <a:off x="8316397" y="1192106"/>
            <a:ext cx="1619200" cy="369332"/>
          </a:xfrm>
          <a:prstGeom prst="rect">
            <a:avLst/>
          </a:prstGeom>
          <a:gradFill>
            <a:gsLst>
              <a:gs pos="15000">
                <a:schemeClr val="accent4">
                  <a:lumMod val="0"/>
                  <a:lumOff val="100000"/>
                </a:schemeClr>
              </a:gs>
              <a:gs pos="35000">
                <a:schemeClr val="accent4">
                  <a:lumMod val="0"/>
                  <a:lumOff val="100000"/>
                </a:schemeClr>
              </a:gs>
              <a:gs pos="100000">
                <a:schemeClr val="accent4">
                  <a:lumMod val="100000"/>
                </a:schemeClr>
              </a:gs>
            </a:gsLst>
            <a:path path="circle">
              <a:fillToRect l="50000" t="-80000" r="50000" b="180000"/>
            </a:path>
          </a:gradFill>
        </p:spPr>
        <p:txBody>
          <a:bodyPr wrap="square" rtlCol="0">
            <a:spAutoFit/>
          </a:bodyPr>
          <a:lstStyle/>
          <a:p>
            <a:pPr eaLnBrk="0" fontAlgn="base" hangingPunct="0">
              <a:spcBef>
                <a:spcPct val="0"/>
              </a:spcBef>
              <a:spcAft>
                <a:spcPct val="0"/>
              </a:spcAft>
            </a:pPr>
            <a:r>
              <a:rPr lang="en-GB" dirty="0">
                <a:solidFill>
                  <a:prstClr val="black"/>
                </a:solidFill>
                <a:latin typeface="Arial" pitchFamily="34" charset="0"/>
              </a:rPr>
              <a:t>Sub-theme 3</a:t>
            </a:r>
          </a:p>
        </p:txBody>
      </p:sp>
      <p:sp>
        <p:nvSpPr>
          <p:cNvPr id="51" name="Rounded Rectangle 50"/>
          <p:cNvSpPr/>
          <p:nvPr/>
        </p:nvSpPr>
        <p:spPr>
          <a:xfrm>
            <a:off x="1991544" y="5661248"/>
            <a:ext cx="2376264" cy="609600"/>
          </a:xfrm>
          <a:prstGeom prst="roundRect">
            <a:avLst/>
          </a:prstGeom>
          <a:solidFill>
            <a:srgbClr val="33CC33"/>
          </a:solidFill>
        </p:spPr>
        <p:style>
          <a:lnRef idx="1">
            <a:schemeClr val="accent2"/>
          </a:lnRef>
          <a:fillRef idx="2">
            <a:schemeClr val="accent2"/>
          </a:fillRef>
          <a:effectRef idx="1">
            <a:schemeClr val="accent2"/>
          </a:effectRef>
          <a:fontRef idx="minor">
            <a:schemeClr val="dk1"/>
          </a:fontRef>
        </p:style>
        <p:txBody>
          <a:bodyPr rtlCol="0" anchor="ctr"/>
          <a:lstStyle/>
          <a:p>
            <a:pPr algn="ctr" eaLnBrk="0" fontAlgn="base" hangingPunct="0">
              <a:spcBef>
                <a:spcPct val="0"/>
              </a:spcBef>
              <a:spcAft>
                <a:spcPct val="0"/>
              </a:spcAft>
            </a:pPr>
            <a:r>
              <a:rPr lang="en-GB" dirty="0">
                <a:solidFill>
                  <a:prstClr val="black"/>
                </a:solidFill>
              </a:rPr>
              <a:t>Emerging cross-cutting technologies</a:t>
            </a:r>
          </a:p>
        </p:txBody>
      </p:sp>
      <p:sp>
        <p:nvSpPr>
          <p:cNvPr id="20" name="Rounded Rectangle 19"/>
          <p:cNvSpPr/>
          <p:nvPr/>
        </p:nvSpPr>
        <p:spPr>
          <a:xfrm>
            <a:off x="5303912" y="3356992"/>
            <a:ext cx="2133600" cy="609600"/>
          </a:xfrm>
          <a:prstGeom prst="roundRect">
            <a:avLst/>
          </a:prstGeom>
          <a:solidFill>
            <a:srgbClr val="CC6600"/>
          </a:solidFill>
          <a:ln>
            <a:solidFill>
              <a:schemeClr val="tx1"/>
            </a:solidFill>
          </a:ln>
        </p:spPr>
        <p:style>
          <a:lnRef idx="0">
            <a:schemeClr val="accent4"/>
          </a:lnRef>
          <a:fillRef idx="3">
            <a:schemeClr val="accent4"/>
          </a:fillRef>
          <a:effectRef idx="3">
            <a:schemeClr val="accent4"/>
          </a:effectRef>
          <a:fontRef idx="minor">
            <a:schemeClr val="lt1"/>
          </a:fontRef>
        </p:style>
        <p:txBody>
          <a:bodyPr rtlCol="0" anchor="ctr"/>
          <a:lstStyle/>
          <a:p>
            <a:pPr algn="ctr" eaLnBrk="0" fontAlgn="base" hangingPunct="0">
              <a:spcBef>
                <a:spcPct val="0"/>
              </a:spcBef>
              <a:spcAft>
                <a:spcPct val="0"/>
              </a:spcAft>
            </a:pPr>
            <a:r>
              <a:rPr lang="en-GB" dirty="0">
                <a:solidFill>
                  <a:prstClr val="white"/>
                </a:solidFill>
              </a:rPr>
              <a:t>Fuels and Energy</a:t>
            </a:r>
          </a:p>
        </p:txBody>
      </p:sp>
      <p:sp>
        <p:nvSpPr>
          <p:cNvPr id="21" name="Rounded Rectangle 20"/>
          <p:cNvSpPr/>
          <p:nvPr/>
        </p:nvSpPr>
        <p:spPr>
          <a:xfrm>
            <a:off x="5303912" y="4077072"/>
            <a:ext cx="2160240" cy="609600"/>
          </a:xfrm>
          <a:prstGeom prst="roundRect">
            <a:avLst/>
          </a:prstGeom>
          <a:solidFill>
            <a:srgbClr val="CC6600"/>
          </a:solidFill>
          <a:ln>
            <a:solidFill>
              <a:schemeClr val="tx1"/>
            </a:solidFill>
          </a:ln>
        </p:spPr>
        <p:style>
          <a:lnRef idx="0">
            <a:schemeClr val="accent4"/>
          </a:lnRef>
          <a:fillRef idx="3">
            <a:schemeClr val="accent4"/>
          </a:fillRef>
          <a:effectRef idx="3">
            <a:schemeClr val="accent4"/>
          </a:effectRef>
          <a:fontRef idx="minor">
            <a:schemeClr val="lt1"/>
          </a:fontRef>
        </p:style>
        <p:txBody>
          <a:bodyPr rtlCol="0" anchor="ctr"/>
          <a:lstStyle/>
          <a:p>
            <a:pPr algn="ctr" eaLnBrk="0" fontAlgn="base" hangingPunct="0">
              <a:spcBef>
                <a:spcPct val="0"/>
              </a:spcBef>
              <a:spcAft>
                <a:spcPct val="0"/>
              </a:spcAft>
            </a:pPr>
            <a:r>
              <a:rPr lang="en-GB" dirty="0">
                <a:solidFill>
                  <a:prstClr val="white"/>
                </a:solidFill>
              </a:rPr>
              <a:t>Materials</a:t>
            </a:r>
          </a:p>
        </p:txBody>
      </p:sp>
      <p:sp>
        <p:nvSpPr>
          <p:cNvPr id="23" name="Rounded Rectangle 22"/>
          <p:cNvSpPr/>
          <p:nvPr/>
        </p:nvSpPr>
        <p:spPr>
          <a:xfrm>
            <a:off x="5447928" y="4797152"/>
            <a:ext cx="2016224" cy="699122"/>
          </a:xfrm>
          <a:prstGeom prst="roundRect">
            <a:avLst/>
          </a:prstGeom>
          <a:solidFill>
            <a:srgbClr val="CC6600"/>
          </a:solidFill>
          <a:ln>
            <a:solidFill>
              <a:schemeClr val="tx1"/>
            </a:solidFill>
          </a:ln>
        </p:spPr>
        <p:style>
          <a:lnRef idx="0">
            <a:schemeClr val="accent4"/>
          </a:lnRef>
          <a:fillRef idx="3">
            <a:schemeClr val="accent4"/>
          </a:fillRef>
          <a:effectRef idx="3">
            <a:schemeClr val="accent4"/>
          </a:effectRef>
          <a:fontRef idx="minor">
            <a:schemeClr val="lt1"/>
          </a:fontRef>
        </p:style>
        <p:txBody>
          <a:bodyPr rtlCol="0" anchor="ctr"/>
          <a:lstStyle/>
          <a:p>
            <a:pPr algn="ctr" eaLnBrk="0" fontAlgn="base" hangingPunct="0">
              <a:spcBef>
                <a:spcPct val="0"/>
              </a:spcBef>
              <a:spcAft>
                <a:spcPct val="0"/>
              </a:spcAft>
            </a:pPr>
            <a:r>
              <a:rPr lang="en-GB" dirty="0">
                <a:solidFill>
                  <a:prstClr val="white"/>
                </a:solidFill>
              </a:rPr>
              <a:t>Communication and Navigation</a:t>
            </a:r>
          </a:p>
        </p:txBody>
      </p:sp>
      <p:sp>
        <p:nvSpPr>
          <p:cNvPr id="34" name="Rounded Rectangle 33"/>
          <p:cNvSpPr/>
          <p:nvPr/>
        </p:nvSpPr>
        <p:spPr>
          <a:xfrm>
            <a:off x="1716505" y="3212976"/>
            <a:ext cx="2939335" cy="3524708"/>
          </a:xfrm>
          <a:prstGeom prst="roundRect">
            <a:avLst/>
          </a:prstGeom>
          <a:solidFill>
            <a:srgbClr val="FFC000">
              <a:alpha val="35000"/>
            </a:srgbClr>
          </a:solidFill>
          <a:ln>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hangingPunct="0">
              <a:spcBef>
                <a:spcPct val="0"/>
              </a:spcBef>
              <a:spcAft>
                <a:spcPct val="0"/>
              </a:spcAft>
            </a:pPr>
            <a:endParaRPr lang="en-GB">
              <a:solidFill>
                <a:prstClr val="white"/>
              </a:solidFill>
            </a:endParaRPr>
          </a:p>
        </p:txBody>
      </p:sp>
      <p:sp>
        <p:nvSpPr>
          <p:cNvPr id="35" name="Rounded Rectangle 34"/>
          <p:cNvSpPr/>
          <p:nvPr/>
        </p:nvSpPr>
        <p:spPr>
          <a:xfrm>
            <a:off x="5303911" y="3073895"/>
            <a:ext cx="2520280" cy="3096344"/>
          </a:xfrm>
          <a:prstGeom prst="roundRect">
            <a:avLst/>
          </a:prstGeom>
          <a:solidFill>
            <a:schemeClr val="accent4">
              <a:lumMod val="75000"/>
              <a:alpha val="12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eaLnBrk="0" fontAlgn="base" hangingPunct="0">
              <a:spcBef>
                <a:spcPct val="0"/>
              </a:spcBef>
              <a:spcAft>
                <a:spcPct val="0"/>
              </a:spcAft>
            </a:pPr>
            <a:endParaRPr lang="en-GB">
              <a:solidFill>
                <a:prstClr val="black"/>
              </a:solidFill>
            </a:endParaRPr>
          </a:p>
        </p:txBody>
      </p:sp>
      <p:sp>
        <p:nvSpPr>
          <p:cNvPr id="36" name="Rounded Rectangle 35"/>
          <p:cNvSpPr/>
          <p:nvPr/>
        </p:nvSpPr>
        <p:spPr>
          <a:xfrm>
            <a:off x="8400256" y="3232284"/>
            <a:ext cx="2736303" cy="3284077"/>
          </a:xfrm>
          <a:prstGeom prst="roundRect">
            <a:avLst/>
          </a:prstGeom>
          <a:solidFill>
            <a:schemeClr val="bg2">
              <a:lumMod val="75000"/>
              <a:alpha val="29000"/>
            </a:schemeClr>
          </a:solidFill>
          <a:ln>
            <a:solidFill>
              <a:schemeClr val="accent6">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hangingPunct="0">
              <a:spcBef>
                <a:spcPct val="0"/>
              </a:spcBef>
              <a:spcAft>
                <a:spcPct val="0"/>
              </a:spcAft>
            </a:pPr>
            <a:endParaRPr lang="en-GB" sz="1400">
              <a:solidFill>
                <a:prstClr val="white"/>
              </a:solidFill>
            </a:endParaRPr>
          </a:p>
        </p:txBody>
      </p:sp>
      <p:sp>
        <p:nvSpPr>
          <p:cNvPr id="32" name="Rounded Rectangle 31"/>
          <p:cNvSpPr/>
          <p:nvPr/>
        </p:nvSpPr>
        <p:spPr>
          <a:xfrm>
            <a:off x="1716503" y="4907632"/>
            <a:ext cx="2795321" cy="609600"/>
          </a:xfrm>
          <a:prstGeom prst="roundRect">
            <a:avLst/>
          </a:prstGeom>
          <a:solidFill>
            <a:srgbClr val="33CC33"/>
          </a:solidFill>
        </p:spPr>
        <p:style>
          <a:lnRef idx="1">
            <a:schemeClr val="accent2"/>
          </a:lnRef>
          <a:fillRef idx="2">
            <a:schemeClr val="accent2"/>
          </a:fillRef>
          <a:effectRef idx="1">
            <a:schemeClr val="accent2"/>
          </a:effectRef>
          <a:fontRef idx="minor">
            <a:schemeClr val="dk1"/>
          </a:fontRef>
        </p:style>
        <p:txBody>
          <a:bodyPr rtlCol="0" anchor="ctr"/>
          <a:lstStyle/>
          <a:p>
            <a:pPr algn="ctr" eaLnBrk="0" fontAlgn="base" hangingPunct="0">
              <a:spcBef>
                <a:spcPct val="0"/>
              </a:spcBef>
              <a:spcAft>
                <a:spcPct val="0"/>
              </a:spcAft>
            </a:pPr>
            <a:r>
              <a:rPr lang="en-GB" dirty="0">
                <a:solidFill>
                  <a:prstClr val="black"/>
                </a:solidFill>
              </a:rPr>
              <a:t>Machine tools</a:t>
            </a:r>
          </a:p>
        </p:txBody>
      </p:sp>
      <p:sp>
        <p:nvSpPr>
          <p:cNvPr id="33" name="Rounded Rectangle 32"/>
          <p:cNvSpPr/>
          <p:nvPr/>
        </p:nvSpPr>
        <p:spPr>
          <a:xfrm>
            <a:off x="1716503" y="3395464"/>
            <a:ext cx="2795321" cy="609600"/>
          </a:xfrm>
          <a:prstGeom prst="roundRect">
            <a:avLst/>
          </a:prstGeom>
          <a:solidFill>
            <a:srgbClr val="33CC33"/>
          </a:solidFill>
        </p:spPr>
        <p:style>
          <a:lnRef idx="1">
            <a:schemeClr val="accent2"/>
          </a:lnRef>
          <a:fillRef idx="2">
            <a:schemeClr val="accent2"/>
          </a:fillRef>
          <a:effectRef idx="1">
            <a:schemeClr val="accent2"/>
          </a:effectRef>
          <a:fontRef idx="minor">
            <a:schemeClr val="dk1"/>
          </a:fontRef>
        </p:style>
        <p:txBody>
          <a:bodyPr rtlCol="0" anchor="ctr"/>
          <a:lstStyle/>
          <a:p>
            <a:pPr algn="ctr" eaLnBrk="0" fontAlgn="base" hangingPunct="0">
              <a:spcBef>
                <a:spcPct val="0"/>
              </a:spcBef>
              <a:spcAft>
                <a:spcPct val="0"/>
              </a:spcAft>
            </a:pPr>
            <a:r>
              <a:rPr lang="en-GB" sz="1600" dirty="0">
                <a:solidFill>
                  <a:prstClr val="black"/>
                </a:solidFill>
              </a:rPr>
              <a:t>Agro-machinery</a:t>
            </a:r>
          </a:p>
        </p:txBody>
      </p:sp>
      <p:sp>
        <p:nvSpPr>
          <p:cNvPr id="42" name="Rounded Rectangle 41"/>
          <p:cNvSpPr/>
          <p:nvPr/>
        </p:nvSpPr>
        <p:spPr>
          <a:xfrm>
            <a:off x="1716503" y="4115544"/>
            <a:ext cx="2939337" cy="609600"/>
          </a:xfrm>
          <a:prstGeom prst="roundRect">
            <a:avLst/>
          </a:prstGeom>
          <a:solidFill>
            <a:srgbClr val="33CC33"/>
          </a:solidFill>
        </p:spPr>
        <p:style>
          <a:lnRef idx="1">
            <a:schemeClr val="accent2"/>
          </a:lnRef>
          <a:fillRef idx="2">
            <a:schemeClr val="accent2"/>
          </a:fillRef>
          <a:effectRef idx="1">
            <a:schemeClr val="accent2"/>
          </a:effectRef>
          <a:fontRef idx="minor">
            <a:schemeClr val="dk1"/>
          </a:fontRef>
        </p:style>
        <p:txBody>
          <a:bodyPr rtlCol="0" anchor="ctr"/>
          <a:lstStyle/>
          <a:p>
            <a:pPr algn="ctr" eaLnBrk="0" fontAlgn="base" hangingPunct="0">
              <a:spcBef>
                <a:spcPct val="0"/>
              </a:spcBef>
              <a:spcAft>
                <a:spcPct val="0"/>
              </a:spcAft>
            </a:pPr>
            <a:r>
              <a:rPr lang="en-GB" dirty="0">
                <a:solidFill>
                  <a:prstClr val="black"/>
                </a:solidFill>
              </a:rPr>
              <a:t>Industrial Machinery</a:t>
            </a:r>
          </a:p>
        </p:txBody>
      </p:sp>
      <p:sp>
        <p:nvSpPr>
          <p:cNvPr id="37" name="Oval 36"/>
          <p:cNvSpPr/>
          <p:nvPr/>
        </p:nvSpPr>
        <p:spPr>
          <a:xfrm>
            <a:off x="8184231" y="3933056"/>
            <a:ext cx="2952327" cy="1008112"/>
          </a:xfrm>
          <a:prstGeom prst="ellipse">
            <a:avLst/>
          </a:prstGeom>
          <a:solidFill>
            <a:srgbClr val="FFC000"/>
          </a:solidFill>
          <a:ln>
            <a:solidFill>
              <a:schemeClr val="tx1"/>
            </a:solidFill>
          </a:ln>
        </p:spPr>
        <p:style>
          <a:lnRef idx="0">
            <a:schemeClr val="accent3"/>
          </a:lnRef>
          <a:fillRef idx="3">
            <a:schemeClr val="accent3"/>
          </a:fillRef>
          <a:effectRef idx="3">
            <a:schemeClr val="accent3"/>
          </a:effectRef>
          <a:fontRef idx="minor">
            <a:schemeClr val="lt1"/>
          </a:fontRef>
        </p:style>
        <p:txBody>
          <a:bodyPr rtlCol="0" anchor="ctr"/>
          <a:lstStyle/>
          <a:p>
            <a:pPr algn="ctr" eaLnBrk="0" fontAlgn="base" hangingPunct="0">
              <a:spcBef>
                <a:spcPct val="0"/>
              </a:spcBef>
              <a:spcAft>
                <a:spcPct val="0"/>
              </a:spcAft>
            </a:pPr>
            <a:r>
              <a:rPr lang="en-GB" sz="1600" dirty="0">
                <a:solidFill>
                  <a:prstClr val="white"/>
                </a:solidFill>
              </a:rPr>
              <a:t> Construction Materials</a:t>
            </a:r>
          </a:p>
        </p:txBody>
      </p:sp>
      <p:sp>
        <p:nvSpPr>
          <p:cNvPr id="48" name="Rounded Rectangle 47"/>
          <p:cNvSpPr/>
          <p:nvPr/>
        </p:nvSpPr>
        <p:spPr>
          <a:xfrm>
            <a:off x="8526341" y="3375611"/>
            <a:ext cx="2412123" cy="516632"/>
          </a:xfrm>
          <a:prstGeom prst="roundRect">
            <a:avLst/>
          </a:prstGeom>
          <a:solidFill>
            <a:srgbClr val="FFC000"/>
          </a:solidFill>
          <a:ln>
            <a:solidFill>
              <a:schemeClr val="tx1"/>
            </a:solidFill>
          </a:ln>
        </p:spPr>
        <p:style>
          <a:lnRef idx="0">
            <a:schemeClr val="accent3"/>
          </a:lnRef>
          <a:fillRef idx="3">
            <a:schemeClr val="accent3"/>
          </a:fillRef>
          <a:effectRef idx="3">
            <a:schemeClr val="accent3"/>
          </a:effectRef>
          <a:fontRef idx="minor">
            <a:schemeClr val="lt1"/>
          </a:fontRef>
        </p:style>
        <p:txBody>
          <a:bodyPr rtlCol="0" anchor="ctr"/>
          <a:lstStyle/>
          <a:p>
            <a:pPr algn="ctr" eaLnBrk="0" fontAlgn="base" hangingPunct="0">
              <a:spcBef>
                <a:spcPct val="0"/>
              </a:spcBef>
              <a:spcAft>
                <a:spcPct val="0"/>
              </a:spcAft>
            </a:pPr>
            <a:r>
              <a:rPr lang="en-GB" sz="1600" dirty="0" smtClean="0">
                <a:solidFill>
                  <a:prstClr val="white"/>
                </a:solidFill>
              </a:rPr>
              <a:t>Pollution </a:t>
            </a:r>
            <a:r>
              <a:rPr lang="en-GB" sz="1600" dirty="0">
                <a:solidFill>
                  <a:prstClr val="white"/>
                </a:solidFill>
              </a:rPr>
              <a:t>and Control</a:t>
            </a:r>
          </a:p>
        </p:txBody>
      </p:sp>
      <p:sp>
        <p:nvSpPr>
          <p:cNvPr id="52" name="Rounded Rectangle 51"/>
          <p:cNvSpPr/>
          <p:nvPr/>
        </p:nvSpPr>
        <p:spPr>
          <a:xfrm>
            <a:off x="8328248" y="5013176"/>
            <a:ext cx="2484130" cy="533400"/>
          </a:xfrm>
          <a:prstGeom prst="roundRect">
            <a:avLst/>
          </a:prstGeom>
          <a:solidFill>
            <a:srgbClr val="FFC000"/>
          </a:solidFill>
          <a:ln>
            <a:solidFill>
              <a:schemeClr val="tx1"/>
            </a:solidFill>
          </a:ln>
        </p:spPr>
        <p:style>
          <a:lnRef idx="0">
            <a:schemeClr val="accent3"/>
          </a:lnRef>
          <a:fillRef idx="3">
            <a:schemeClr val="accent3"/>
          </a:fillRef>
          <a:effectRef idx="3">
            <a:schemeClr val="accent3"/>
          </a:effectRef>
          <a:fontRef idx="minor">
            <a:schemeClr val="lt1"/>
          </a:fontRef>
        </p:style>
        <p:txBody>
          <a:bodyPr rtlCol="0" anchor="ctr"/>
          <a:lstStyle/>
          <a:p>
            <a:pPr algn="ctr" eaLnBrk="0" fontAlgn="base" hangingPunct="0">
              <a:spcBef>
                <a:spcPct val="0"/>
              </a:spcBef>
              <a:spcAft>
                <a:spcPct val="0"/>
              </a:spcAft>
            </a:pPr>
            <a:r>
              <a:rPr lang="en-GB" sz="1600" dirty="0">
                <a:solidFill>
                  <a:prstClr val="white"/>
                </a:solidFill>
              </a:rPr>
              <a:t>Energy Resource Utilization</a:t>
            </a:r>
          </a:p>
        </p:txBody>
      </p:sp>
      <p:sp>
        <p:nvSpPr>
          <p:cNvPr id="19" name="Rounded Rectangle 18"/>
          <p:cNvSpPr/>
          <p:nvPr/>
        </p:nvSpPr>
        <p:spPr>
          <a:xfrm>
            <a:off x="4796518" y="2027312"/>
            <a:ext cx="3171690" cy="792088"/>
          </a:xfrm>
          <a:prstGeom prst="roundRect">
            <a:avLst/>
          </a:prstGeom>
          <a:solidFill>
            <a:srgbClr val="CC6600"/>
          </a:solidFill>
          <a:ln>
            <a:solidFill>
              <a:schemeClr val="accent1"/>
            </a:solidFill>
          </a:ln>
        </p:spPr>
        <p:style>
          <a:lnRef idx="1">
            <a:schemeClr val="dk1"/>
          </a:lnRef>
          <a:fillRef idx="2">
            <a:schemeClr val="dk1"/>
          </a:fillRef>
          <a:effectRef idx="1">
            <a:schemeClr val="dk1"/>
          </a:effectRef>
          <a:fontRef idx="minor">
            <a:schemeClr val="dk1"/>
          </a:fontRef>
        </p:style>
        <p:txBody>
          <a:bodyPr rtlCol="0" anchor="ctr"/>
          <a:lstStyle/>
          <a:p>
            <a:pPr algn="ctr" eaLnBrk="0" fontAlgn="base" hangingPunct="0">
              <a:spcBef>
                <a:spcPct val="0"/>
              </a:spcBef>
              <a:spcAft>
                <a:spcPct val="0"/>
              </a:spcAft>
            </a:pPr>
            <a:r>
              <a:rPr lang="en-GB" dirty="0">
                <a:solidFill>
                  <a:prstClr val="black"/>
                </a:solidFill>
              </a:rPr>
              <a:t>Sustainable Transport Vehicles and Systems</a:t>
            </a:r>
          </a:p>
        </p:txBody>
      </p:sp>
      <p:sp>
        <p:nvSpPr>
          <p:cNvPr id="22" name="Rounded Rectangle 21"/>
          <p:cNvSpPr/>
          <p:nvPr/>
        </p:nvSpPr>
        <p:spPr>
          <a:xfrm>
            <a:off x="8184231" y="2132856"/>
            <a:ext cx="2997115" cy="792088"/>
          </a:xfrm>
          <a:prstGeom prst="roundRect">
            <a:avLst/>
          </a:prstGeom>
          <a:solidFill>
            <a:srgbClr val="FFC000"/>
          </a:solidFill>
          <a:ln>
            <a:solidFill>
              <a:schemeClr val="tx1"/>
            </a:solidFill>
          </a:ln>
        </p:spPr>
        <p:style>
          <a:lnRef idx="1">
            <a:schemeClr val="accent3"/>
          </a:lnRef>
          <a:fillRef idx="2">
            <a:schemeClr val="accent3"/>
          </a:fillRef>
          <a:effectRef idx="1">
            <a:schemeClr val="accent3"/>
          </a:effectRef>
          <a:fontRef idx="minor">
            <a:schemeClr val="dk1"/>
          </a:fontRef>
        </p:style>
        <p:txBody>
          <a:bodyPr rtlCol="0" anchor="ctr"/>
          <a:lstStyle/>
          <a:p>
            <a:pPr algn="ctr" eaLnBrk="0" fontAlgn="base" hangingPunct="0">
              <a:spcBef>
                <a:spcPct val="0"/>
              </a:spcBef>
              <a:spcAft>
                <a:spcPct val="0"/>
              </a:spcAft>
            </a:pPr>
            <a:r>
              <a:rPr lang="en-GB" dirty="0">
                <a:solidFill>
                  <a:prstClr val="black"/>
                </a:solidFill>
              </a:rPr>
              <a:t>Infrastructure and Environmental Challenges</a:t>
            </a:r>
          </a:p>
        </p:txBody>
      </p:sp>
      <p:sp>
        <p:nvSpPr>
          <p:cNvPr id="43" name="Rounded Rectangle 42"/>
          <p:cNvSpPr/>
          <p:nvPr/>
        </p:nvSpPr>
        <p:spPr>
          <a:xfrm>
            <a:off x="8328248" y="5648672"/>
            <a:ext cx="2808310" cy="588640"/>
          </a:xfrm>
          <a:prstGeom prst="roundRect">
            <a:avLst/>
          </a:prstGeom>
          <a:solidFill>
            <a:srgbClr val="FFC000"/>
          </a:solidFill>
          <a:ln>
            <a:solidFill>
              <a:schemeClr val="tx1"/>
            </a:solidFill>
          </a:ln>
        </p:spPr>
        <p:style>
          <a:lnRef idx="0">
            <a:schemeClr val="accent4"/>
          </a:lnRef>
          <a:fillRef idx="3">
            <a:schemeClr val="accent4"/>
          </a:fillRef>
          <a:effectRef idx="3">
            <a:schemeClr val="accent4"/>
          </a:effectRef>
          <a:fontRef idx="minor">
            <a:schemeClr val="lt1"/>
          </a:fontRef>
        </p:style>
        <p:txBody>
          <a:bodyPr rtlCol="0" anchor="ctr"/>
          <a:lstStyle/>
          <a:p>
            <a:pPr algn="ctr" eaLnBrk="0" fontAlgn="base" hangingPunct="0">
              <a:spcBef>
                <a:spcPct val="0"/>
              </a:spcBef>
              <a:spcAft>
                <a:spcPct val="0"/>
              </a:spcAft>
            </a:pPr>
            <a:r>
              <a:rPr lang="en-GB" sz="1600" dirty="0">
                <a:solidFill>
                  <a:prstClr val="white"/>
                </a:solidFill>
              </a:rPr>
              <a:t>Power Generation and Transmission</a:t>
            </a:r>
          </a:p>
        </p:txBody>
      </p:sp>
      <p:cxnSp>
        <p:nvCxnSpPr>
          <p:cNvPr id="70" name="Straight Connector 69"/>
          <p:cNvCxnSpPr/>
          <p:nvPr/>
        </p:nvCxnSpPr>
        <p:spPr>
          <a:xfrm>
            <a:off x="6312024" y="2852937"/>
            <a:ext cx="0" cy="35547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a:off x="9408368" y="1772817"/>
            <a:ext cx="0" cy="35547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9673479" y="2894511"/>
            <a:ext cx="6877" cy="279648"/>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a:off x="3215680" y="2996952"/>
            <a:ext cx="0" cy="216024"/>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8" name="Rounded Rectangle 37"/>
          <p:cNvSpPr/>
          <p:nvPr/>
        </p:nvSpPr>
        <p:spPr>
          <a:xfrm>
            <a:off x="5447929" y="5589240"/>
            <a:ext cx="2252282" cy="609600"/>
          </a:xfrm>
          <a:prstGeom prst="roundRect">
            <a:avLst/>
          </a:prstGeom>
          <a:solidFill>
            <a:srgbClr val="CC6600"/>
          </a:solidFill>
          <a:ln>
            <a:solidFill>
              <a:schemeClr val="tx1"/>
            </a:solidFill>
          </a:ln>
        </p:spPr>
        <p:style>
          <a:lnRef idx="0">
            <a:schemeClr val="accent4"/>
          </a:lnRef>
          <a:fillRef idx="3">
            <a:schemeClr val="accent4"/>
          </a:fillRef>
          <a:effectRef idx="3">
            <a:schemeClr val="accent4"/>
          </a:effectRef>
          <a:fontRef idx="minor">
            <a:schemeClr val="lt1"/>
          </a:fontRef>
        </p:style>
        <p:txBody>
          <a:bodyPr rtlCol="0" anchor="ctr"/>
          <a:lstStyle/>
          <a:p>
            <a:pPr algn="ctr" eaLnBrk="0" fontAlgn="base" hangingPunct="0">
              <a:spcBef>
                <a:spcPct val="0"/>
              </a:spcBef>
              <a:spcAft>
                <a:spcPct val="0"/>
              </a:spcAft>
            </a:pPr>
            <a:r>
              <a:rPr lang="en-GB" dirty="0">
                <a:solidFill>
                  <a:prstClr val="white"/>
                </a:solidFill>
              </a:rPr>
              <a:t>Mechanics</a:t>
            </a:r>
          </a:p>
        </p:txBody>
      </p:sp>
      <p:pic>
        <p:nvPicPr>
          <p:cNvPr id="39" name="Picture 38" descr="http://www.jkuat.ac.ke/wp-content/themes/jkuat/images/logo-jkuat.jpg"/>
          <p:cNvPicPr>
            <a:picLocks noChangeAspect="1"/>
          </p:cNvPicPr>
          <p:nvPr/>
        </p:nvPicPr>
        <p:blipFill>
          <a:blip r:embed="rId2" cstate="print"/>
          <a:srcRect r="83974"/>
          <a:stretch>
            <a:fillRect/>
          </a:stretch>
        </p:blipFill>
        <p:spPr bwMode="auto">
          <a:xfrm>
            <a:off x="11237837" y="5733095"/>
            <a:ext cx="877050" cy="841949"/>
          </a:xfrm>
          <a:prstGeom prst="rect">
            <a:avLst/>
          </a:prstGeom>
          <a:noFill/>
          <a:ln w="9525">
            <a:noFill/>
            <a:miter lim="800000"/>
            <a:headEnd/>
            <a:tailEnd/>
          </a:ln>
        </p:spPr>
      </p:pic>
    </p:spTree>
    <p:extLst>
      <p:ext uri="{BB962C8B-B14F-4D97-AF65-F5344CB8AC3E}">
        <p14:creationId xmlns:p14="http://schemas.microsoft.com/office/powerpoint/2010/main" xmlns="" val="122812747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xmlns="" val="2061551795"/>
              </p:ext>
            </p:extLst>
          </p:nvPr>
        </p:nvGraphicFramePr>
        <p:xfrm>
          <a:off x="130629" y="968344"/>
          <a:ext cx="6109387" cy="5465302"/>
        </p:xfrm>
        <a:graphic>
          <a:graphicData uri="http://schemas.openxmlformats.org/drawingml/2006/table">
            <a:tbl>
              <a:tblPr/>
              <a:tblGrid>
                <a:gridCol w="4072925">
                  <a:extLst>
                    <a:ext uri="{9D8B030D-6E8A-4147-A177-3AD203B41FA5}">
                      <a16:colId xmlns:a16="http://schemas.microsoft.com/office/drawing/2014/main" xmlns="" val="20000"/>
                    </a:ext>
                  </a:extLst>
                </a:gridCol>
                <a:gridCol w="132238">
                  <a:extLst>
                    <a:ext uri="{9D8B030D-6E8A-4147-A177-3AD203B41FA5}">
                      <a16:colId xmlns:a16="http://schemas.microsoft.com/office/drawing/2014/main" xmlns="" val="20001"/>
                    </a:ext>
                  </a:extLst>
                </a:gridCol>
                <a:gridCol w="1904224">
                  <a:extLst>
                    <a:ext uri="{9D8B030D-6E8A-4147-A177-3AD203B41FA5}">
                      <a16:colId xmlns:a16="http://schemas.microsoft.com/office/drawing/2014/main" xmlns="" val="20002"/>
                    </a:ext>
                  </a:extLst>
                </a:gridCol>
              </a:tblGrid>
              <a:tr h="312113">
                <a:tc gridSpan="3">
                  <a:txBody>
                    <a:bodyPr/>
                    <a:lstStyle/>
                    <a:p>
                      <a:pPr algn="ctr">
                        <a:lnSpc>
                          <a:spcPct val="107000"/>
                        </a:lnSpc>
                        <a:spcAft>
                          <a:spcPts val="800"/>
                        </a:spcAft>
                      </a:pPr>
                      <a:r>
                        <a:rPr lang="en-GB" sz="1800" b="1" dirty="0" smtClean="0">
                          <a:latin typeface="Arial" pitchFamily="34" charset="0"/>
                          <a:ea typeface="Calibri"/>
                          <a:cs typeface="Arial" pitchFamily="34" charset="0"/>
                        </a:rPr>
                        <a:t>Capacity Building</a:t>
                      </a:r>
                      <a:endParaRPr lang="en-GB" sz="1800" dirty="0">
                        <a:latin typeface="Arial" pitchFamily="34" charset="0"/>
                        <a:ea typeface="Calibri"/>
                        <a:cs typeface="Arial" pitchFamily="34" charset="0"/>
                      </a:endParaRPr>
                    </a:p>
                  </a:txBody>
                  <a:tcPr marL="5677" marR="56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75000"/>
                      </a:schemeClr>
                    </a:solidFill>
                  </a:tcPr>
                </a:tc>
                <a:tc hMerge="1">
                  <a:txBody>
                    <a:bodyPr/>
                    <a:lstStyle/>
                    <a:p>
                      <a:pPr algn="ctr">
                        <a:lnSpc>
                          <a:spcPct val="107000"/>
                        </a:lnSpc>
                        <a:spcAft>
                          <a:spcPts val="800"/>
                        </a:spcAft>
                      </a:pPr>
                      <a:endParaRPr lang="en-GB" sz="1800" dirty="0">
                        <a:latin typeface="Arial" pitchFamily="34" charset="0"/>
                        <a:ea typeface="Calibri"/>
                        <a:cs typeface="Arial" pitchFamily="34" charset="0"/>
                      </a:endParaRPr>
                    </a:p>
                  </a:txBody>
                  <a:tcPr marL="5677" marR="56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75000"/>
                      </a:schemeClr>
                    </a:solidFill>
                  </a:tcPr>
                </a:tc>
                <a:tc hMerge="1">
                  <a:txBody>
                    <a:bodyPr/>
                    <a:lstStyle/>
                    <a:p>
                      <a:pPr algn="ctr">
                        <a:lnSpc>
                          <a:spcPct val="107000"/>
                        </a:lnSpc>
                        <a:spcAft>
                          <a:spcPts val="800"/>
                        </a:spcAft>
                      </a:pPr>
                      <a:endParaRPr lang="en-GB" sz="1800" dirty="0">
                        <a:latin typeface="Arial" pitchFamily="34" charset="0"/>
                        <a:ea typeface="Calibri"/>
                        <a:cs typeface="Arial" pitchFamily="34" charset="0"/>
                      </a:endParaRPr>
                    </a:p>
                  </a:txBody>
                  <a:tcPr marL="5677" marR="56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75000"/>
                      </a:schemeClr>
                    </a:solidFill>
                  </a:tcPr>
                </a:tc>
                <a:extLst>
                  <a:ext uri="{0D108BD9-81ED-4DB2-BD59-A6C34878D82A}">
                    <a16:rowId xmlns:a16="http://schemas.microsoft.com/office/drawing/2014/main" xmlns="" val="10000"/>
                  </a:ext>
                </a:extLst>
              </a:tr>
              <a:tr h="357960">
                <a:tc>
                  <a:txBody>
                    <a:bodyPr/>
                    <a:lstStyle/>
                    <a:p>
                      <a:pPr algn="l">
                        <a:lnSpc>
                          <a:spcPct val="107000"/>
                        </a:lnSpc>
                        <a:spcAft>
                          <a:spcPts val="800"/>
                        </a:spcAft>
                      </a:pPr>
                      <a:r>
                        <a:rPr lang="en-GB" sz="1800" dirty="0">
                          <a:latin typeface="Arial" pitchFamily="34" charset="0"/>
                          <a:ea typeface="Calibri"/>
                          <a:cs typeface="Arial" pitchFamily="34" charset="0"/>
                        </a:rPr>
                        <a:t>No. of PhDs</a:t>
                      </a:r>
                    </a:p>
                  </a:txBody>
                  <a:tcPr marL="5677" marR="56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75000"/>
                      </a:schemeClr>
                    </a:solidFill>
                  </a:tcPr>
                </a:tc>
                <a:tc gridSpan="2">
                  <a:txBody>
                    <a:bodyPr/>
                    <a:lstStyle/>
                    <a:p>
                      <a:pPr algn="ctr">
                        <a:lnSpc>
                          <a:spcPct val="107000"/>
                        </a:lnSpc>
                        <a:spcAft>
                          <a:spcPts val="800"/>
                        </a:spcAft>
                      </a:pPr>
                      <a:r>
                        <a:rPr lang="en-GB" sz="1800" b="1">
                          <a:latin typeface="Arial" pitchFamily="34" charset="0"/>
                          <a:ea typeface="Calibri"/>
                          <a:cs typeface="Arial" pitchFamily="34" charset="0"/>
                        </a:rPr>
                        <a:t>3</a:t>
                      </a:r>
                      <a:endParaRPr lang="en-GB" sz="1800">
                        <a:latin typeface="Arial" pitchFamily="34" charset="0"/>
                        <a:ea typeface="Calibri"/>
                        <a:cs typeface="Arial" pitchFamily="34" charset="0"/>
                      </a:endParaRPr>
                    </a:p>
                  </a:txBody>
                  <a:tcPr marL="5677" marR="56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75000"/>
                      </a:schemeClr>
                    </a:solidFill>
                  </a:tcPr>
                </a:tc>
                <a:tc hMerge="1">
                  <a:txBody>
                    <a:bodyPr/>
                    <a:lstStyle/>
                    <a:p>
                      <a:pPr algn="ctr">
                        <a:lnSpc>
                          <a:spcPct val="107000"/>
                        </a:lnSpc>
                        <a:spcAft>
                          <a:spcPts val="800"/>
                        </a:spcAft>
                      </a:pPr>
                      <a:endParaRPr lang="en-GB" sz="1800">
                        <a:latin typeface="Arial" pitchFamily="34" charset="0"/>
                        <a:ea typeface="Calibri"/>
                        <a:cs typeface="Arial" pitchFamily="34" charset="0"/>
                      </a:endParaRPr>
                    </a:p>
                  </a:txBody>
                  <a:tcPr marL="5677" marR="56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75000"/>
                      </a:schemeClr>
                    </a:solidFill>
                  </a:tcPr>
                </a:tc>
                <a:extLst>
                  <a:ext uri="{0D108BD9-81ED-4DB2-BD59-A6C34878D82A}">
                    <a16:rowId xmlns:a16="http://schemas.microsoft.com/office/drawing/2014/main" xmlns="" val="10001"/>
                  </a:ext>
                </a:extLst>
              </a:tr>
              <a:tr h="312113">
                <a:tc>
                  <a:txBody>
                    <a:bodyPr/>
                    <a:lstStyle/>
                    <a:p>
                      <a:pPr algn="l">
                        <a:lnSpc>
                          <a:spcPct val="107000"/>
                        </a:lnSpc>
                        <a:spcAft>
                          <a:spcPts val="800"/>
                        </a:spcAft>
                      </a:pPr>
                      <a:r>
                        <a:rPr lang="en-GB" sz="1800" dirty="0">
                          <a:latin typeface="Arial" pitchFamily="34" charset="0"/>
                          <a:ea typeface="Calibri"/>
                          <a:cs typeface="Arial" pitchFamily="34" charset="0"/>
                        </a:rPr>
                        <a:t>No. of. </a:t>
                      </a:r>
                      <a:r>
                        <a:rPr lang="en-GB" sz="1800" dirty="0" smtClean="0">
                          <a:latin typeface="Arial" pitchFamily="34" charset="0"/>
                          <a:ea typeface="Calibri"/>
                          <a:cs typeface="Arial" pitchFamily="34" charset="0"/>
                        </a:rPr>
                        <a:t>MSc</a:t>
                      </a:r>
                      <a:endParaRPr lang="en-GB" sz="1800" dirty="0">
                        <a:latin typeface="Arial" pitchFamily="34" charset="0"/>
                        <a:ea typeface="Calibri"/>
                        <a:cs typeface="Arial" pitchFamily="34" charset="0"/>
                      </a:endParaRPr>
                    </a:p>
                  </a:txBody>
                  <a:tcPr marL="5677" marR="56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75000"/>
                      </a:schemeClr>
                    </a:solidFill>
                  </a:tcPr>
                </a:tc>
                <a:tc gridSpan="2">
                  <a:txBody>
                    <a:bodyPr/>
                    <a:lstStyle/>
                    <a:p>
                      <a:pPr algn="ctr">
                        <a:lnSpc>
                          <a:spcPct val="107000"/>
                        </a:lnSpc>
                        <a:spcAft>
                          <a:spcPts val="800"/>
                        </a:spcAft>
                      </a:pPr>
                      <a:r>
                        <a:rPr lang="en-GB" sz="1800" b="1">
                          <a:latin typeface="Arial" pitchFamily="34" charset="0"/>
                          <a:ea typeface="Calibri"/>
                          <a:cs typeface="Arial" pitchFamily="34" charset="0"/>
                        </a:rPr>
                        <a:t>15</a:t>
                      </a:r>
                      <a:endParaRPr lang="en-GB" sz="1800">
                        <a:latin typeface="Arial" pitchFamily="34" charset="0"/>
                        <a:ea typeface="Calibri"/>
                        <a:cs typeface="Arial" pitchFamily="34" charset="0"/>
                      </a:endParaRPr>
                    </a:p>
                  </a:txBody>
                  <a:tcPr marL="5677" marR="56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75000"/>
                      </a:schemeClr>
                    </a:solidFill>
                  </a:tcPr>
                </a:tc>
                <a:tc hMerge="1">
                  <a:txBody>
                    <a:bodyPr/>
                    <a:lstStyle/>
                    <a:p>
                      <a:pPr algn="ctr">
                        <a:lnSpc>
                          <a:spcPct val="107000"/>
                        </a:lnSpc>
                        <a:spcAft>
                          <a:spcPts val="800"/>
                        </a:spcAft>
                      </a:pPr>
                      <a:endParaRPr lang="en-GB" sz="1800">
                        <a:latin typeface="Arial" pitchFamily="34" charset="0"/>
                        <a:ea typeface="Calibri"/>
                        <a:cs typeface="Arial" pitchFamily="34" charset="0"/>
                      </a:endParaRPr>
                    </a:p>
                  </a:txBody>
                  <a:tcPr marL="5677" marR="56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75000"/>
                      </a:schemeClr>
                    </a:solidFill>
                  </a:tcPr>
                </a:tc>
                <a:extLst>
                  <a:ext uri="{0D108BD9-81ED-4DB2-BD59-A6C34878D82A}">
                    <a16:rowId xmlns:a16="http://schemas.microsoft.com/office/drawing/2014/main" xmlns="" val="10002"/>
                  </a:ext>
                </a:extLst>
              </a:tr>
              <a:tr h="312113">
                <a:tc>
                  <a:txBody>
                    <a:bodyPr/>
                    <a:lstStyle/>
                    <a:p>
                      <a:pPr algn="l">
                        <a:lnSpc>
                          <a:spcPct val="107000"/>
                        </a:lnSpc>
                        <a:spcAft>
                          <a:spcPts val="800"/>
                        </a:spcAft>
                      </a:pPr>
                      <a:r>
                        <a:rPr lang="en-GB" sz="1800" dirty="0">
                          <a:latin typeface="Arial" pitchFamily="34" charset="0"/>
                          <a:ea typeface="Calibri"/>
                          <a:cs typeface="Arial" pitchFamily="34" charset="0"/>
                        </a:rPr>
                        <a:t>No. of Technicians Trained</a:t>
                      </a:r>
                    </a:p>
                  </a:txBody>
                  <a:tcPr marL="5677" marR="56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75000"/>
                      </a:schemeClr>
                    </a:solidFill>
                  </a:tcPr>
                </a:tc>
                <a:tc gridSpan="2">
                  <a:txBody>
                    <a:bodyPr/>
                    <a:lstStyle/>
                    <a:p>
                      <a:pPr algn="ctr">
                        <a:lnSpc>
                          <a:spcPct val="107000"/>
                        </a:lnSpc>
                        <a:spcAft>
                          <a:spcPts val="800"/>
                        </a:spcAft>
                      </a:pPr>
                      <a:r>
                        <a:rPr lang="en-GB" sz="1800" b="1">
                          <a:latin typeface="Arial" pitchFamily="34" charset="0"/>
                          <a:ea typeface="Calibri"/>
                          <a:cs typeface="Arial" pitchFamily="34" charset="0"/>
                        </a:rPr>
                        <a:t>10</a:t>
                      </a:r>
                      <a:endParaRPr lang="en-GB" sz="1800">
                        <a:latin typeface="Arial" pitchFamily="34" charset="0"/>
                        <a:ea typeface="Calibri"/>
                        <a:cs typeface="Arial" pitchFamily="34" charset="0"/>
                      </a:endParaRPr>
                    </a:p>
                  </a:txBody>
                  <a:tcPr marL="5677" marR="56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75000"/>
                      </a:schemeClr>
                    </a:solidFill>
                  </a:tcPr>
                </a:tc>
                <a:tc hMerge="1">
                  <a:txBody>
                    <a:bodyPr/>
                    <a:lstStyle/>
                    <a:p>
                      <a:pPr algn="ctr">
                        <a:lnSpc>
                          <a:spcPct val="107000"/>
                        </a:lnSpc>
                        <a:spcAft>
                          <a:spcPts val="800"/>
                        </a:spcAft>
                      </a:pPr>
                      <a:endParaRPr lang="en-GB" sz="1800">
                        <a:latin typeface="Arial" pitchFamily="34" charset="0"/>
                        <a:ea typeface="Calibri"/>
                        <a:cs typeface="Arial" pitchFamily="34" charset="0"/>
                      </a:endParaRPr>
                    </a:p>
                  </a:txBody>
                  <a:tcPr marL="5677" marR="56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75000"/>
                      </a:schemeClr>
                    </a:solidFill>
                  </a:tcPr>
                </a:tc>
                <a:extLst>
                  <a:ext uri="{0D108BD9-81ED-4DB2-BD59-A6C34878D82A}">
                    <a16:rowId xmlns:a16="http://schemas.microsoft.com/office/drawing/2014/main" xmlns="" val="10003"/>
                  </a:ext>
                </a:extLst>
              </a:tr>
              <a:tr h="312113">
                <a:tc>
                  <a:txBody>
                    <a:bodyPr/>
                    <a:lstStyle/>
                    <a:p>
                      <a:pPr algn="l">
                        <a:lnSpc>
                          <a:spcPct val="107000"/>
                        </a:lnSpc>
                        <a:spcAft>
                          <a:spcPts val="800"/>
                        </a:spcAft>
                      </a:pPr>
                      <a:r>
                        <a:rPr lang="en-GB" sz="1800" dirty="0">
                          <a:latin typeface="Arial" pitchFamily="34" charset="0"/>
                          <a:ea typeface="Calibri"/>
                          <a:cs typeface="Arial" pitchFamily="34" charset="0"/>
                        </a:rPr>
                        <a:t>No. of Internships</a:t>
                      </a:r>
                    </a:p>
                  </a:txBody>
                  <a:tcPr marL="5677" marR="56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75000"/>
                      </a:schemeClr>
                    </a:solidFill>
                  </a:tcPr>
                </a:tc>
                <a:tc gridSpan="2">
                  <a:txBody>
                    <a:bodyPr/>
                    <a:lstStyle/>
                    <a:p>
                      <a:pPr algn="ctr">
                        <a:lnSpc>
                          <a:spcPct val="107000"/>
                        </a:lnSpc>
                        <a:spcAft>
                          <a:spcPts val="800"/>
                        </a:spcAft>
                      </a:pPr>
                      <a:r>
                        <a:rPr lang="en-GB" sz="1800" b="1" dirty="0">
                          <a:latin typeface="Arial" pitchFamily="34" charset="0"/>
                          <a:ea typeface="Calibri"/>
                          <a:cs typeface="Arial" pitchFamily="34" charset="0"/>
                        </a:rPr>
                        <a:t>8</a:t>
                      </a:r>
                      <a:endParaRPr lang="en-GB" sz="1800" dirty="0">
                        <a:latin typeface="Arial" pitchFamily="34" charset="0"/>
                        <a:ea typeface="Calibri"/>
                        <a:cs typeface="Arial" pitchFamily="34" charset="0"/>
                      </a:endParaRPr>
                    </a:p>
                  </a:txBody>
                  <a:tcPr marL="5677" marR="56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75000"/>
                      </a:schemeClr>
                    </a:solidFill>
                  </a:tcPr>
                </a:tc>
                <a:tc hMerge="1">
                  <a:txBody>
                    <a:bodyPr/>
                    <a:lstStyle/>
                    <a:p>
                      <a:pPr algn="ctr">
                        <a:lnSpc>
                          <a:spcPct val="107000"/>
                        </a:lnSpc>
                        <a:spcAft>
                          <a:spcPts val="800"/>
                        </a:spcAft>
                      </a:pPr>
                      <a:endParaRPr lang="en-GB" sz="1800" dirty="0">
                        <a:latin typeface="Arial" pitchFamily="34" charset="0"/>
                        <a:ea typeface="Calibri"/>
                        <a:cs typeface="Arial" pitchFamily="34" charset="0"/>
                      </a:endParaRPr>
                    </a:p>
                  </a:txBody>
                  <a:tcPr marL="5677" marR="56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75000"/>
                      </a:schemeClr>
                    </a:solidFill>
                  </a:tcPr>
                </a:tc>
                <a:extLst>
                  <a:ext uri="{0D108BD9-81ED-4DB2-BD59-A6C34878D82A}">
                    <a16:rowId xmlns:a16="http://schemas.microsoft.com/office/drawing/2014/main" xmlns="" val="10004"/>
                  </a:ext>
                </a:extLst>
              </a:tr>
              <a:tr h="312113">
                <a:tc>
                  <a:txBody>
                    <a:bodyPr/>
                    <a:lstStyle/>
                    <a:p>
                      <a:pPr algn="r">
                        <a:lnSpc>
                          <a:spcPct val="107000"/>
                        </a:lnSpc>
                        <a:spcAft>
                          <a:spcPts val="800"/>
                        </a:spcAft>
                      </a:pPr>
                      <a:r>
                        <a:rPr lang="en-GB" sz="1800" dirty="0" smtClean="0">
                          <a:latin typeface="Arial" pitchFamily="34" charset="0"/>
                          <a:ea typeface="Calibri"/>
                          <a:cs typeface="Arial" pitchFamily="34" charset="0"/>
                        </a:rPr>
                        <a:t>Total</a:t>
                      </a:r>
                      <a:endParaRPr lang="en-GB" sz="1800" dirty="0">
                        <a:latin typeface="Arial" pitchFamily="34" charset="0"/>
                        <a:ea typeface="Calibri"/>
                        <a:cs typeface="Arial" pitchFamily="34" charset="0"/>
                      </a:endParaRPr>
                    </a:p>
                  </a:txBody>
                  <a:tcPr marL="5677" marR="56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75000"/>
                      </a:schemeClr>
                    </a:solidFill>
                  </a:tcPr>
                </a:tc>
                <a:tc gridSpan="2">
                  <a:txBody>
                    <a:bodyPr/>
                    <a:lstStyle/>
                    <a:p>
                      <a:pPr algn="ctr">
                        <a:lnSpc>
                          <a:spcPct val="107000"/>
                        </a:lnSpc>
                        <a:spcAft>
                          <a:spcPts val="800"/>
                        </a:spcAft>
                      </a:pPr>
                      <a:r>
                        <a:rPr lang="en-GB" sz="1800" b="1" dirty="0" smtClean="0">
                          <a:latin typeface="Arial" pitchFamily="34" charset="0"/>
                          <a:ea typeface="Calibri"/>
                          <a:cs typeface="Arial" pitchFamily="34" charset="0"/>
                        </a:rPr>
                        <a:t>36</a:t>
                      </a:r>
                      <a:endParaRPr lang="en-GB" sz="1800" dirty="0">
                        <a:latin typeface="Arial" pitchFamily="34" charset="0"/>
                        <a:ea typeface="Calibri"/>
                        <a:cs typeface="Arial" pitchFamily="34" charset="0"/>
                      </a:endParaRPr>
                    </a:p>
                  </a:txBody>
                  <a:tcPr marL="5677" marR="56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75000"/>
                      </a:schemeClr>
                    </a:solidFill>
                  </a:tcPr>
                </a:tc>
                <a:tc hMerge="1">
                  <a:txBody>
                    <a:bodyPr/>
                    <a:lstStyle/>
                    <a:p>
                      <a:pPr algn="ctr">
                        <a:lnSpc>
                          <a:spcPct val="107000"/>
                        </a:lnSpc>
                        <a:spcAft>
                          <a:spcPts val="800"/>
                        </a:spcAft>
                      </a:pPr>
                      <a:endParaRPr lang="en-GB" sz="1800">
                        <a:latin typeface="Arial" pitchFamily="34" charset="0"/>
                        <a:ea typeface="Calibri"/>
                        <a:cs typeface="Arial" pitchFamily="34" charset="0"/>
                      </a:endParaRPr>
                    </a:p>
                  </a:txBody>
                  <a:tcPr marL="5677" marR="56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75000"/>
                      </a:schemeClr>
                    </a:solidFill>
                  </a:tcPr>
                </a:tc>
                <a:extLst>
                  <a:ext uri="{0D108BD9-81ED-4DB2-BD59-A6C34878D82A}">
                    <a16:rowId xmlns:a16="http://schemas.microsoft.com/office/drawing/2014/main" xmlns="" val="10005"/>
                  </a:ext>
                </a:extLst>
              </a:tr>
              <a:tr h="312113">
                <a:tc gridSpan="3">
                  <a:txBody>
                    <a:bodyPr/>
                    <a:lstStyle/>
                    <a:p>
                      <a:pPr algn="l">
                        <a:lnSpc>
                          <a:spcPct val="107000"/>
                        </a:lnSpc>
                        <a:spcAft>
                          <a:spcPts val="800"/>
                        </a:spcAft>
                      </a:pPr>
                      <a:r>
                        <a:rPr lang="en-GB" sz="1800" dirty="0" smtClean="0">
                          <a:latin typeface="Arial" pitchFamily="34" charset="0"/>
                          <a:ea typeface="Calibri"/>
                          <a:cs typeface="Arial" pitchFamily="34" charset="0"/>
                        </a:rPr>
                        <a:t> </a:t>
                      </a:r>
                      <a:endParaRPr lang="en-GB" sz="1800" dirty="0">
                        <a:latin typeface="Arial" pitchFamily="34" charset="0"/>
                        <a:ea typeface="Calibri"/>
                        <a:cs typeface="Arial" pitchFamily="34" charset="0"/>
                      </a:endParaRPr>
                    </a:p>
                  </a:txBody>
                  <a:tcPr marL="5677" marR="56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75000"/>
                      </a:schemeClr>
                    </a:solidFill>
                  </a:tcPr>
                </a:tc>
                <a:tc hMerge="1">
                  <a:txBody>
                    <a:bodyPr/>
                    <a:lstStyle/>
                    <a:p>
                      <a:pPr algn="ctr">
                        <a:lnSpc>
                          <a:spcPct val="107000"/>
                        </a:lnSpc>
                        <a:spcAft>
                          <a:spcPts val="800"/>
                        </a:spcAft>
                      </a:pPr>
                      <a:endParaRPr lang="en-GB" sz="1800" dirty="0">
                        <a:latin typeface="Arial" pitchFamily="34" charset="0"/>
                        <a:ea typeface="Calibri"/>
                        <a:cs typeface="Arial" pitchFamily="34" charset="0"/>
                      </a:endParaRPr>
                    </a:p>
                  </a:txBody>
                  <a:tcPr marL="5677" marR="56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75000"/>
                      </a:schemeClr>
                    </a:solidFill>
                  </a:tcPr>
                </a:tc>
                <a:tc hMerge="1">
                  <a:txBody>
                    <a:bodyPr/>
                    <a:lstStyle/>
                    <a:p>
                      <a:pPr algn="ctr">
                        <a:lnSpc>
                          <a:spcPct val="107000"/>
                        </a:lnSpc>
                        <a:spcAft>
                          <a:spcPts val="800"/>
                        </a:spcAft>
                      </a:pPr>
                      <a:endParaRPr lang="en-GB" sz="1800">
                        <a:latin typeface="Arial" pitchFamily="34" charset="0"/>
                        <a:ea typeface="Calibri"/>
                        <a:cs typeface="Arial" pitchFamily="34" charset="0"/>
                      </a:endParaRPr>
                    </a:p>
                  </a:txBody>
                  <a:tcPr marL="5677" marR="56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75000"/>
                      </a:schemeClr>
                    </a:solidFill>
                  </a:tcPr>
                </a:tc>
                <a:extLst>
                  <a:ext uri="{0D108BD9-81ED-4DB2-BD59-A6C34878D82A}">
                    <a16:rowId xmlns:a16="http://schemas.microsoft.com/office/drawing/2014/main" xmlns="" val="10006"/>
                  </a:ext>
                </a:extLst>
              </a:tr>
              <a:tr h="312113">
                <a:tc gridSpan="3">
                  <a:txBody>
                    <a:bodyPr/>
                    <a:lstStyle/>
                    <a:p>
                      <a:pPr algn="ctr">
                        <a:lnSpc>
                          <a:spcPct val="107000"/>
                        </a:lnSpc>
                        <a:spcAft>
                          <a:spcPts val="800"/>
                        </a:spcAft>
                      </a:pPr>
                      <a:r>
                        <a:rPr lang="en-GB" sz="1800" b="1" dirty="0" smtClean="0">
                          <a:latin typeface="Arial" pitchFamily="34" charset="0"/>
                          <a:ea typeface="Calibri"/>
                          <a:cs typeface="Arial" pitchFamily="34" charset="0"/>
                        </a:rPr>
                        <a:t>Other</a:t>
                      </a:r>
                      <a:r>
                        <a:rPr lang="en-GB" sz="1800" b="1" baseline="0" dirty="0" smtClean="0">
                          <a:latin typeface="Arial" pitchFamily="34" charset="0"/>
                          <a:ea typeface="Calibri"/>
                          <a:cs typeface="Arial" pitchFamily="34" charset="0"/>
                        </a:rPr>
                        <a:t> Key Performance Indicators</a:t>
                      </a:r>
                      <a:r>
                        <a:rPr lang="en-GB" sz="1800" b="1" dirty="0" smtClean="0">
                          <a:latin typeface="Arial" pitchFamily="34" charset="0"/>
                          <a:ea typeface="Calibri"/>
                          <a:cs typeface="Arial" pitchFamily="34" charset="0"/>
                        </a:rPr>
                        <a:t> </a:t>
                      </a:r>
                      <a:endParaRPr lang="en-GB" sz="1800" b="1" dirty="0">
                        <a:latin typeface="Arial" pitchFamily="34" charset="0"/>
                        <a:ea typeface="Calibri"/>
                        <a:cs typeface="Arial" pitchFamily="34" charset="0"/>
                      </a:endParaRPr>
                    </a:p>
                  </a:txBody>
                  <a:tcPr marL="5677" marR="56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75000"/>
                      </a:schemeClr>
                    </a:solidFill>
                  </a:tcPr>
                </a:tc>
                <a:tc hMerge="1">
                  <a:txBody>
                    <a:bodyPr/>
                    <a:lstStyle/>
                    <a:p>
                      <a:endParaRPr lang="en-GB"/>
                    </a:p>
                  </a:txBody>
                  <a:tcPr/>
                </a:tc>
                <a:tc hMerge="1">
                  <a:txBody>
                    <a:bodyPr/>
                    <a:lstStyle/>
                    <a:p>
                      <a:pPr algn="ctr">
                        <a:lnSpc>
                          <a:spcPct val="107000"/>
                        </a:lnSpc>
                        <a:spcAft>
                          <a:spcPts val="800"/>
                        </a:spcAft>
                      </a:pPr>
                      <a:endParaRPr lang="en-GB" sz="1400" dirty="0">
                        <a:latin typeface="Calibri"/>
                        <a:ea typeface="Calibri"/>
                        <a:cs typeface="Times New Roman"/>
                      </a:endParaRPr>
                    </a:p>
                  </a:txBody>
                  <a:tcPr marL="5677" marR="56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7"/>
                  </a:ext>
                </a:extLst>
              </a:tr>
              <a:tr h="943682">
                <a:tc gridSpan="2">
                  <a:txBody>
                    <a:bodyPr/>
                    <a:lstStyle/>
                    <a:p>
                      <a:pPr algn="l">
                        <a:lnSpc>
                          <a:spcPct val="107000"/>
                        </a:lnSpc>
                        <a:spcAft>
                          <a:spcPts val="800"/>
                        </a:spcAft>
                      </a:pPr>
                      <a:r>
                        <a:rPr lang="en-GB" sz="1800" dirty="0" smtClean="0">
                          <a:latin typeface="Arial" pitchFamily="34" charset="0"/>
                          <a:ea typeface="Calibri"/>
                          <a:cs typeface="Arial" pitchFamily="34" charset="0"/>
                        </a:rPr>
                        <a:t>No. of Publication</a:t>
                      </a:r>
                      <a:r>
                        <a:rPr lang="en-GB" sz="1800" baseline="0" dirty="0" smtClean="0">
                          <a:latin typeface="Arial" pitchFamily="34" charset="0"/>
                          <a:ea typeface="Calibri"/>
                          <a:cs typeface="Arial" pitchFamily="34" charset="0"/>
                        </a:rPr>
                        <a:t> in peer reviewed journals  and conference proceedings</a:t>
                      </a:r>
                      <a:endParaRPr lang="en-GB" sz="1800" dirty="0">
                        <a:latin typeface="Arial" pitchFamily="34" charset="0"/>
                        <a:ea typeface="Calibri"/>
                        <a:cs typeface="Arial" pitchFamily="34" charset="0"/>
                      </a:endParaRPr>
                    </a:p>
                  </a:txBody>
                  <a:tcPr marL="5677" marR="56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75000"/>
                      </a:schemeClr>
                    </a:solidFill>
                  </a:tcPr>
                </a:tc>
                <a:tc hMerge="1">
                  <a:txBody>
                    <a:bodyPr/>
                    <a:lstStyle/>
                    <a:p>
                      <a:endParaRPr lang="en-GB"/>
                    </a:p>
                  </a:txBody>
                  <a:tcPr/>
                </a:tc>
                <a:tc>
                  <a:txBody>
                    <a:bodyPr/>
                    <a:lstStyle/>
                    <a:p>
                      <a:pPr algn="ctr">
                        <a:lnSpc>
                          <a:spcPct val="107000"/>
                        </a:lnSpc>
                      </a:pPr>
                      <a:r>
                        <a:rPr lang="en-GB" sz="1800" b="1" dirty="0" smtClean="0">
                          <a:latin typeface="Arial" pitchFamily="34" charset="0"/>
                          <a:ea typeface="ＭＳ 明朝"/>
                          <a:cs typeface="Arial" pitchFamily="34" charset="0"/>
                        </a:rPr>
                        <a:t>50</a:t>
                      </a:r>
                      <a:endParaRPr lang="en-GB" sz="1800" b="1" dirty="0">
                        <a:latin typeface="Arial" pitchFamily="34" charset="0"/>
                        <a:ea typeface="ＭＳ 明朝"/>
                        <a:cs typeface="Arial" pitchFamily="34" charset="0"/>
                      </a:endParaRPr>
                    </a:p>
                  </a:txBody>
                  <a:tcPr marL="5677" marR="56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75000"/>
                      </a:schemeClr>
                    </a:solidFill>
                  </a:tcPr>
                </a:tc>
                <a:extLst>
                  <a:ext uri="{0D108BD9-81ED-4DB2-BD59-A6C34878D82A}">
                    <a16:rowId xmlns:a16="http://schemas.microsoft.com/office/drawing/2014/main" xmlns="" val="10008"/>
                  </a:ext>
                </a:extLst>
              </a:tr>
              <a:tr h="424090">
                <a:tc gridSpan="2">
                  <a:txBody>
                    <a:bodyPr/>
                    <a:lstStyle/>
                    <a:p>
                      <a:pPr algn="l">
                        <a:lnSpc>
                          <a:spcPct val="107000"/>
                        </a:lnSpc>
                        <a:spcAft>
                          <a:spcPts val="800"/>
                        </a:spcAft>
                      </a:pPr>
                      <a:r>
                        <a:rPr lang="en-GB" sz="1800" dirty="0" smtClean="0">
                          <a:latin typeface="Arial" pitchFamily="34" charset="0"/>
                          <a:ea typeface="Calibri"/>
                          <a:cs typeface="Arial" pitchFamily="34" charset="0"/>
                        </a:rPr>
                        <a:t>No. of Products developed</a:t>
                      </a:r>
                      <a:endParaRPr lang="en-GB" sz="1800" dirty="0">
                        <a:latin typeface="Arial" pitchFamily="34" charset="0"/>
                        <a:ea typeface="Calibri"/>
                        <a:cs typeface="Arial" pitchFamily="34" charset="0"/>
                      </a:endParaRPr>
                    </a:p>
                  </a:txBody>
                  <a:tcPr marL="5677" marR="56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75000"/>
                      </a:schemeClr>
                    </a:solidFill>
                  </a:tcPr>
                </a:tc>
                <a:tc hMerge="1">
                  <a:txBody>
                    <a:bodyPr/>
                    <a:lstStyle/>
                    <a:p>
                      <a:endParaRPr lang="en-GB"/>
                    </a:p>
                  </a:txBody>
                  <a:tcPr/>
                </a:tc>
                <a:tc>
                  <a:txBody>
                    <a:bodyPr/>
                    <a:lstStyle/>
                    <a:p>
                      <a:pPr algn="ctr">
                        <a:lnSpc>
                          <a:spcPct val="107000"/>
                        </a:lnSpc>
                        <a:spcAft>
                          <a:spcPts val="800"/>
                        </a:spcAft>
                      </a:pPr>
                      <a:r>
                        <a:rPr lang="en-GB" sz="1800" b="1" dirty="0" smtClean="0">
                          <a:latin typeface="Arial" pitchFamily="34" charset="0"/>
                          <a:ea typeface="Calibri"/>
                          <a:cs typeface="Arial" pitchFamily="34" charset="0"/>
                        </a:rPr>
                        <a:t>12</a:t>
                      </a:r>
                      <a:endParaRPr lang="en-GB" sz="1800" dirty="0">
                        <a:latin typeface="Arial" pitchFamily="34" charset="0"/>
                        <a:ea typeface="Calibri"/>
                        <a:cs typeface="Arial" pitchFamily="34" charset="0"/>
                      </a:endParaRPr>
                    </a:p>
                  </a:txBody>
                  <a:tcPr marL="5677" marR="56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75000"/>
                      </a:schemeClr>
                    </a:solidFill>
                  </a:tcPr>
                </a:tc>
                <a:extLst>
                  <a:ext uri="{0D108BD9-81ED-4DB2-BD59-A6C34878D82A}">
                    <a16:rowId xmlns:a16="http://schemas.microsoft.com/office/drawing/2014/main" xmlns="" val="10009"/>
                  </a:ext>
                </a:extLst>
              </a:tr>
              <a:tr h="621333">
                <a:tc gridSpan="2">
                  <a:txBody>
                    <a:bodyPr/>
                    <a:lstStyle/>
                    <a:p>
                      <a:pPr algn="l">
                        <a:lnSpc>
                          <a:spcPct val="107000"/>
                        </a:lnSpc>
                        <a:spcAft>
                          <a:spcPts val="800"/>
                        </a:spcAft>
                      </a:pPr>
                      <a:r>
                        <a:rPr lang="en-GB" sz="1800" dirty="0" smtClean="0">
                          <a:latin typeface="Arial" pitchFamily="34" charset="0"/>
                          <a:ea typeface="Calibri"/>
                          <a:cs typeface="Arial" pitchFamily="34" charset="0"/>
                        </a:rPr>
                        <a:t>No. of Products</a:t>
                      </a:r>
                      <a:r>
                        <a:rPr lang="en-GB" sz="1800" baseline="0" dirty="0" smtClean="0">
                          <a:latin typeface="Arial" pitchFamily="34" charset="0"/>
                          <a:ea typeface="Calibri"/>
                          <a:cs typeface="Arial" pitchFamily="34" charset="0"/>
                        </a:rPr>
                        <a:t> filed for patents</a:t>
                      </a:r>
                      <a:endParaRPr lang="en-GB" sz="1800" dirty="0">
                        <a:latin typeface="Arial" pitchFamily="34" charset="0"/>
                        <a:ea typeface="Calibri"/>
                        <a:cs typeface="Arial" pitchFamily="34" charset="0"/>
                      </a:endParaRPr>
                    </a:p>
                  </a:txBody>
                  <a:tcPr marL="5677" marR="56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75000"/>
                      </a:schemeClr>
                    </a:solidFill>
                  </a:tcPr>
                </a:tc>
                <a:tc hMerge="1">
                  <a:txBody>
                    <a:bodyPr/>
                    <a:lstStyle/>
                    <a:p>
                      <a:endParaRPr lang="en-GB"/>
                    </a:p>
                  </a:txBody>
                  <a:tcPr/>
                </a:tc>
                <a:tc>
                  <a:txBody>
                    <a:bodyPr/>
                    <a:lstStyle/>
                    <a:p>
                      <a:pPr algn="ctr">
                        <a:lnSpc>
                          <a:spcPct val="107000"/>
                        </a:lnSpc>
                        <a:spcAft>
                          <a:spcPts val="800"/>
                        </a:spcAft>
                      </a:pPr>
                      <a:r>
                        <a:rPr lang="en-GB" sz="1800" b="1" dirty="0" smtClean="0">
                          <a:latin typeface="Arial" pitchFamily="34" charset="0"/>
                          <a:ea typeface="Calibri"/>
                          <a:cs typeface="Arial" pitchFamily="34" charset="0"/>
                        </a:rPr>
                        <a:t>3</a:t>
                      </a:r>
                      <a:endParaRPr lang="en-GB" sz="1800" dirty="0">
                        <a:latin typeface="Arial" pitchFamily="34" charset="0"/>
                        <a:ea typeface="Calibri"/>
                        <a:cs typeface="Arial" pitchFamily="34" charset="0"/>
                      </a:endParaRPr>
                    </a:p>
                  </a:txBody>
                  <a:tcPr marL="5677" marR="56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75000"/>
                      </a:schemeClr>
                    </a:solidFill>
                  </a:tcPr>
                </a:tc>
                <a:extLst>
                  <a:ext uri="{0D108BD9-81ED-4DB2-BD59-A6C34878D82A}">
                    <a16:rowId xmlns:a16="http://schemas.microsoft.com/office/drawing/2014/main" xmlns="" val="10010"/>
                  </a:ext>
                </a:extLst>
              </a:tr>
              <a:tr h="621333">
                <a:tc gridSpan="2">
                  <a:txBody>
                    <a:bodyPr/>
                    <a:lstStyle/>
                    <a:p>
                      <a:pPr algn="l">
                        <a:lnSpc>
                          <a:spcPct val="107000"/>
                        </a:lnSpc>
                        <a:spcAft>
                          <a:spcPts val="800"/>
                        </a:spcAft>
                      </a:pPr>
                      <a:r>
                        <a:rPr lang="en-GB" sz="1800" dirty="0" smtClean="0">
                          <a:latin typeface="Arial" pitchFamily="34" charset="0"/>
                          <a:ea typeface="Calibri"/>
                          <a:cs typeface="Arial" pitchFamily="34" charset="0"/>
                        </a:rPr>
                        <a:t>Infrastructure</a:t>
                      </a:r>
                      <a:r>
                        <a:rPr lang="en-GB" sz="1800" baseline="0" dirty="0" smtClean="0">
                          <a:latin typeface="Arial" pitchFamily="34" charset="0"/>
                          <a:ea typeface="Calibri"/>
                          <a:cs typeface="Arial" pitchFamily="34" charset="0"/>
                        </a:rPr>
                        <a:t> developed/maintained</a:t>
                      </a:r>
                      <a:endParaRPr lang="en-GB" sz="1800" dirty="0">
                        <a:latin typeface="Arial" pitchFamily="34" charset="0"/>
                        <a:ea typeface="Calibri"/>
                        <a:cs typeface="Arial" pitchFamily="34" charset="0"/>
                      </a:endParaRPr>
                    </a:p>
                  </a:txBody>
                  <a:tcPr marL="5677" marR="56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75000"/>
                      </a:schemeClr>
                    </a:solidFill>
                  </a:tcPr>
                </a:tc>
                <a:tc hMerge="1">
                  <a:txBody>
                    <a:bodyPr/>
                    <a:lstStyle/>
                    <a:p>
                      <a:endParaRPr lang="en-GB"/>
                    </a:p>
                  </a:txBody>
                  <a:tcPr/>
                </a:tc>
                <a:tc>
                  <a:txBody>
                    <a:bodyPr/>
                    <a:lstStyle/>
                    <a:p>
                      <a:pPr algn="ctr">
                        <a:lnSpc>
                          <a:spcPct val="107000"/>
                        </a:lnSpc>
                        <a:spcAft>
                          <a:spcPts val="800"/>
                        </a:spcAft>
                      </a:pPr>
                      <a:r>
                        <a:rPr lang="en-GB" sz="1800" b="1" dirty="0">
                          <a:latin typeface="Arial" pitchFamily="34" charset="0"/>
                          <a:ea typeface="Calibri"/>
                          <a:cs typeface="Arial" pitchFamily="34" charset="0"/>
                        </a:rPr>
                        <a:t>10</a:t>
                      </a:r>
                      <a:endParaRPr lang="en-GB" sz="1800" dirty="0">
                        <a:latin typeface="Arial" pitchFamily="34" charset="0"/>
                        <a:ea typeface="Calibri"/>
                        <a:cs typeface="Arial" pitchFamily="34" charset="0"/>
                      </a:endParaRPr>
                    </a:p>
                  </a:txBody>
                  <a:tcPr marL="5677" marR="56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75000"/>
                      </a:schemeClr>
                    </a:solidFill>
                  </a:tcPr>
                </a:tc>
                <a:extLst>
                  <a:ext uri="{0D108BD9-81ED-4DB2-BD59-A6C34878D82A}">
                    <a16:rowId xmlns:a16="http://schemas.microsoft.com/office/drawing/2014/main" xmlns="" val="10011"/>
                  </a:ext>
                </a:extLst>
              </a:tr>
              <a:tr h="312113">
                <a:tc gridSpan="2">
                  <a:txBody>
                    <a:bodyPr/>
                    <a:lstStyle/>
                    <a:p>
                      <a:pPr algn="l">
                        <a:lnSpc>
                          <a:spcPct val="107000"/>
                        </a:lnSpc>
                        <a:spcAft>
                          <a:spcPts val="800"/>
                        </a:spcAft>
                      </a:pPr>
                      <a:r>
                        <a:rPr lang="en-GB" sz="1800" dirty="0" smtClean="0">
                          <a:latin typeface="Arial" pitchFamily="34" charset="0"/>
                          <a:ea typeface="Calibri"/>
                          <a:cs typeface="Arial" pitchFamily="34" charset="0"/>
                        </a:rPr>
                        <a:t>Technology</a:t>
                      </a:r>
                      <a:r>
                        <a:rPr lang="en-GB" sz="1800" baseline="0" dirty="0" smtClean="0">
                          <a:latin typeface="Arial" pitchFamily="34" charset="0"/>
                          <a:ea typeface="Calibri"/>
                          <a:cs typeface="Arial" pitchFamily="34" charset="0"/>
                        </a:rPr>
                        <a:t> development</a:t>
                      </a:r>
                      <a:endParaRPr lang="en-GB" sz="1800" dirty="0">
                        <a:latin typeface="Arial" pitchFamily="34" charset="0"/>
                        <a:ea typeface="Calibri"/>
                        <a:cs typeface="Arial" pitchFamily="34" charset="0"/>
                      </a:endParaRPr>
                    </a:p>
                  </a:txBody>
                  <a:tcPr marL="5677" marR="56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75000"/>
                      </a:schemeClr>
                    </a:solidFill>
                  </a:tcPr>
                </a:tc>
                <a:tc hMerge="1">
                  <a:txBody>
                    <a:bodyPr/>
                    <a:lstStyle/>
                    <a:p>
                      <a:endParaRPr lang="en-GB"/>
                    </a:p>
                  </a:txBody>
                  <a:tcPr/>
                </a:tc>
                <a:tc>
                  <a:txBody>
                    <a:bodyPr/>
                    <a:lstStyle/>
                    <a:p>
                      <a:pPr algn="ctr">
                        <a:lnSpc>
                          <a:spcPct val="107000"/>
                        </a:lnSpc>
                        <a:spcAft>
                          <a:spcPts val="800"/>
                        </a:spcAft>
                      </a:pPr>
                      <a:r>
                        <a:rPr lang="en-GB" sz="1800" b="1" dirty="0">
                          <a:latin typeface="Arial" pitchFamily="34" charset="0"/>
                          <a:ea typeface="Calibri"/>
                          <a:cs typeface="Arial" pitchFamily="34" charset="0"/>
                        </a:rPr>
                        <a:t>5</a:t>
                      </a:r>
                      <a:endParaRPr lang="en-GB" sz="1800" dirty="0">
                        <a:latin typeface="Arial" pitchFamily="34" charset="0"/>
                        <a:ea typeface="Calibri"/>
                        <a:cs typeface="Arial" pitchFamily="34" charset="0"/>
                      </a:endParaRPr>
                    </a:p>
                  </a:txBody>
                  <a:tcPr marL="5677" marR="56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75000"/>
                      </a:schemeClr>
                    </a:solidFill>
                  </a:tcPr>
                </a:tc>
                <a:extLst>
                  <a:ext uri="{0D108BD9-81ED-4DB2-BD59-A6C34878D82A}">
                    <a16:rowId xmlns:a16="http://schemas.microsoft.com/office/drawing/2014/main" xmlns="" val="10012"/>
                  </a:ext>
                </a:extLst>
              </a:tr>
            </a:tbl>
          </a:graphicData>
        </a:graphic>
      </p:graphicFrame>
      <p:sp>
        <p:nvSpPr>
          <p:cNvPr id="5" name="Title 15"/>
          <p:cNvSpPr txBox="1">
            <a:spLocks/>
          </p:cNvSpPr>
          <p:nvPr/>
        </p:nvSpPr>
        <p:spPr bwMode="auto">
          <a:xfrm>
            <a:off x="0" y="116071"/>
            <a:ext cx="12192000" cy="720080"/>
          </a:xfrm>
          <a:prstGeom prst="rect">
            <a:avLst/>
          </a:prstGeom>
          <a:solidFill>
            <a:srgbClr val="CC6600"/>
          </a:solidFill>
          <a:ln w="9525" cap="flat" cmpd="sng" algn="ctr">
            <a:solidFill>
              <a:schemeClr val="tx1"/>
            </a:solidFill>
            <a:prstDash val="solid"/>
            <a:miter lim="800000"/>
            <a:headEnd/>
            <a:tailEnd/>
          </a:ln>
        </p:spPr>
        <p:style>
          <a:lnRef idx="1">
            <a:schemeClr val="accent1"/>
          </a:lnRef>
          <a:fillRef idx="2">
            <a:schemeClr val="accent1"/>
          </a:fillRef>
          <a:effectRef idx="1">
            <a:schemeClr val="accent1"/>
          </a:effectRef>
          <a:fontRef idx="minor">
            <a:schemeClr val="dk1"/>
          </a:fontRef>
        </p:style>
        <p:txBody>
          <a:bodyPr vert="horz" wrap="square" lIns="0" tIns="45720" rIns="0" bIns="0" numCol="1" anchor="b" anchorCtr="0" compatLnSpc="1">
            <a:prstTxWarp prst="textNoShape">
              <a:avLst/>
            </a:prstTxWarp>
            <a:noAutofit/>
          </a:bodyPr>
          <a:lstStyle/>
          <a:p>
            <a:pPr algn="ctr" fontAlgn="base">
              <a:spcBef>
                <a:spcPct val="0"/>
              </a:spcBef>
              <a:spcAft>
                <a:spcPct val="0"/>
              </a:spcAft>
              <a:defRPr/>
            </a:pPr>
            <a:r>
              <a:rPr lang="en-GB" sz="2800" dirty="0" smtClean="0">
                <a:solidFill>
                  <a:schemeClr val="bg1"/>
                </a:solidFill>
              </a:rPr>
              <a:t>KEY PERFORMANCE INIDCATORS AND PRODUCTS</a:t>
            </a:r>
            <a:endParaRPr lang="en-GB" sz="2800" b="1" dirty="0">
              <a:solidFill>
                <a:schemeClr val="bg1"/>
              </a:solidFill>
            </a:endParaRPr>
          </a:p>
        </p:txBody>
      </p:sp>
      <p:pic>
        <p:nvPicPr>
          <p:cNvPr id="6" name="Picture 3" descr="IMG_0390.jpg"/>
          <p:cNvPicPr>
            <a:picLocks noChangeAspect="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456040" y="1196753"/>
            <a:ext cx="1800200" cy="22443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TextBox 6"/>
          <p:cNvSpPr txBox="1"/>
          <p:nvPr/>
        </p:nvSpPr>
        <p:spPr>
          <a:xfrm>
            <a:off x="6312024" y="3429000"/>
            <a:ext cx="1944216" cy="523220"/>
          </a:xfrm>
          <a:prstGeom prst="rect">
            <a:avLst/>
          </a:prstGeom>
          <a:noFill/>
        </p:spPr>
        <p:txBody>
          <a:bodyPr wrap="square" rtlCol="0">
            <a:spAutoFit/>
          </a:bodyPr>
          <a:lstStyle/>
          <a:p>
            <a:pPr algn="ctr"/>
            <a:r>
              <a:rPr lang="en-GB" sz="1400" dirty="0"/>
              <a:t>Electrical Discharge Machine</a:t>
            </a:r>
          </a:p>
        </p:txBody>
      </p:sp>
      <p:pic>
        <p:nvPicPr>
          <p:cNvPr id="8" name="Picture 7" descr="block.jpg"/>
          <p:cNvPicPr/>
          <p:nvPr/>
        </p:nvPicPr>
        <p:blipFill>
          <a:blip r:embed="rId3" cstate="print"/>
          <a:stretch>
            <a:fillRect/>
          </a:stretch>
        </p:blipFill>
        <p:spPr>
          <a:xfrm>
            <a:off x="6600057" y="3985319"/>
            <a:ext cx="1216505" cy="1008112"/>
          </a:xfrm>
          <a:prstGeom prst="rect">
            <a:avLst/>
          </a:prstGeom>
        </p:spPr>
      </p:pic>
      <p:sp>
        <p:nvSpPr>
          <p:cNvPr id="9" name="TextBox 8"/>
          <p:cNvSpPr txBox="1"/>
          <p:nvPr/>
        </p:nvSpPr>
        <p:spPr>
          <a:xfrm>
            <a:off x="6384032" y="5013177"/>
            <a:ext cx="1831592" cy="307777"/>
          </a:xfrm>
          <a:prstGeom prst="rect">
            <a:avLst/>
          </a:prstGeom>
          <a:noFill/>
        </p:spPr>
        <p:txBody>
          <a:bodyPr wrap="none" rtlCol="0">
            <a:spAutoFit/>
          </a:bodyPr>
          <a:lstStyle/>
          <a:p>
            <a:r>
              <a:rPr lang="en-GB" sz="1400" dirty="0"/>
              <a:t>Reinforced earth block</a:t>
            </a:r>
          </a:p>
        </p:txBody>
      </p:sp>
      <p:pic>
        <p:nvPicPr>
          <p:cNvPr id="10" name="Picture 7" descr="C:\Users\OMONDI\Documents\INFORMATION\2013-05-02 TRICYCLE DESIGN\TRICYCLE DESIGN 057.JPG"/>
          <p:cNvPicPr>
            <a:picLocks noChangeAspect="1" noChangeArrowheads="1"/>
          </p:cNvPicPr>
          <p:nvPr/>
        </p:nvPicPr>
        <p:blipFill>
          <a:blip r:embed="rId4" cstate="print"/>
          <a:srcRect/>
          <a:stretch>
            <a:fillRect/>
          </a:stretch>
        </p:blipFill>
        <p:spPr bwMode="auto">
          <a:xfrm>
            <a:off x="8472264" y="1052736"/>
            <a:ext cx="1944216" cy="1457818"/>
          </a:xfrm>
          <a:prstGeom prst="rect">
            <a:avLst/>
          </a:prstGeom>
          <a:noFill/>
          <a:ln w="9525">
            <a:noFill/>
            <a:miter lim="800000"/>
            <a:headEnd/>
            <a:tailEnd/>
          </a:ln>
        </p:spPr>
      </p:pic>
      <p:pic>
        <p:nvPicPr>
          <p:cNvPr id="11" name="Picture 4" descr="Pulper"/>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6456041" y="5322695"/>
            <a:ext cx="2028833" cy="11982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2" name="TextBox 11"/>
          <p:cNvSpPr txBox="1"/>
          <p:nvPr/>
        </p:nvSpPr>
        <p:spPr>
          <a:xfrm>
            <a:off x="6746400" y="6474822"/>
            <a:ext cx="1164101" cy="338554"/>
          </a:xfrm>
          <a:prstGeom prst="rect">
            <a:avLst/>
          </a:prstGeom>
          <a:noFill/>
        </p:spPr>
        <p:txBody>
          <a:bodyPr wrap="none" rtlCol="0">
            <a:spAutoFit/>
          </a:bodyPr>
          <a:lstStyle/>
          <a:p>
            <a:r>
              <a:rPr lang="en-GB" sz="1600" dirty="0"/>
              <a:t>Fruit </a:t>
            </a:r>
            <a:r>
              <a:rPr lang="en-GB" sz="1600" dirty="0" err="1"/>
              <a:t>pulper</a:t>
            </a:r>
            <a:endParaRPr lang="en-GB" sz="1600" dirty="0"/>
          </a:p>
        </p:txBody>
      </p:sp>
      <p:sp>
        <p:nvSpPr>
          <p:cNvPr id="13" name="TextBox 12"/>
          <p:cNvSpPr txBox="1"/>
          <p:nvPr/>
        </p:nvSpPr>
        <p:spPr>
          <a:xfrm>
            <a:off x="8400256" y="2492897"/>
            <a:ext cx="1656184" cy="307777"/>
          </a:xfrm>
          <a:prstGeom prst="rect">
            <a:avLst/>
          </a:prstGeom>
          <a:noFill/>
        </p:spPr>
        <p:txBody>
          <a:bodyPr wrap="square" rtlCol="0">
            <a:spAutoFit/>
          </a:bodyPr>
          <a:lstStyle/>
          <a:p>
            <a:pPr algn="ctr"/>
            <a:r>
              <a:rPr lang="en-GB" sz="1400" dirty="0"/>
              <a:t>Plant mills</a:t>
            </a:r>
          </a:p>
        </p:txBody>
      </p:sp>
      <p:pic>
        <p:nvPicPr>
          <p:cNvPr id="14" name="Picture 13" descr="C:\Users\user\Desktop\Innovations\IMG_0273 edited.jpg"/>
          <p:cNvPicPr/>
          <p:nvPr/>
        </p:nvPicPr>
        <p:blipFill>
          <a:blip r:embed="rId6" cstate="print"/>
          <a:srcRect/>
          <a:stretch>
            <a:fillRect/>
          </a:stretch>
        </p:blipFill>
        <p:spPr bwMode="auto">
          <a:xfrm>
            <a:off x="8400256" y="2852937"/>
            <a:ext cx="2038350" cy="1362075"/>
          </a:xfrm>
          <a:prstGeom prst="rect">
            <a:avLst/>
          </a:prstGeom>
          <a:noFill/>
          <a:ln w="9525">
            <a:noFill/>
            <a:miter lim="800000"/>
            <a:headEnd/>
            <a:tailEnd/>
          </a:ln>
        </p:spPr>
      </p:pic>
      <p:sp>
        <p:nvSpPr>
          <p:cNvPr id="15" name="TextBox 14"/>
          <p:cNvSpPr txBox="1"/>
          <p:nvPr/>
        </p:nvSpPr>
        <p:spPr>
          <a:xfrm>
            <a:off x="8434697" y="4279144"/>
            <a:ext cx="2080185" cy="338554"/>
          </a:xfrm>
          <a:prstGeom prst="rect">
            <a:avLst/>
          </a:prstGeom>
          <a:noFill/>
        </p:spPr>
        <p:txBody>
          <a:bodyPr wrap="none" rtlCol="0">
            <a:spAutoFit/>
          </a:bodyPr>
          <a:lstStyle/>
          <a:p>
            <a:r>
              <a:rPr lang="en-GB" sz="1600" dirty="0"/>
              <a:t>Blow </a:t>
            </a:r>
            <a:r>
              <a:rPr lang="en-GB" sz="1600" dirty="0" err="1"/>
              <a:t>molding</a:t>
            </a:r>
            <a:r>
              <a:rPr lang="en-GB" sz="1600" dirty="0"/>
              <a:t> machine</a:t>
            </a:r>
          </a:p>
        </p:txBody>
      </p:sp>
      <p:pic>
        <p:nvPicPr>
          <p:cNvPr id="16" name="Picture 15" descr="SUPREME COURT 2013 154.JPG"/>
          <p:cNvPicPr/>
          <p:nvPr/>
        </p:nvPicPr>
        <p:blipFill>
          <a:blip r:embed="rId7" cstate="print"/>
          <a:stretch>
            <a:fillRect/>
          </a:stretch>
        </p:blipFill>
        <p:spPr>
          <a:xfrm>
            <a:off x="8688288" y="4941168"/>
            <a:ext cx="1701294" cy="1224136"/>
          </a:xfrm>
          <a:prstGeom prst="rect">
            <a:avLst/>
          </a:prstGeom>
        </p:spPr>
      </p:pic>
      <p:sp>
        <p:nvSpPr>
          <p:cNvPr id="17" name="TextBox 16"/>
          <p:cNvSpPr txBox="1"/>
          <p:nvPr/>
        </p:nvSpPr>
        <p:spPr>
          <a:xfrm>
            <a:off x="8760297" y="6237313"/>
            <a:ext cx="1612429" cy="307777"/>
          </a:xfrm>
          <a:prstGeom prst="rect">
            <a:avLst/>
          </a:prstGeom>
          <a:noFill/>
        </p:spPr>
        <p:txBody>
          <a:bodyPr wrap="none" rtlCol="0">
            <a:spAutoFit/>
          </a:bodyPr>
          <a:lstStyle/>
          <a:p>
            <a:r>
              <a:rPr lang="en-GB" sz="1400" dirty="0"/>
              <a:t>Tricycle with carrier</a:t>
            </a:r>
          </a:p>
        </p:txBody>
      </p:sp>
      <p:sp>
        <p:nvSpPr>
          <p:cNvPr id="18" name="Title 15"/>
          <p:cNvSpPr txBox="1">
            <a:spLocks/>
          </p:cNvSpPr>
          <p:nvPr/>
        </p:nvSpPr>
        <p:spPr bwMode="auto">
          <a:xfrm>
            <a:off x="152400" y="268471"/>
            <a:ext cx="12192000" cy="720080"/>
          </a:xfrm>
          <a:prstGeom prst="rect">
            <a:avLst/>
          </a:prstGeom>
          <a:solidFill>
            <a:srgbClr val="CC6600"/>
          </a:solidFill>
          <a:ln w="9525" cap="flat" cmpd="sng" algn="ctr">
            <a:solidFill>
              <a:schemeClr val="tx1"/>
            </a:solidFill>
            <a:prstDash val="solid"/>
            <a:miter lim="800000"/>
            <a:headEnd/>
            <a:tailEnd/>
          </a:ln>
        </p:spPr>
        <p:style>
          <a:lnRef idx="1">
            <a:schemeClr val="accent1"/>
          </a:lnRef>
          <a:fillRef idx="2">
            <a:schemeClr val="accent1"/>
          </a:fillRef>
          <a:effectRef idx="1">
            <a:schemeClr val="accent1"/>
          </a:effectRef>
          <a:fontRef idx="minor">
            <a:schemeClr val="dk1"/>
          </a:fontRef>
        </p:style>
        <p:txBody>
          <a:bodyPr vert="horz" wrap="square" lIns="0" tIns="45720" rIns="0" bIns="0" numCol="1" anchor="b" anchorCtr="0" compatLnSpc="1">
            <a:prstTxWarp prst="textNoShape">
              <a:avLst/>
            </a:prstTxWarp>
            <a:noAutofit/>
          </a:bodyPr>
          <a:lstStyle/>
          <a:p>
            <a:pPr algn="ctr" fontAlgn="base">
              <a:spcBef>
                <a:spcPct val="0"/>
              </a:spcBef>
              <a:spcAft>
                <a:spcPct val="0"/>
              </a:spcAft>
              <a:defRPr/>
            </a:pPr>
            <a:r>
              <a:rPr lang="en-GB" sz="2800" dirty="0" smtClean="0">
                <a:solidFill>
                  <a:schemeClr val="bg1"/>
                </a:solidFill>
              </a:rPr>
              <a:t>KEY PERFORMANCE INIDCATORS AND PRODUCTS</a:t>
            </a:r>
            <a:endParaRPr lang="en-GB" sz="2800" b="1" dirty="0">
              <a:solidFill>
                <a:schemeClr val="bg1"/>
              </a:solidFill>
            </a:endParaRPr>
          </a:p>
        </p:txBody>
      </p:sp>
      <p:pic>
        <p:nvPicPr>
          <p:cNvPr id="19" name="Picture 18" descr="http://www.jkuat.ac.ke/wp-content/themes/jkuat/images/logo-jkuat.jpg"/>
          <p:cNvPicPr>
            <a:picLocks noChangeAspect="1"/>
          </p:cNvPicPr>
          <p:nvPr/>
        </p:nvPicPr>
        <p:blipFill>
          <a:blip r:embed="rId8" cstate="print"/>
          <a:srcRect r="83974"/>
          <a:stretch>
            <a:fillRect/>
          </a:stretch>
        </p:blipFill>
        <p:spPr bwMode="auto">
          <a:xfrm>
            <a:off x="11237837" y="5733095"/>
            <a:ext cx="877050" cy="841949"/>
          </a:xfrm>
          <a:prstGeom prst="rect">
            <a:avLst/>
          </a:prstGeom>
          <a:noFill/>
          <a:ln w="9525">
            <a:noFill/>
            <a:miter lim="800000"/>
            <a:headEnd/>
            <a:tailEnd/>
          </a:ln>
        </p:spPr>
      </p:pic>
    </p:spTree>
    <p:extLst>
      <p:ext uri="{BB962C8B-B14F-4D97-AF65-F5344CB8AC3E}">
        <p14:creationId xmlns:p14="http://schemas.microsoft.com/office/powerpoint/2010/main" xmlns="" val="294952970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4">
                <a:lumMod val="0"/>
                <a:lumOff val="100000"/>
              </a:schemeClr>
            </a:gs>
            <a:gs pos="35000">
              <a:schemeClr val="accent4">
                <a:lumMod val="0"/>
                <a:lumOff val="100000"/>
              </a:schemeClr>
            </a:gs>
            <a:gs pos="100000">
              <a:schemeClr val="accent4">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49" name="Oval 48"/>
          <p:cNvSpPr/>
          <p:nvPr/>
        </p:nvSpPr>
        <p:spPr>
          <a:xfrm>
            <a:off x="1457502" y="4111552"/>
            <a:ext cx="1432148" cy="723900"/>
          </a:xfrm>
          <a:prstGeom prst="ellipse">
            <a:avLst/>
          </a:prstGeom>
          <a:solidFill>
            <a:srgbClr val="E7FFFE"/>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en-GB" dirty="0" smtClean="0">
                <a:solidFill>
                  <a:schemeClr val="tx1"/>
                </a:solidFill>
              </a:rPr>
              <a:t>HIV</a:t>
            </a:r>
            <a:endParaRPr lang="en-GB" dirty="0">
              <a:solidFill>
                <a:schemeClr val="tx1"/>
              </a:solidFill>
            </a:endParaRPr>
          </a:p>
        </p:txBody>
      </p:sp>
      <p:cxnSp>
        <p:nvCxnSpPr>
          <p:cNvPr id="57" name="Straight Connector 56"/>
          <p:cNvCxnSpPr/>
          <p:nvPr/>
        </p:nvCxnSpPr>
        <p:spPr>
          <a:xfrm>
            <a:off x="3499688" y="1988545"/>
            <a:ext cx="6172200" cy="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8" name="Rounded Rectangle 17"/>
          <p:cNvSpPr/>
          <p:nvPr/>
        </p:nvSpPr>
        <p:spPr>
          <a:xfrm>
            <a:off x="11935" y="2362200"/>
            <a:ext cx="2573878" cy="1066800"/>
          </a:xfrm>
          <a:prstGeom prst="roundRect">
            <a:avLst/>
          </a:prstGeom>
          <a:gradFill flip="none" rotWithShape="1">
            <a:gsLst>
              <a:gs pos="0">
                <a:schemeClr val="accent2">
                  <a:lumMod val="0"/>
                  <a:lumOff val="100000"/>
                </a:schemeClr>
              </a:gs>
              <a:gs pos="35000">
                <a:schemeClr val="accent2">
                  <a:lumMod val="0"/>
                  <a:lumOff val="100000"/>
                </a:schemeClr>
              </a:gs>
              <a:gs pos="100000">
                <a:schemeClr val="accent2">
                  <a:lumMod val="100000"/>
                </a:schemeClr>
              </a:gs>
            </a:gsLst>
            <a:path path="circle">
              <a:fillToRect l="50000" t="-80000" r="50000" b="180000"/>
            </a:path>
            <a:tileRect/>
          </a:gradFill>
        </p:spPr>
        <p:style>
          <a:lnRef idx="1">
            <a:schemeClr val="accent2"/>
          </a:lnRef>
          <a:fillRef idx="2">
            <a:schemeClr val="accent2"/>
          </a:fillRef>
          <a:effectRef idx="1">
            <a:schemeClr val="accent2"/>
          </a:effectRef>
          <a:fontRef idx="minor">
            <a:schemeClr val="dk1"/>
          </a:fontRef>
        </p:style>
        <p:txBody>
          <a:bodyPr rtlCol="0" anchor="ctr"/>
          <a:lstStyle/>
          <a:p>
            <a:pPr algn="ctr"/>
            <a:r>
              <a:rPr lang="en-GB" sz="2400" dirty="0" smtClean="0"/>
              <a:t>HUMAN DISEASES</a:t>
            </a:r>
            <a:endParaRPr lang="en-GB" sz="2400" dirty="0"/>
          </a:p>
        </p:txBody>
      </p:sp>
      <p:sp>
        <p:nvSpPr>
          <p:cNvPr id="19" name="Rounded Rectangle 18"/>
          <p:cNvSpPr/>
          <p:nvPr/>
        </p:nvSpPr>
        <p:spPr>
          <a:xfrm>
            <a:off x="3224270" y="2336799"/>
            <a:ext cx="2743200" cy="1066800"/>
          </a:xfrm>
          <a:prstGeom prst="roundRect">
            <a:avLst/>
          </a:prstGeom>
          <a:gradFill flip="none" rotWithShape="1">
            <a:gsLst>
              <a:gs pos="0">
                <a:schemeClr val="accent2">
                  <a:lumMod val="0"/>
                  <a:lumOff val="100000"/>
                </a:schemeClr>
              </a:gs>
              <a:gs pos="35000">
                <a:schemeClr val="accent2">
                  <a:lumMod val="0"/>
                  <a:lumOff val="100000"/>
                </a:schemeClr>
              </a:gs>
              <a:gs pos="100000">
                <a:schemeClr val="accent2">
                  <a:lumMod val="100000"/>
                </a:schemeClr>
              </a:gs>
            </a:gsLst>
            <a:path path="circle">
              <a:fillToRect l="50000" t="-80000" r="50000" b="180000"/>
            </a:path>
            <a:tileRect/>
          </a:gradFill>
        </p:spPr>
        <p:style>
          <a:lnRef idx="1">
            <a:schemeClr val="dk1"/>
          </a:lnRef>
          <a:fillRef idx="2">
            <a:schemeClr val="dk1"/>
          </a:fillRef>
          <a:effectRef idx="1">
            <a:schemeClr val="dk1"/>
          </a:effectRef>
          <a:fontRef idx="minor">
            <a:schemeClr val="dk1"/>
          </a:fontRef>
        </p:style>
        <p:txBody>
          <a:bodyPr rtlCol="0" anchor="ctr"/>
          <a:lstStyle/>
          <a:p>
            <a:pPr algn="ctr"/>
            <a:r>
              <a:rPr lang="en-GB" sz="2400" dirty="0" smtClean="0"/>
              <a:t>ANIMAL DISEASES</a:t>
            </a:r>
            <a:endParaRPr lang="en-GB" sz="2400" dirty="0"/>
          </a:p>
        </p:txBody>
      </p:sp>
      <p:sp>
        <p:nvSpPr>
          <p:cNvPr id="22" name="Rounded Rectangle 21"/>
          <p:cNvSpPr/>
          <p:nvPr/>
        </p:nvSpPr>
        <p:spPr>
          <a:xfrm>
            <a:off x="6412731" y="2362200"/>
            <a:ext cx="2209803" cy="1066800"/>
          </a:xfrm>
          <a:prstGeom prst="roundRect">
            <a:avLst/>
          </a:prstGeom>
          <a:gradFill flip="none" rotWithShape="1">
            <a:gsLst>
              <a:gs pos="0">
                <a:schemeClr val="accent2">
                  <a:lumMod val="0"/>
                  <a:lumOff val="100000"/>
                </a:schemeClr>
              </a:gs>
              <a:gs pos="35000">
                <a:schemeClr val="accent2">
                  <a:lumMod val="0"/>
                  <a:lumOff val="100000"/>
                </a:schemeClr>
              </a:gs>
              <a:gs pos="100000">
                <a:schemeClr val="accent2">
                  <a:lumMod val="100000"/>
                </a:schemeClr>
              </a:gs>
            </a:gsLst>
            <a:path path="circle">
              <a:fillToRect l="50000" t="-80000" r="50000" b="180000"/>
            </a:path>
            <a:tileRect/>
          </a:gradFill>
        </p:spPr>
        <p:style>
          <a:lnRef idx="1">
            <a:schemeClr val="accent3"/>
          </a:lnRef>
          <a:fillRef idx="2">
            <a:schemeClr val="accent3"/>
          </a:fillRef>
          <a:effectRef idx="1">
            <a:schemeClr val="accent3"/>
          </a:effectRef>
          <a:fontRef idx="minor">
            <a:schemeClr val="dk1"/>
          </a:fontRef>
        </p:style>
        <p:txBody>
          <a:bodyPr rtlCol="0" anchor="ctr"/>
          <a:lstStyle/>
          <a:p>
            <a:pPr algn="ctr"/>
            <a:r>
              <a:rPr lang="en-GB" sz="2400" dirty="0" smtClean="0"/>
              <a:t>INDUSTRIAL </a:t>
            </a:r>
          </a:p>
          <a:p>
            <a:pPr algn="ctr"/>
            <a:r>
              <a:rPr lang="en-GB" sz="2400" dirty="0" smtClean="0"/>
              <a:t>PRODUCTS</a:t>
            </a:r>
            <a:endParaRPr lang="en-GB" sz="2400" dirty="0"/>
          </a:p>
        </p:txBody>
      </p:sp>
      <p:cxnSp>
        <p:nvCxnSpPr>
          <p:cNvPr id="28" name="Straight Connector 27"/>
          <p:cNvCxnSpPr/>
          <p:nvPr/>
        </p:nvCxnSpPr>
        <p:spPr>
          <a:xfrm>
            <a:off x="4335137" y="1447800"/>
            <a:ext cx="0" cy="53340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1395470" y="1981200"/>
            <a:ext cx="6172200" cy="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1258722" y="2095959"/>
            <a:ext cx="0" cy="38100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4445304" y="1981200"/>
            <a:ext cx="0" cy="38100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7567670" y="2095959"/>
            <a:ext cx="0" cy="38100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164336" y="1676401"/>
            <a:ext cx="1981198" cy="457200"/>
          </a:xfrm>
          <a:prstGeom prst="rect">
            <a:avLst/>
          </a:prstGeom>
          <a:gradFill>
            <a:gsLst>
              <a:gs pos="0">
                <a:schemeClr val="accent3">
                  <a:lumMod val="95000"/>
                  <a:shade val="30000"/>
                  <a:satMod val="115000"/>
                </a:schemeClr>
              </a:gs>
              <a:gs pos="26000">
                <a:srgbClr val="CCCCCC"/>
              </a:gs>
              <a:gs pos="44000">
                <a:schemeClr val="accent3">
                  <a:lumMod val="95000"/>
                  <a:shade val="100000"/>
                  <a:satMod val="115000"/>
                </a:schemeClr>
              </a:gs>
            </a:gsLst>
            <a:lin ang="16200000" scaled="1"/>
          </a:gradFill>
        </p:spPr>
        <p:txBody>
          <a:bodyPr wrap="square" rtlCol="0">
            <a:spAutoFit/>
          </a:bodyPr>
          <a:lstStyle/>
          <a:p>
            <a:r>
              <a:rPr lang="en-GB" sz="2400" b="1" dirty="0" smtClean="0">
                <a:solidFill>
                  <a:schemeClr val="bg1"/>
                </a:solidFill>
                <a:effectLst>
                  <a:outerShdw blurRad="38100" dist="38100" dir="2700000" algn="tl">
                    <a:srgbClr val="000000">
                      <a:alpha val="43137"/>
                    </a:srgbClr>
                  </a:outerShdw>
                </a:effectLst>
              </a:rPr>
              <a:t>Sub-theme </a:t>
            </a:r>
            <a:r>
              <a:rPr lang="en-GB" sz="2400" b="1" dirty="0">
                <a:solidFill>
                  <a:schemeClr val="bg1"/>
                </a:solidFill>
                <a:effectLst>
                  <a:outerShdw blurRad="38100" dist="38100" dir="2700000" algn="tl">
                    <a:srgbClr val="000000">
                      <a:alpha val="43137"/>
                    </a:srgbClr>
                  </a:outerShdw>
                </a:effectLst>
              </a:rPr>
              <a:t>1</a:t>
            </a:r>
          </a:p>
        </p:txBody>
      </p:sp>
      <p:sp>
        <p:nvSpPr>
          <p:cNvPr id="45" name="TextBox 44"/>
          <p:cNvSpPr txBox="1"/>
          <p:nvPr/>
        </p:nvSpPr>
        <p:spPr>
          <a:xfrm>
            <a:off x="3288532" y="1677304"/>
            <a:ext cx="2133596" cy="461665"/>
          </a:xfrm>
          <a:prstGeom prst="rect">
            <a:avLst/>
          </a:prstGeom>
          <a:gradFill>
            <a:gsLst>
              <a:gs pos="0">
                <a:schemeClr val="accent3">
                  <a:lumMod val="95000"/>
                  <a:shade val="30000"/>
                  <a:satMod val="115000"/>
                </a:schemeClr>
              </a:gs>
              <a:gs pos="26000">
                <a:srgbClr val="CCCCCC"/>
              </a:gs>
              <a:gs pos="44000">
                <a:schemeClr val="accent3">
                  <a:lumMod val="95000"/>
                  <a:shade val="100000"/>
                  <a:satMod val="115000"/>
                </a:schemeClr>
              </a:gs>
            </a:gsLst>
            <a:lin ang="16200000" scaled="1"/>
          </a:gradFill>
        </p:spPr>
        <p:txBody>
          <a:bodyPr wrap="square" rtlCol="0">
            <a:spAutoFit/>
          </a:bodyPr>
          <a:lstStyle/>
          <a:p>
            <a:r>
              <a:rPr lang="en-GB" sz="2400" b="1" dirty="0" smtClean="0">
                <a:solidFill>
                  <a:schemeClr val="bg1"/>
                </a:solidFill>
                <a:effectLst>
                  <a:outerShdw blurRad="38100" dist="38100" dir="2700000" algn="tl">
                    <a:srgbClr val="000000">
                      <a:alpha val="43137"/>
                    </a:srgbClr>
                  </a:outerShdw>
                </a:effectLst>
              </a:rPr>
              <a:t>Sub-theme </a:t>
            </a:r>
            <a:r>
              <a:rPr lang="en-GB" sz="2400" b="1" dirty="0">
                <a:solidFill>
                  <a:schemeClr val="bg1"/>
                </a:solidFill>
                <a:effectLst>
                  <a:outerShdw blurRad="38100" dist="38100" dir="2700000" algn="tl">
                    <a:srgbClr val="000000">
                      <a:alpha val="43137"/>
                    </a:srgbClr>
                  </a:outerShdw>
                </a:effectLst>
              </a:rPr>
              <a:t>2</a:t>
            </a:r>
          </a:p>
        </p:txBody>
      </p:sp>
      <p:sp>
        <p:nvSpPr>
          <p:cNvPr id="47" name="TextBox 46"/>
          <p:cNvSpPr txBox="1"/>
          <p:nvPr/>
        </p:nvSpPr>
        <p:spPr>
          <a:xfrm>
            <a:off x="6389625" y="1671935"/>
            <a:ext cx="2129019" cy="461666"/>
          </a:xfrm>
          <a:prstGeom prst="rect">
            <a:avLst/>
          </a:prstGeom>
          <a:gradFill>
            <a:gsLst>
              <a:gs pos="0">
                <a:schemeClr val="accent3">
                  <a:lumMod val="95000"/>
                  <a:shade val="30000"/>
                  <a:satMod val="115000"/>
                </a:schemeClr>
              </a:gs>
              <a:gs pos="26000">
                <a:srgbClr val="CCCCCC"/>
              </a:gs>
              <a:gs pos="44000">
                <a:schemeClr val="accent3">
                  <a:lumMod val="95000"/>
                  <a:shade val="100000"/>
                  <a:satMod val="115000"/>
                </a:schemeClr>
              </a:gs>
            </a:gsLst>
            <a:lin ang="16200000" scaled="1"/>
          </a:gradFill>
        </p:spPr>
        <p:txBody>
          <a:bodyPr wrap="square" rtlCol="0">
            <a:spAutoFit/>
          </a:bodyPr>
          <a:lstStyle/>
          <a:p>
            <a:r>
              <a:rPr lang="en-GB" sz="2400" b="1" dirty="0" smtClean="0">
                <a:solidFill>
                  <a:schemeClr val="bg1"/>
                </a:solidFill>
                <a:effectLst>
                  <a:outerShdw blurRad="38100" dist="38100" dir="2700000" algn="tl">
                    <a:srgbClr val="000000">
                      <a:alpha val="43137"/>
                    </a:srgbClr>
                  </a:outerShdw>
                </a:effectLst>
              </a:rPr>
              <a:t>Sub-theme </a:t>
            </a:r>
            <a:r>
              <a:rPr lang="en-GB" sz="2400" b="1" dirty="0">
                <a:solidFill>
                  <a:schemeClr val="bg1"/>
                </a:solidFill>
                <a:effectLst>
                  <a:outerShdw blurRad="38100" dist="38100" dir="2700000" algn="tl">
                    <a:srgbClr val="000000">
                      <a:alpha val="43137"/>
                    </a:srgbClr>
                  </a:outerShdw>
                </a:effectLst>
              </a:rPr>
              <a:t>3</a:t>
            </a:r>
          </a:p>
        </p:txBody>
      </p:sp>
      <p:sp>
        <p:nvSpPr>
          <p:cNvPr id="48" name="Oval 47"/>
          <p:cNvSpPr/>
          <p:nvPr/>
        </p:nvSpPr>
        <p:spPr>
          <a:xfrm>
            <a:off x="-64266" y="3657600"/>
            <a:ext cx="1969126" cy="990602"/>
          </a:xfrm>
          <a:prstGeom prst="ellipse">
            <a:avLst/>
          </a:prstGeom>
          <a:solidFill>
            <a:srgbClr val="E7FFFE"/>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en-GB" dirty="0" smtClean="0">
                <a:solidFill>
                  <a:schemeClr val="tx1"/>
                </a:solidFill>
              </a:rPr>
              <a:t>MALARIA</a:t>
            </a:r>
            <a:endParaRPr lang="en-GB" dirty="0">
              <a:solidFill>
                <a:schemeClr val="tx1"/>
              </a:solidFill>
            </a:endParaRPr>
          </a:p>
        </p:txBody>
      </p:sp>
      <p:sp>
        <p:nvSpPr>
          <p:cNvPr id="50" name="Rounded Rectangle 49"/>
          <p:cNvSpPr/>
          <p:nvPr/>
        </p:nvSpPr>
        <p:spPr>
          <a:xfrm>
            <a:off x="100072" y="4724400"/>
            <a:ext cx="2281992" cy="979017"/>
          </a:xfrm>
          <a:prstGeom prst="roundRect">
            <a:avLst/>
          </a:prstGeom>
          <a:solidFill>
            <a:srgbClr val="E7FFFE"/>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dirty="0">
              <a:solidFill>
                <a:schemeClr val="tx1"/>
              </a:solidFill>
            </a:endParaRPr>
          </a:p>
          <a:p>
            <a:pPr algn="ctr"/>
            <a:r>
              <a:rPr lang="en-GB" dirty="0" smtClean="0">
                <a:solidFill>
                  <a:schemeClr val="tx1"/>
                </a:solidFill>
              </a:rPr>
              <a:t>BILHAZIA</a:t>
            </a:r>
            <a:endParaRPr lang="en-GB" dirty="0">
              <a:solidFill>
                <a:schemeClr val="tx1"/>
              </a:solidFill>
            </a:endParaRPr>
          </a:p>
        </p:txBody>
      </p:sp>
      <p:sp>
        <p:nvSpPr>
          <p:cNvPr id="24" name="Oval 23"/>
          <p:cNvSpPr/>
          <p:nvPr/>
        </p:nvSpPr>
        <p:spPr>
          <a:xfrm>
            <a:off x="5713320" y="3957996"/>
            <a:ext cx="1766754" cy="1291508"/>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GB" dirty="0" smtClean="0">
                <a:solidFill>
                  <a:schemeClr val="tx1"/>
                </a:solidFill>
              </a:rPr>
              <a:t>BIO_FUELS</a:t>
            </a:r>
            <a:endParaRPr lang="en-GB" dirty="0">
              <a:solidFill>
                <a:schemeClr val="tx1"/>
              </a:solidFill>
            </a:endParaRPr>
          </a:p>
        </p:txBody>
      </p:sp>
      <p:sp>
        <p:nvSpPr>
          <p:cNvPr id="25" name="Oval 24"/>
          <p:cNvSpPr/>
          <p:nvPr/>
        </p:nvSpPr>
        <p:spPr>
          <a:xfrm>
            <a:off x="7229356" y="3810000"/>
            <a:ext cx="1762195" cy="1282701"/>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GB" dirty="0" smtClean="0">
                <a:solidFill>
                  <a:schemeClr val="tx1"/>
                </a:solidFill>
              </a:rPr>
              <a:t>BEAUTY PRODUCTS</a:t>
            </a:r>
            <a:endParaRPr lang="en-GB" dirty="0">
              <a:solidFill>
                <a:schemeClr val="tx1"/>
              </a:solidFill>
            </a:endParaRPr>
          </a:p>
        </p:txBody>
      </p:sp>
      <p:sp>
        <p:nvSpPr>
          <p:cNvPr id="29" name="Oval 28"/>
          <p:cNvSpPr/>
          <p:nvPr/>
        </p:nvSpPr>
        <p:spPr>
          <a:xfrm>
            <a:off x="6140594" y="5160094"/>
            <a:ext cx="2006096" cy="1288504"/>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GB" dirty="0" smtClean="0">
                <a:solidFill>
                  <a:schemeClr val="tx1"/>
                </a:solidFill>
              </a:rPr>
              <a:t>ENZYMES</a:t>
            </a:r>
            <a:endParaRPr lang="en-GB" dirty="0">
              <a:solidFill>
                <a:schemeClr val="tx1"/>
              </a:solidFill>
            </a:endParaRPr>
          </a:p>
        </p:txBody>
      </p:sp>
      <p:sp>
        <p:nvSpPr>
          <p:cNvPr id="34" name="Rounded Rectangle 33"/>
          <p:cNvSpPr/>
          <p:nvPr/>
        </p:nvSpPr>
        <p:spPr>
          <a:xfrm>
            <a:off x="-64266" y="3733800"/>
            <a:ext cx="2667000" cy="2209800"/>
          </a:xfrm>
          <a:prstGeom prst="roundRect">
            <a:avLst/>
          </a:prstGeom>
          <a:noFill/>
          <a:ln>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ounded Rectangle 34"/>
          <p:cNvSpPr/>
          <p:nvPr/>
        </p:nvSpPr>
        <p:spPr>
          <a:xfrm>
            <a:off x="2678934" y="3810000"/>
            <a:ext cx="3048000" cy="2133601"/>
          </a:xfrm>
          <a:prstGeom prst="roundRect">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ounded Rectangle 35"/>
          <p:cNvSpPr/>
          <p:nvPr/>
        </p:nvSpPr>
        <p:spPr>
          <a:xfrm>
            <a:off x="5812648" y="3733800"/>
            <a:ext cx="2962287" cy="2791544"/>
          </a:xfrm>
          <a:prstGeom prst="roundRect">
            <a:avLst/>
          </a:prstGeom>
          <a:noFill/>
          <a:ln>
            <a:solidFill>
              <a:schemeClr val="accent6">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8" name="Straight Connector 37"/>
          <p:cNvCxnSpPr/>
          <p:nvPr/>
        </p:nvCxnSpPr>
        <p:spPr>
          <a:xfrm flipH="1">
            <a:off x="1209847" y="3396692"/>
            <a:ext cx="29640" cy="304800"/>
          </a:xfrm>
          <a:prstGeom prst="line">
            <a:avLst/>
          </a:prstGeom>
          <a:ln w="38100" cmpd="dbl">
            <a:prstDash val="solid"/>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4301170" y="3429000"/>
            <a:ext cx="0" cy="381000"/>
          </a:xfrm>
          <a:prstGeom prst="line">
            <a:avLst/>
          </a:prstGeom>
          <a:ln w="38100" cmpd="dbl">
            <a:prstDash val="solid"/>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7567670" y="3429000"/>
            <a:ext cx="0" cy="304800"/>
          </a:xfrm>
          <a:prstGeom prst="line">
            <a:avLst/>
          </a:prstGeom>
          <a:ln w="38100" cmpd="dbl">
            <a:prstDash val="solid"/>
          </a:ln>
        </p:spPr>
        <p:style>
          <a:lnRef idx="1">
            <a:schemeClr val="accent1"/>
          </a:lnRef>
          <a:fillRef idx="0">
            <a:schemeClr val="accent1"/>
          </a:fillRef>
          <a:effectRef idx="0">
            <a:schemeClr val="accent1"/>
          </a:effectRef>
          <a:fontRef idx="minor">
            <a:schemeClr val="tx1"/>
          </a:fontRef>
        </p:style>
      </p:cxnSp>
      <p:sp>
        <p:nvSpPr>
          <p:cNvPr id="37" name="Rounded Rectangle 36"/>
          <p:cNvSpPr/>
          <p:nvPr/>
        </p:nvSpPr>
        <p:spPr>
          <a:xfrm>
            <a:off x="2975364" y="4026515"/>
            <a:ext cx="2696950" cy="1155083"/>
          </a:xfrm>
          <a:prstGeom prst="roundRect">
            <a:avLst/>
          </a:prstGeom>
          <a:solidFill>
            <a:srgbClr val="FDFDE9"/>
          </a:solidFill>
        </p:spPr>
        <p:style>
          <a:lnRef idx="1">
            <a:schemeClr val="accent4"/>
          </a:lnRef>
          <a:fillRef idx="3">
            <a:schemeClr val="accent4"/>
          </a:fillRef>
          <a:effectRef idx="2">
            <a:schemeClr val="accent4"/>
          </a:effectRef>
          <a:fontRef idx="minor">
            <a:schemeClr val="lt1"/>
          </a:fontRef>
        </p:style>
        <p:txBody>
          <a:bodyPr rtlCol="0" anchor="ctr"/>
          <a:lstStyle/>
          <a:p>
            <a:pPr algn="ctr"/>
            <a:r>
              <a:rPr lang="en-GB" dirty="0" smtClean="0">
                <a:solidFill>
                  <a:schemeClr val="tx1"/>
                </a:solidFill>
              </a:rPr>
              <a:t>GASTRO-INTESTINAL</a:t>
            </a:r>
          </a:p>
          <a:p>
            <a:pPr algn="ctr"/>
            <a:r>
              <a:rPr lang="en-GB" dirty="0" smtClean="0">
                <a:solidFill>
                  <a:schemeClr val="tx1"/>
                </a:solidFill>
              </a:rPr>
              <a:t>HELMINTH</a:t>
            </a:r>
            <a:endParaRPr lang="en-GB" dirty="0">
              <a:solidFill>
                <a:schemeClr val="tx1"/>
              </a:solidFill>
            </a:endParaRPr>
          </a:p>
        </p:txBody>
      </p:sp>
      <p:sp>
        <p:nvSpPr>
          <p:cNvPr id="32" name="TextBox 31"/>
          <p:cNvSpPr txBox="1"/>
          <p:nvPr/>
        </p:nvSpPr>
        <p:spPr>
          <a:xfrm>
            <a:off x="-14984" y="-26630"/>
            <a:ext cx="12192000" cy="1538883"/>
          </a:xfrm>
          <a:prstGeom prst="rect">
            <a:avLst/>
          </a:prstGeom>
          <a:gradFill flip="none" rotWithShape="1">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tileRect/>
          </a:gradFill>
        </p:spPr>
        <p:style>
          <a:lnRef idx="1">
            <a:schemeClr val="accent3"/>
          </a:lnRef>
          <a:fillRef idx="3">
            <a:schemeClr val="accent3"/>
          </a:fillRef>
          <a:effectRef idx="2">
            <a:schemeClr val="accent3"/>
          </a:effectRef>
          <a:fontRef idx="minor">
            <a:schemeClr val="lt1"/>
          </a:fontRef>
        </p:style>
        <p:txBody>
          <a:bodyPr wrap="square" rtlCol="0">
            <a:spAutoFit/>
          </a:bodyPr>
          <a:lstStyle/>
          <a:p>
            <a:pPr algn="ctr"/>
            <a:endParaRPr lang="en-US" sz="4000" b="1" dirty="0" smtClean="0">
              <a:solidFill>
                <a:schemeClr val="tx1"/>
              </a:solidFill>
            </a:endParaRPr>
          </a:p>
          <a:p>
            <a:pPr algn="ctr"/>
            <a:r>
              <a:rPr lang="en-US" sz="5400" b="1" dirty="0" smtClean="0">
                <a:solidFill>
                  <a:srgbClr val="0000CC"/>
                </a:solidFill>
              </a:rPr>
              <a:t>Natural Products Theme (KES: 66.3 m)</a:t>
            </a:r>
            <a:endParaRPr lang="en-US" sz="5400" b="1" dirty="0">
              <a:solidFill>
                <a:srgbClr val="0000CC"/>
              </a:solidFill>
            </a:endParaRPr>
          </a:p>
        </p:txBody>
      </p:sp>
      <p:sp>
        <p:nvSpPr>
          <p:cNvPr id="33" name="Rounded Rectangle 32"/>
          <p:cNvSpPr/>
          <p:nvPr/>
        </p:nvSpPr>
        <p:spPr>
          <a:xfrm>
            <a:off x="9634623" y="2327619"/>
            <a:ext cx="2542394" cy="1368540"/>
          </a:xfrm>
          <a:prstGeom prst="roundRect">
            <a:avLst/>
          </a:prstGeom>
          <a:gradFill flip="none" rotWithShape="1">
            <a:gsLst>
              <a:gs pos="0">
                <a:schemeClr val="accent2">
                  <a:lumMod val="0"/>
                  <a:lumOff val="100000"/>
                </a:schemeClr>
              </a:gs>
              <a:gs pos="35000">
                <a:schemeClr val="accent2">
                  <a:lumMod val="0"/>
                  <a:lumOff val="100000"/>
                </a:schemeClr>
              </a:gs>
              <a:gs pos="100000">
                <a:schemeClr val="accent2">
                  <a:lumMod val="100000"/>
                </a:schemeClr>
              </a:gs>
            </a:gsLst>
            <a:path path="circle">
              <a:fillToRect l="50000" t="-80000" r="50000" b="180000"/>
            </a:path>
            <a:tileRect/>
          </a:gradFill>
        </p:spPr>
        <p:style>
          <a:lnRef idx="1">
            <a:schemeClr val="accent3"/>
          </a:lnRef>
          <a:fillRef idx="2">
            <a:schemeClr val="accent3"/>
          </a:fillRef>
          <a:effectRef idx="1">
            <a:schemeClr val="accent3"/>
          </a:effectRef>
          <a:fontRef idx="minor">
            <a:schemeClr val="dk1"/>
          </a:fontRef>
        </p:style>
        <p:txBody>
          <a:bodyPr rtlCol="0" anchor="ctr"/>
          <a:lstStyle/>
          <a:p>
            <a:pPr algn="ctr"/>
            <a:r>
              <a:rPr lang="en-GB" sz="2400" dirty="0" smtClean="0"/>
              <a:t>FOOD PRESERVATION AND PRO-BIOTICS</a:t>
            </a:r>
            <a:endParaRPr lang="en-GB" sz="2400" dirty="0"/>
          </a:p>
        </p:txBody>
      </p:sp>
      <p:sp>
        <p:nvSpPr>
          <p:cNvPr id="42" name="TextBox 41"/>
          <p:cNvSpPr txBox="1"/>
          <p:nvPr/>
        </p:nvSpPr>
        <p:spPr>
          <a:xfrm>
            <a:off x="9634622" y="1649473"/>
            <a:ext cx="2129019" cy="461666"/>
          </a:xfrm>
          <a:prstGeom prst="rect">
            <a:avLst/>
          </a:prstGeom>
          <a:gradFill>
            <a:gsLst>
              <a:gs pos="0">
                <a:schemeClr val="accent3">
                  <a:lumMod val="95000"/>
                  <a:shade val="30000"/>
                  <a:satMod val="115000"/>
                </a:schemeClr>
              </a:gs>
              <a:gs pos="26000">
                <a:srgbClr val="CCCCCC"/>
              </a:gs>
              <a:gs pos="44000">
                <a:schemeClr val="accent3">
                  <a:lumMod val="95000"/>
                  <a:shade val="100000"/>
                  <a:satMod val="115000"/>
                </a:schemeClr>
              </a:gs>
            </a:gsLst>
            <a:lin ang="16200000" scaled="1"/>
          </a:gradFill>
        </p:spPr>
        <p:txBody>
          <a:bodyPr wrap="square" rtlCol="0">
            <a:spAutoFit/>
          </a:bodyPr>
          <a:lstStyle/>
          <a:p>
            <a:r>
              <a:rPr lang="en-GB" sz="2400" b="1" dirty="0" smtClean="0">
                <a:solidFill>
                  <a:schemeClr val="bg1"/>
                </a:solidFill>
                <a:effectLst>
                  <a:outerShdw blurRad="38100" dist="38100" dir="2700000" algn="tl">
                    <a:srgbClr val="000000">
                      <a:alpha val="43137"/>
                    </a:srgbClr>
                  </a:outerShdw>
                </a:effectLst>
              </a:rPr>
              <a:t>Sub-theme 4</a:t>
            </a:r>
            <a:endParaRPr lang="en-GB" sz="2400" b="1" dirty="0">
              <a:solidFill>
                <a:schemeClr val="bg1"/>
              </a:solidFill>
              <a:effectLst>
                <a:outerShdw blurRad="38100" dist="38100" dir="2700000" algn="tl">
                  <a:srgbClr val="000000">
                    <a:alpha val="43137"/>
                  </a:srgbClr>
                </a:outerShdw>
              </a:effectLst>
            </a:endParaRPr>
          </a:p>
        </p:txBody>
      </p:sp>
      <p:sp>
        <p:nvSpPr>
          <p:cNvPr id="53" name="Oval 52"/>
          <p:cNvSpPr/>
          <p:nvPr/>
        </p:nvSpPr>
        <p:spPr>
          <a:xfrm>
            <a:off x="9236140" y="5043713"/>
            <a:ext cx="2940876" cy="1144944"/>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3200" dirty="0" smtClean="0">
                <a:solidFill>
                  <a:schemeClr val="tx1"/>
                </a:solidFill>
              </a:rPr>
              <a:t> BIO-CULTURE</a:t>
            </a:r>
            <a:endParaRPr lang="en-GB" sz="3200" dirty="0">
              <a:solidFill>
                <a:schemeClr val="tx1"/>
              </a:solidFill>
            </a:endParaRPr>
          </a:p>
        </p:txBody>
      </p:sp>
      <p:sp>
        <p:nvSpPr>
          <p:cNvPr id="54" name="Oval 53"/>
          <p:cNvSpPr/>
          <p:nvPr/>
        </p:nvSpPr>
        <p:spPr>
          <a:xfrm>
            <a:off x="9612743" y="3843303"/>
            <a:ext cx="2150897" cy="1288504"/>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2400" dirty="0" smtClean="0">
                <a:solidFill>
                  <a:schemeClr val="tx1"/>
                </a:solidFill>
              </a:rPr>
              <a:t>HERBS</a:t>
            </a:r>
            <a:endParaRPr lang="en-GB" sz="2400" dirty="0">
              <a:solidFill>
                <a:schemeClr val="tx1"/>
              </a:solidFill>
            </a:endParaRPr>
          </a:p>
        </p:txBody>
      </p:sp>
      <p:sp>
        <p:nvSpPr>
          <p:cNvPr id="55" name="Rounded Rectangle 54"/>
          <p:cNvSpPr/>
          <p:nvPr/>
        </p:nvSpPr>
        <p:spPr>
          <a:xfrm>
            <a:off x="9071805" y="3828144"/>
            <a:ext cx="2962287" cy="2791544"/>
          </a:xfrm>
          <a:prstGeom prst="roundRect">
            <a:avLst/>
          </a:prstGeom>
          <a:noFill/>
          <a:ln>
            <a:solidFill>
              <a:schemeClr val="accent6">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6" name="Straight Connector 55"/>
          <p:cNvCxnSpPr/>
          <p:nvPr/>
        </p:nvCxnSpPr>
        <p:spPr>
          <a:xfrm>
            <a:off x="11003101" y="2248359"/>
            <a:ext cx="0" cy="38100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8" name="Oval 57"/>
          <p:cNvSpPr/>
          <p:nvPr/>
        </p:nvSpPr>
        <p:spPr>
          <a:xfrm>
            <a:off x="314311" y="5616777"/>
            <a:ext cx="1969126" cy="990602"/>
          </a:xfrm>
          <a:prstGeom prst="ellipse">
            <a:avLst/>
          </a:prstGeom>
          <a:solidFill>
            <a:srgbClr val="E7FFFE"/>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en-GB" dirty="0" smtClean="0">
                <a:solidFill>
                  <a:schemeClr val="tx1"/>
                </a:solidFill>
              </a:rPr>
              <a:t>TOXICOLOGY</a:t>
            </a:r>
            <a:endParaRPr lang="en-GB" dirty="0">
              <a:solidFill>
                <a:schemeClr val="tx1"/>
              </a:solidFill>
            </a:endParaRPr>
          </a:p>
        </p:txBody>
      </p:sp>
      <p:sp>
        <p:nvSpPr>
          <p:cNvPr id="2" name="Slide Number Placeholder 1"/>
          <p:cNvSpPr>
            <a:spLocks noGrp="1"/>
          </p:cNvSpPr>
          <p:nvPr>
            <p:ph type="sldNum" sz="quarter" idx="12"/>
          </p:nvPr>
        </p:nvSpPr>
        <p:spPr/>
        <p:txBody>
          <a:bodyPr/>
          <a:lstStyle/>
          <a:p>
            <a:fld id="{55027F4C-2D71-464B-B2B0-DD188A169433}" type="slidenum">
              <a:rPr lang="en-GB" smtClean="0"/>
              <a:pPr/>
              <a:t>22</a:t>
            </a:fld>
            <a:endParaRPr lang="en-GB"/>
          </a:p>
        </p:txBody>
      </p:sp>
      <p:pic>
        <p:nvPicPr>
          <p:cNvPr id="46" name="Picture 45" descr="http://www.jkuat.ac.ke/wp-content/themes/jkuat/images/logo-jkuat.jpg"/>
          <p:cNvPicPr>
            <a:picLocks noChangeAspect="1"/>
          </p:cNvPicPr>
          <p:nvPr/>
        </p:nvPicPr>
        <p:blipFill>
          <a:blip r:embed="rId3" cstate="print"/>
          <a:srcRect r="83974"/>
          <a:stretch>
            <a:fillRect/>
          </a:stretch>
        </p:blipFill>
        <p:spPr bwMode="auto">
          <a:xfrm>
            <a:off x="11310407" y="5979838"/>
            <a:ext cx="877050" cy="841949"/>
          </a:xfrm>
          <a:prstGeom prst="rect">
            <a:avLst/>
          </a:prstGeom>
          <a:noFill/>
          <a:ln w="9525">
            <a:noFill/>
            <a:miter lim="800000"/>
            <a:headEnd/>
            <a:tailEnd/>
          </a:ln>
        </p:spPr>
      </p:pic>
    </p:spTree>
    <p:extLst>
      <p:ext uri="{BB962C8B-B14F-4D97-AF65-F5344CB8AC3E}">
        <p14:creationId xmlns:p14="http://schemas.microsoft.com/office/powerpoint/2010/main" xmlns="" val="143819576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5027F4C-2D71-464B-B2B0-DD188A169433}" type="slidenum">
              <a:rPr lang="en-GB" smtClean="0"/>
              <a:pPr/>
              <a:t>23</a:t>
            </a:fld>
            <a:endParaRPr lang="en-GB"/>
          </a:p>
        </p:txBody>
      </p:sp>
      <p:graphicFrame>
        <p:nvGraphicFramePr>
          <p:cNvPr id="5" name="Table 4"/>
          <p:cNvGraphicFramePr>
            <a:graphicFrameLocks noGrp="1"/>
          </p:cNvGraphicFramePr>
          <p:nvPr>
            <p:extLst>
              <p:ext uri="{D42A27DB-BD31-4B8C-83A1-F6EECF244321}">
                <p14:modId xmlns:p14="http://schemas.microsoft.com/office/powerpoint/2010/main" xmlns="" val="2047041695"/>
              </p:ext>
            </p:extLst>
          </p:nvPr>
        </p:nvGraphicFramePr>
        <p:xfrm>
          <a:off x="357808" y="291544"/>
          <a:ext cx="6732105" cy="6309360"/>
        </p:xfrm>
        <a:graphic>
          <a:graphicData uri="http://schemas.openxmlformats.org/drawingml/2006/table">
            <a:tbl>
              <a:tblPr firstRow="1" firstCol="1" bandRow="1">
                <a:tableStyleId>{5C22544A-7EE6-4342-B048-85BDC9FD1C3A}</a:tableStyleId>
              </a:tblPr>
              <a:tblGrid>
                <a:gridCol w="5325130">
                  <a:extLst>
                    <a:ext uri="{9D8B030D-6E8A-4147-A177-3AD203B41FA5}">
                      <a16:colId xmlns:a16="http://schemas.microsoft.com/office/drawing/2014/main" xmlns="" val="20000"/>
                    </a:ext>
                  </a:extLst>
                </a:gridCol>
                <a:gridCol w="1406975">
                  <a:extLst>
                    <a:ext uri="{9D8B030D-6E8A-4147-A177-3AD203B41FA5}">
                      <a16:colId xmlns:a16="http://schemas.microsoft.com/office/drawing/2014/main" xmlns="" val="20001"/>
                    </a:ext>
                  </a:extLst>
                </a:gridCol>
              </a:tblGrid>
              <a:tr h="799272">
                <a:tc>
                  <a:txBody>
                    <a:bodyPr/>
                    <a:lstStyle/>
                    <a:p>
                      <a:pPr marL="0" marR="0" algn="just">
                        <a:lnSpc>
                          <a:spcPct val="115000"/>
                        </a:lnSpc>
                        <a:spcBef>
                          <a:spcPts val="0"/>
                        </a:spcBef>
                        <a:spcAft>
                          <a:spcPts val="0"/>
                        </a:spcAft>
                      </a:pPr>
                      <a:r>
                        <a:rPr lang="en-US" sz="2400" dirty="0">
                          <a:effectLst/>
                        </a:rPr>
                        <a:t> </a:t>
                      </a:r>
                    </a:p>
                    <a:p>
                      <a:pPr marL="0" marR="0" algn="just">
                        <a:lnSpc>
                          <a:spcPct val="115000"/>
                        </a:lnSpc>
                        <a:spcBef>
                          <a:spcPts val="0"/>
                        </a:spcBef>
                        <a:spcAft>
                          <a:spcPts val="0"/>
                        </a:spcAft>
                      </a:pPr>
                      <a:r>
                        <a:rPr lang="en-US" sz="2400" dirty="0">
                          <a:effectLst/>
                        </a:rPr>
                        <a:t>Capacity building</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2400" dirty="0">
                          <a:effectLst/>
                        </a:rPr>
                        <a:t>Quantity</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0"/>
                  </a:ext>
                </a:extLst>
              </a:tr>
              <a:tr h="399636">
                <a:tc>
                  <a:txBody>
                    <a:bodyPr/>
                    <a:lstStyle/>
                    <a:p>
                      <a:pPr marL="0" marR="0" algn="just">
                        <a:lnSpc>
                          <a:spcPct val="115000"/>
                        </a:lnSpc>
                        <a:spcBef>
                          <a:spcPts val="0"/>
                        </a:spcBef>
                        <a:spcAft>
                          <a:spcPts val="0"/>
                        </a:spcAft>
                      </a:pPr>
                      <a:r>
                        <a:rPr lang="en-US" sz="2400">
                          <a:effectLst/>
                        </a:rPr>
                        <a:t>Post-doctoral students</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2400">
                          <a:effectLst/>
                        </a:rPr>
                        <a:t>0</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1"/>
                  </a:ext>
                </a:extLst>
              </a:tr>
              <a:tr h="399636">
                <a:tc>
                  <a:txBody>
                    <a:bodyPr/>
                    <a:lstStyle/>
                    <a:p>
                      <a:pPr marL="0" marR="0" algn="just">
                        <a:lnSpc>
                          <a:spcPct val="115000"/>
                        </a:lnSpc>
                        <a:spcBef>
                          <a:spcPts val="0"/>
                        </a:spcBef>
                        <a:spcAft>
                          <a:spcPts val="0"/>
                        </a:spcAft>
                      </a:pPr>
                      <a:r>
                        <a:rPr lang="en-US" sz="2400">
                          <a:effectLst/>
                        </a:rPr>
                        <a:t>PhD.</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2400">
                          <a:effectLst/>
                        </a:rPr>
                        <a:t>7</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2"/>
                  </a:ext>
                </a:extLst>
              </a:tr>
              <a:tr h="399636">
                <a:tc>
                  <a:txBody>
                    <a:bodyPr/>
                    <a:lstStyle/>
                    <a:p>
                      <a:pPr marL="0" marR="0" algn="just">
                        <a:lnSpc>
                          <a:spcPct val="115000"/>
                        </a:lnSpc>
                        <a:spcBef>
                          <a:spcPts val="0"/>
                        </a:spcBef>
                        <a:spcAft>
                          <a:spcPts val="0"/>
                        </a:spcAft>
                      </a:pPr>
                      <a:r>
                        <a:rPr lang="en-US" sz="2400">
                          <a:effectLst/>
                        </a:rPr>
                        <a:t>MSc.</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2400">
                          <a:effectLst/>
                        </a:rPr>
                        <a:t>11</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3"/>
                  </a:ext>
                </a:extLst>
              </a:tr>
              <a:tr h="399636">
                <a:tc>
                  <a:txBody>
                    <a:bodyPr/>
                    <a:lstStyle/>
                    <a:p>
                      <a:pPr marL="0" marR="0" algn="just">
                        <a:lnSpc>
                          <a:spcPct val="115000"/>
                        </a:lnSpc>
                        <a:spcBef>
                          <a:spcPts val="0"/>
                        </a:spcBef>
                        <a:spcAft>
                          <a:spcPts val="0"/>
                        </a:spcAft>
                      </a:pPr>
                      <a:r>
                        <a:rPr lang="en-US" sz="2400">
                          <a:effectLst/>
                        </a:rPr>
                        <a:t>BSc.</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2400" dirty="0">
                          <a:effectLst/>
                        </a:rPr>
                        <a:t>17</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4"/>
                  </a:ext>
                </a:extLst>
              </a:tr>
              <a:tr h="399636">
                <a:tc>
                  <a:txBody>
                    <a:bodyPr/>
                    <a:lstStyle/>
                    <a:p>
                      <a:pPr marL="0" marR="0" algn="just">
                        <a:lnSpc>
                          <a:spcPct val="115000"/>
                        </a:lnSpc>
                        <a:spcBef>
                          <a:spcPts val="0"/>
                        </a:spcBef>
                        <a:spcAft>
                          <a:spcPts val="0"/>
                        </a:spcAft>
                      </a:pPr>
                      <a:r>
                        <a:rPr lang="en-US" sz="2400">
                          <a:effectLst/>
                        </a:rPr>
                        <a:t>Technicians</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2400">
                          <a:effectLst/>
                        </a:rPr>
                        <a:t>4</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5"/>
                  </a:ext>
                </a:extLst>
              </a:tr>
              <a:tr h="399636">
                <a:tc>
                  <a:txBody>
                    <a:bodyPr/>
                    <a:lstStyle/>
                    <a:p>
                      <a:pPr marL="0" marR="0" algn="just">
                        <a:lnSpc>
                          <a:spcPct val="115000"/>
                        </a:lnSpc>
                        <a:spcBef>
                          <a:spcPts val="0"/>
                        </a:spcBef>
                        <a:spcAft>
                          <a:spcPts val="0"/>
                        </a:spcAft>
                      </a:pPr>
                      <a:r>
                        <a:rPr lang="en-US" sz="2400">
                          <a:effectLst/>
                        </a:rPr>
                        <a:t>Internships</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2400" dirty="0">
                          <a:effectLst/>
                        </a:rPr>
                        <a:t>2</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6"/>
                  </a:ext>
                </a:extLst>
              </a:tr>
              <a:tr h="399636">
                <a:tc>
                  <a:txBody>
                    <a:bodyPr/>
                    <a:lstStyle/>
                    <a:p>
                      <a:pPr marL="0" marR="0" algn="just">
                        <a:lnSpc>
                          <a:spcPct val="115000"/>
                        </a:lnSpc>
                        <a:spcBef>
                          <a:spcPts val="0"/>
                        </a:spcBef>
                        <a:spcAft>
                          <a:spcPts val="0"/>
                        </a:spcAft>
                      </a:pPr>
                      <a:r>
                        <a:rPr lang="en-US" sz="2400">
                          <a:effectLst/>
                        </a:rPr>
                        <a:t>Total</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2400" dirty="0">
                          <a:effectLst/>
                        </a:rPr>
                        <a:t>36</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7"/>
                  </a:ext>
                </a:extLst>
              </a:tr>
              <a:tr h="399636">
                <a:tc>
                  <a:txBody>
                    <a:bodyPr/>
                    <a:lstStyle/>
                    <a:p>
                      <a:pPr marL="0" marR="0" algn="just">
                        <a:lnSpc>
                          <a:spcPct val="115000"/>
                        </a:lnSpc>
                        <a:spcBef>
                          <a:spcPts val="0"/>
                        </a:spcBef>
                        <a:spcAft>
                          <a:spcPts val="0"/>
                        </a:spcAft>
                      </a:pPr>
                      <a:r>
                        <a:rPr lang="en-US" sz="2400" dirty="0">
                          <a:effectLst/>
                        </a:rPr>
                        <a:t>Other Key Performance Indicators</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2400" dirty="0">
                          <a:effectLst/>
                        </a:rPr>
                        <a:t>Quantity</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8"/>
                  </a:ext>
                </a:extLst>
              </a:tr>
              <a:tr h="799272">
                <a:tc>
                  <a:txBody>
                    <a:bodyPr/>
                    <a:lstStyle/>
                    <a:p>
                      <a:pPr marL="0" marR="0" algn="l">
                        <a:lnSpc>
                          <a:spcPct val="115000"/>
                        </a:lnSpc>
                        <a:spcBef>
                          <a:spcPts val="0"/>
                        </a:spcBef>
                        <a:spcAft>
                          <a:spcPts val="0"/>
                        </a:spcAft>
                      </a:pPr>
                      <a:r>
                        <a:rPr lang="en-US" sz="2400" dirty="0">
                          <a:effectLst/>
                        </a:rPr>
                        <a:t>Publications in peer reviewed journal and conference proceedings</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2400" dirty="0">
                          <a:effectLst/>
                        </a:rPr>
                        <a:t>39</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9"/>
                  </a:ext>
                </a:extLst>
              </a:tr>
              <a:tr h="399636">
                <a:tc>
                  <a:txBody>
                    <a:bodyPr/>
                    <a:lstStyle/>
                    <a:p>
                      <a:pPr marL="0" marR="0" algn="just">
                        <a:lnSpc>
                          <a:spcPct val="115000"/>
                        </a:lnSpc>
                        <a:spcBef>
                          <a:spcPts val="0"/>
                        </a:spcBef>
                        <a:spcAft>
                          <a:spcPts val="0"/>
                        </a:spcAft>
                      </a:pPr>
                      <a:r>
                        <a:rPr lang="en-US" sz="2400">
                          <a:effectLst/>
                        </a:rPr>
                        <a:t>Number of products developed</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2400" dirty="0" smtClean="0">
                          <a:effectLst/>
                        </a:rPr>
                        <a:t>9</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10"/>
                  </a:ext>
                </a:extLst>
              </a:tr>
              <a:tr h="399636">
                <a:tc>
                  <a:txBody>
                    <a:bodyPr/>
                    <a:lstStyle/>
                    <a:p>
                      <a:pPr marL="0" marR="0" algn="just">
                        <a:lnSpc>
                          <a:spcPct val="115000"/>
                        </a:lnSpc>
                        <a:spcBef>
                          <a:spcPts val="0"/>
                        </a:spcBef>
                        <a:spcAft>
                          <a:spcPts val="0"/>
                        </a:spcAft>
                      </a:pPr>
                      <a:r>
                        <a:rPr lang="en-US" sz="2400">
                          <a:effectLst/>
                        </a:rPr>
                        <a:t>Product qualifying for patent</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2400" dirty="0" smtClean="0">
                          <a:effectLst/>
                        </a:rPr>
                        <a:t>2</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11"/>
                  </a:ext>
                </a:extLst>
              </a:tr>
              <a:tr h="399636">
                <a:tc>
                  <a:txBody>
                    <a:bodyPr/>
                    <a:lstStyle/>
                    <a:p>
                      <a:pPr marL="0" marR="0" algn="just">
                        <a:lnSpc>
                          <a:spcPct val="115000"/>
                        </a:lnSpc>
                        <a:spcBef>
                          <a:spcPts val="0"/>
                        </a:spcBef>
                        <a:spcAft>
                          <a:spcPts val="0"/>
                        </a:spcAft>
                      </a:pPr>
                      <a:r>
                        <a:rPr lang="en-US" sz="2400">
                          <a:effectLst/>
                        </a:rPr>
                        <a:t>Technology development</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2400" dirty="0">
                          <a:effectLst/>
                        </a:rPr>
                        <a:t>Yes</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12"/>
                  </a:ext>
                </a:extLst>
              </a:tr>
            </a:tbl>
          </a:graphicData>
        </a:graphic>
      </p:graphicFrame>
      <p:grpSp>
        <p:nvGrpSpPr>
          <p:cNvPr id="6" name="Group 5"/>
          <p:cNvGrpSpPr>
            <a:grpSpLocks/>
          </p:cNvGrpSpPr>
          <p:nvPr/>
        </p:nvGrpSpPr>
        <p:grpSpPr>
          <a:xfrm>
            <a:off x="9307041" y="2037280"/>
            <a:ext cx="1640057" cy="2122205"/>
            <a:chOff x="0" y="0"/>
            <a:chExt cx="1591945" cy="2385060"/>
          </a:xfrm>
        </p:grpSpPr>
        <p:pic>
          <p:nvPicPr>
            <p:cNvPr id="7" name="Picture 6" descr="bio"/>
            <p:cNvPicPr>
              <a:picLocks noChangeAspect="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3340" y="1478280"/>
              <a:ext cx="1513840" cy="854710"/>
            </a:xfrm>
            <a:prstGeom prst="rect">
              <a:avLst/>
            </a:prstGeom>
            <a:noFill/>
            <a:ln>
              <a:noFill/>
            </a:ln>
          </p:spPr>
        </p:pic>
        <p:pic>
          <p:nvPicPr>
            <p:cNvPr id="8" name="Picture 7" descr="Seeds-SM-2"/>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45720" y="0"/>
              <a:ext cx="1494155" cy="1443355"/>
            </a:xfrm>
            <a:prstGeom prst="rect">
              <a:avLst/>
            </a:prstGeom>
            <a:noFill/>
            <a:ln>
              <a:noFill/>
            </a:ln>
          </p:spPr>
        </p:pic>
        <p:sp>
          <p:nvSpPr>
            <p:cNvPr id="9" name="Rectangle 8"/>
            <p:cNvSpPr/>
            <p:nvPr/>
          </p:nvSpPr>
          <p:spPr>
            <a:xfrm>
              <a:off x="0" y="0"/>
              <a:ext cx="1591945" cy="2385060"/>
            </a:xfrm>
            <a:prstGeom prst="rect">
              <a:avLst/>
            </a:prstGeom>
            <a:noFill/>
            <a:ln w="12700" cap="flat" cmpd="sng" algn="ctr">
              <a:solidFill>
                <a:srgbClr val="70AD47"/>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nvGrpSpPr>
          <p:cNvPr id="10" name="Group 9"/>
          <p:cNvGrpSpPr>
            <a:grpSpLocks/>
          </p:cNvGrpSpPr>
          <p:nvPr/>
        </p:nvGrpSpPr>
        <p:grpSpPr>
          <a:xfrm>
            <a:off x="7124228" y="2312482"/>
            <a:ext cx="1815240" cy="1474174"/>
            <a:chOff x="0" y="0"/>
            <a:chExt cx="1591945" cy="1447800"/>
          </a:xfrm>
        </p:grpSpPr>
        <p:sp>
          <p:nvSpPr>
            <p:cNvPr id="11" name="Rectangle 10"/>
            <p:cNvSpPr/>
            <p:nvPr/>
          </p:nvSpPr>
          <p:spPr>
            <a:xfrm>
              <a:off x="0" y="0"/>
              <a:ext cx="1591945" cy="1447800"/>
            </a:xfrm>
            <a:prstGeom prst="rect">
              <a:avLst/>
            </a:prstGeom>
            <a:solidFill>
              <a:sysClr val="window" lastClr="FFFFFF"/>
            </a:solidFill>
            <a:ln w="12700" cap="flat" cmpd="sng" algn="ctr">
              <a:solidFill>
                <a:srgbClr val="70AD47"/>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12" name="Picture 11" descr="DSC00091"/>
            <p:cNvPicPr>
              <a:picLocks noChangeAspect="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8100" y="22860"/>
              <a:ext cx="1549400" cy="1394460"/>
            </a:xfrm>
            <a:prstGeom prst="rect">
              <a:avLst/>
            </a:prstGeom>
            <a:noFill/>
            <a:ln>
              <a:noFill/>
            </a:ln>
            <a:extLst/>
          </p:spPr>
        </p:pic>
      </p:grpSp>
      <p:grpSp>
        <p:nvGrpSpPr>
          <p:cNvPr id="13" name="Group 12"/>
          <p:cNvGrpSpPr>
            <a:grpSpLocks/>
          </p:cNvGrpSpPr>
          <p:nvPr/>
        </p:nvGrpSpPr>
        <p:grpSpPr>
          <a:xfrm>
            <a:off x="7168703" y="3918239"/>
            <a:ext cx="1583690" cy="2416175"/>
            <a:chOff x="-140094" y="-44485"/>
            <a:chExt cx="1877849" cy="2924845"/>
          </a:xfrm>
        </p:grpSpPr>
        <p:sp>
          <p:nvSpPr>
            <p:cNvPr id="14" name="Rectangle 13"/>
            <p:cNvSpPr/>
            <p:nvPr/>
          </p:nvSpPr>
          <p:spPr>
            <a:xfrm>
              <a:off x="0" y="0"/>
              <a:ext cx="1591945" cy="2880360"/>
            </a:xfrm>
            <a:prstGeom prst="rect">
              <a:avLst/>
            </a:prstGeom>
            <a:solidFill>
              <a:sysClr val="window" lastClr="FFFFFF"/>
            </a:solidFill>
            <a:ln w="25400" cap="flat" cmpd="sng" algn="ctr">
              <a:solidFill>
                <a:srgbClr val="F79646"/>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15" name="Picture 14" descr="http://www.abc.net.au/news/image/6375682-3x2-700x467.jpg"/>
            <p:cNvPicPr>
              <a:picLocks noChangeAspect="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140094" y="1385325"/>
              <a:ext cx="1877849" cy="13346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6" name="Picture 15" descr="http://www.nation.co.ke/image/view/-/2637826/highRes/955628/-/maxw/600/-/4n5ksaz/-/GOLD+milk+1.JPG.jpg"/>
            <p:cNvPicPr>
              <a:picLocks noChangeAspect="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140094" y="-44485"/>
              <a:ext cx="1835766" cy="126675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pSp>
      <p:pic>
        <p:nvPicPr>
          <p:cNvPr id="17" name="Picture 16" descr="DSC01145"/>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9257957" y="4286715"/>
            <a:ext cx="1667055" cy="1630034"/>
          </a:xfrm>
          <a:prstGeom prst="rect">
            <a:avLst/>
          </a:prstGeom>
          <a:noFill/>
          <a:extLst/>
        </p:spPr>
      </p:pic>
      <p:sp>
        <p:nvSpPr>
          <p:cNvPr id="18" name="TextBox 17"/>
          <p:cNvSpPr txBox="1"/>
          <p:nvPr/>
        </p:nvSpPr>
        <p:spPr>
          <a:xfrm>
            <a:off x="7061870" y="347757"/>
            <a:ext cx="5130129" cy="584775"/>
          </a:xfrm>
          <a:prstGeom prst="rect">
            <a:avLst/>
          </a:prstGeom>
          <a:solidFill>
            <a:srgbClr val="0070C0"/>
          </a:solidFill>
        </p:spPr>
        <p:txBody>
          <a:bodyPr wrap="square" rtlCol="0">
            <a:spAutoFit/>
          </a:bodyPr>
          <a:lstStyle/>
          <a:p>
            <a:pPr algn="ctr"/>
            <a:r>
              <a:rPr lang="en-US" sz="3200" b="1" dirty="0" smtClean="0">
                <a:solidFill>
                  <a:schemeClr val="bg1"/>
                </a:solidFill>
                <a:effectLst>
                  <a:outerShdw blurRad="38100" dist="38100" dir="2700000" algn="tl">
                    <a:srgbClr val="000000">
                      <a:alpha val="43137"/>
                    </a:srgbClr>
                  </a:outerShdw>
                </a:effectLst>
              </a:rPr>
              <a:t>PRODUCTS</a:t>
            </a:r>
            <a:endParaRPr lang="en-US" sz="3200" b="1" dirty="0">
              <a:solidFill>
                <a:schemeClr val="bg1"/>
              </a:solidFill>
              <a:effectLst>
                <a:outerShdw blurRad="38100" dist="38100" dir="2700000" algn="tl">
                  <a:srgbClr val="000000">
                    <a:alpha val="43137"/>
                  </a:srgbClr>
                </a:outerShdw>
              </a:effectLst>
            </a:endParaRPr>
          </a:p>
        </p:txBody>
      </p:sp>
      <p:pic>
        <p:nvPicPr>
          <p:cNvPr id="20" name="Picture 19"/>
          <p:cNvPicPr>
            <a:picLocks noChangeAspect="1"/>
          </p:cNvPicPr>
          <p:nvPr/>
        </p:nvPicPr>
        <p:blipFill>
          <a:blip r:embed="rId8">
            <a:extLst>
              <a:ext uri="{28A0092B-C50C-407E-A947-70E740481C1C}">
                <a14:useLocalDpi xmlns:a14="http://schemas.microsoft.com/office/drawing/2010/main" xmlns="" val="0"/>
              </a:ext>
            </a:extLst>
          </a:blip>
          <a:stretch>
            <a:fillRect/>
          </a:stretch>
        </p:blipFill>
        <p:spPr>
          <a:xfrm>
            <a:off x="7084313" y="873146"/>
            <a:ext cx="1896096" cy="1423834"/>
          </a:xfrm>
          <a:prstGeom prst="rect">
            <a:avLst/>
          </a:prstGeom>
        </p:spPr>
      </p:pic>
      <p:pic>
        <p:nvPicPr>
          <p:cNvPr id="19" name="Picture 18" descr="http://www.jkuat.ac.ke/wp-content/themes/jkuat/images/logo-jkuat.jpg"/>
          <p:cNvPicPr>
            <a:picLocks noChangeAspect="1"/>
          </p:cNvPicPr>
          <p:nvPr/>
        </p:nvPicPr>
        <p:blipFill>
          <a:blip r:embed="rId9" cstate="print"/>
          <a:srcRect r="83974"/>
          <a:stretch>
            <a:fillRect/>
          </a:stretch>
        </p:blipFill>
        <p:spPr bwMode="auto">
          <a:xfrm>
            <a:off x="11125934" y="5514401"/>
            <a:ext cx="877050" cy="841949"/>
          </a:xfrm>
          <a:prstGeom prst="rect">
            <a:avLst/>
          </a:prstGeom>
          <a:noFill/>
          <a:ln w="9525">
            <a:noFill/>
            <a:miter lim="800000"/>
            <a:headEnd/>
            <a:tailEnd/>
          </a:ln>
        </p:spPr>
      </p:pic>
    </p:spTree>
    <p:extLst>
      <p:ext uri="{BB962C8B-B14F-4D97-AF65-F5344CB8AC3E}">
        <p14:creationId xmlns:p14="http://schemas.microsoft.com/office/powerpoint/2010/main" xmlns="" val="402245485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7" name="Straight Connector 56"/>
          <p:cNvCxnSpPr/>
          <p:nvPr/>
        </p:nvCxnSpPr>
        <p:spPr>
          <a:xfrm>
            <a:off x="3499688" y="1988545"/>
            <a:ext cx="6172200" cy="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8" name="Rounded Rectangle 17"/>
          <p:cNvSpPr/>
          <p:nvPr/>
        </p:nvSpPr>
        <p:spPr>
          <a:xfrm>
            <a:off x="11934" y="2362200"/>
            <a:ext cx="4401039" cy="1066800"/>
          </a:xfrm>
          <a:prstGeom prst="roundRect">
            <a:avLst/>
          </a:prstGeom>
          <a:gradFill flip="none" rotWithShape="1">
            <a:gsLst>
              <a:gs pos="0">
                <a:schemeClr val="accent2">
                  <a:lumMod val="0"/>
                  <a:lumOff val="100000"/>
                </a:schemeClr>
              </a:gs>
              <a:gs pos="35000">
                <a:schemeClr val="accent2">
                  <a:lumMod val="0"/>
                  <a:lumOff val="100000"/>
                </a:schemeClr>
              </a:gs>
              <a:gs pos="100000">
                <a:schemeClr val="accent2">
                  <a:lumMod val="100000"/>
                </a:schemeClr>
              </a:gs>
            </a:gsLst>
            <a:path path="circle">
              <a:fillToRect l="50000" t="-80000" r="50000" b="180000"/>
            </a:path>
            <a:tileRect/>
          </a:gradFill>
        </p:spPr>
        <p:style>
          <a:lnRef idx="1">
            <a:schemeClr val="accent2"/>
          </a:lnRef>
          <a:fillRef idx="2">
            <a:schemeClr val="accent2"/>
          </a:fillRef>
          <a:effectRef idx="1">
            <a:schemeClr val="accent2"/>
          </a:effectRef>
          <a:fontRef idx="minor">
            <a:schemeClr val="dk1"/>
          </a:fontRef>
        </p:style>
        <p:txBody>
          <a:bodyPr rtlCol="0" anchor="ctr"/>
          <a:lstStyle/>
          <a:p>
            <a:pPr algn="ctr"/>
            <a:r>
              <a:rPr lang="en-GB" sz="3600" dirty="0" smtClean="0"/>
              <a:t>Human Health</a:t>
            </a:r>
            <a:endParaRPr lang="en-GB" sz="3600" dirty="0"/>
          </a:p>
        </p:txBody>
      </p:sp>
      <p:sp>
        <p:nvSpPr>
          <p:cNvPr id="19" name="Rounded Rectangle 18"/>
          <p:cNvSpPr/>
          <p:nvPr/>
        </p:nvSpPr>
        <p:spPr>
          <a:xfrm>
            <a:off x="7577612" y="2336799"/>
            <a:ext cx="3536930" cy="1066800"/>
          </a:xfrm>
          <a:prstGeom prst="roundRect">
            <a:avLst/>
          </a:prstGeom>
          <a:gradFill flip="none" rotWithShape="1">
            <a:gsLst>
              <a:gs pos="0">
                <a:schemeClr val="accent2">
                  <a:lumMod val="0"/>
                  <a:lumOff val="100000"/>
                </a:schemeClr>
              </a:gs>
              <a:gs pos="35000">
                <a:schemeClr val="accent2">
                  <a:lumMod val="0"/>
                  <a:lumOff val="100000"/>
                </a:schemeClr>
              </a:gs>
              <a:gs pos="100000">
                <a:schemeClr val="accent2">
                  <a:lumMod val="100000"/>
                </a:schemeClr>
              </a:gs>
            </a:gsLst>
            <a:path path="circle">
              <a:fillToRect l="50000" t="-80000" r="50000" b="180000"/>
            </a:path>
            <a:tileRect/>
          </a:gradFill>
        </p:spPr>
        <p:style>
          <a:lnRef idx="1">
            <a:schemeClr val="dk1"/>
          </a:lnRef>
          <a:fillRef idx="2">
            <a:schemeClr val="dk1"/>
          </a:fillRef>
          <a:effectRef idx="1">
            <a:schemeClr val="dk1"/>
          </a:effectRef>
          <a:fontRef idx="minor">
            <a:schemeClr val="dk1"/>
          </a:fontRef>
        </p:style>
        <p:txBody>
          <a:bodyPr rtlCol="0" anchor="ctr"/>
          <a:lstStyle/>
          <a:p>
            <a:pPr algn="ctr"/>
            <a:r>
              <a:rPr lang="en-GB" sz="3600" dirty="0" smtClean="0"/>
              <a:t>Animal Health</a:t>
            </a:r>
            <a:endParaRPr lang="en-GB" sz="3600" dirty="0"/>
          </a:p>
        </p:txBody>
      </p:sp>
      <p:cxnSp>
        <p:nvCxnSpPr>
          <p:cNvPr id="28" name="Straight Connector 27"/>
          <p:cNvCxnSpPr/>
          <p:nvPr/>
        </p:nvCxnSpPr>
        <p:spPr>
          <a:xfrm>
            <a:off x="8469813" y="1447800"/>
            <a:ext cx="0" cy="53340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1395470" y="1981200"/>
            <a:ext cx="6172200" cy="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1258722" y="2095959"/>
            <a:ext cx="0" cy="38100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8420956" y="1981200"/>
            <a:ext cx="0" cy="38100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164336" y="1676401"/>
            <a:ext cx="1981198" cy="457200"/>
          </a:xfrm>
          <a:prstGeom prst="rect">
            <a:avLst/>
          </a:prstGeom>
          <a:gradFill>
            <a:gsLst>
              <a:gs pos="0">
                <a:schemeClr val="accent3">
                  <a:lumMod val="95000"/>
                  <a:shade val="30000"/>
                  <a:satMod val="115000"/>
                </a:schemeClr>
              </a:gs>
              <a:gs pos="26000">
                <a:srgbClr val="CCCCCC"/>
              </a:gs>
              <a:gs pos="44000">
                <a:schemeClr val="accent3">
                  <a:lumMod val="95000"/>
                  <a:shade val="100000"/>
                  <a:satMod val="115000"/>
                </a:schemeClr>
              </a:gs>
            </a:gsLst>
            <a:lin ang="16200000" scaled="1"/>
          </a:gradFill>
        </p:spPr>
        <p:txBody>
          <a:bodyPr wrap="square" rtlCol="0">
            <a:spAutoFit/>
          </a:bodyPr>
          <a:lstStyle/>
          <a:p>
            <a:r>
              <a:rPr lang="en-GB" sz="2400" b="1" dirty="0" smtClean="0">
                <a:solidFill>
                  <a:schemeClr val="bg1"/>
                </a:solidFill>
                <a:effectLst>
                  <a:outerShdw blurRad="38100" dist="38100" dir="2700000" algn="tl">
                    <a:srgbClr val="000000">
                      <a:alpha val="43137"/>
                    </a:srgbClr>
                  </a:outerShdw>
                </a:effectLst>
              </a:rPr>
              <a:t>Sub-theme </a:t>
            </a:r>
            <a:r>
              <a:rPr lang="en-GB" sz="2400" b="1" dirty="0">
                <a:solidFill>
                  <a:schemeClr val="bg1"/>
                </a:solidFill>
                <a:effectLst>
                  <a:outerShdw blurRad="38100" dist="38100" dir="2700000" algn="tl">
                    <a:srgbClr val="000000">
                      <a:alpha val="43137"/>
                    </a:srgbClr>
                  </a:outerShdw>
                </a:effectLst>
              </a:rPr>
              <a:t>1</a:t>
            </a:r>
          </a:p>
        </p:txBody>
      </p:sp>
      <p:sp>
        <p:nvSpPr>
          <p:cNvPr id="47" name="TextBox 46"/>
          <p:cNvSpPr txBox="1"/>
          <p:nvPr/>
        </p:nvSpPr>
        <p:spPr>
          <a:xfrm>
            <a:off x="7900371" y="1671935"/>
            <a:ext cx="2129019" cy="461666"/>
          </a:xfrm>
          <a:prstGeom prst="rect">
            <a:avLst/>
          </a:prstGeom>
          <a:gradFill>
            <a:gsLst>
              <a:gs pos="0">
                <a:schemeClr val="accent3">
                  <a:lumMod val="95000"/>
                  <a:shade val="30000"/>
                  <a:satMod val="115000"/>
                </a:schemeClr>
              </a:gs>
              <a:gs pos="26000">
                <a:srgbClr val="CCCCCC"/>
              </a:gs>
              <a:gs pos="44000">
                <a:schemeClr val="accent3">
                  <a:lumMod val="95000"/>
                  <a:shade val="100000"/>
                  <a:satMod val="115000"/>
                </a:schemeClr>
              </a:gs>
            </a:gsLst>
            <a:lin ang="16200000" scaled="1"/>
          </a:gradFill>
        </p:spPr>
        <p:txBody>
          <a:bodyPr wrap="square" rtlCol="0">
            <a:spAutoFit/>
          </a:bodyPr>
          <a:lstStyle/>
          <a:p>
            <a:r>
              <a:rPr lang="en-GB" sz="2400" b="1" dirty="0" smtClean="0">
                <a:solidFill>
                  <a:schemeClr val="bg1"/>
                </a:solidFill>
                <a:effectLst>
                  <a:outerShdw blurRad="38100" dist="38100" dir="2700000" algn="tl">
                    <a:srgbClr val="000000">
                      <a:alpha val="43137"/>
                    </a:srgbClr>
                  </a:outerShdw>
                </a:effectLst>
              </a:rPr>
              <a:t>Sub-theme 2</a:t>
            </a:r>
            <a:endParaRPr lang="en-GB" sz="2400" b="1" dirty="0">
              <a:solidFill>
                <a:schemeClr val="bg1"/>
              </a:solidFill>
              <a:effectLst>
                <a:outerShdw blurRad="38100" dist="38100" dir="2700000" algn="tl">
                  <a:srgbClr val="000000">
                    <a:alpha val="43137"/>
                  </a:srgbClr>
                </a:outerShdw>
              </a:effectLst>
            </a:endParaRPr>
          </a:p>
        </p:txBody>
      </p:sp>
      <p:sp>
        <p:nvSpPr>
          <p:cNvPr id="48" name="Oval 47"/>
          <p:cNvSpPr/>
          <p:nvPr/>
        </p:nvSpPr>
        <p:spPr>
          <a:xfrm>
            <a:off x="-64267" y="3810000"/>
            <a:ext cx="2063829" cy="1400899"/>
          </a:xfrm>
          <a:prstGeom prst="ellipse">
            <a:avLst/>
          </a:prstGeom>
          <a:solidFill>
            <a:srgbClr val="E7FFFE"/>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en-GB" sz="4000" dirty="0" smtClean="0">
                <a:solidFill>
                  <a:schemeClr val="tx1"/>
                </a:solidFill>
              </a:rPr>
              <a:t>TB</a:t>
            </a:r>
            <a:endParaRPr lang="en-GB" sz="4000" dirty="0">
              <a:solidFill>
                <a:schemeClr val="tx1"/>
              </a:solidFill>
            </a:endParaRPr>
          </a:p>
        </p:txBody>
      </p:sp>
      <p:sp>
        <p:nvSpPr>
          <p:cNvPr id="49" name="Oval 48"/>
          <p:cNvSpPr/>
          <p:nvPr/>
        </p:nvSpPr>
        <p:spPr>
          <a:xfrm>
            <a:off x="1653256" y="3300583"/>
            <a:ext cx="2393573" cy="1209866"/>
          </a:xfrm>
          <a:prstGeom prst="ellipse">
            <a:avLst/>
          </a:prstGeom>
          <a:solidFill>
            <a:srgbClr val="E7FFFE"/>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en-GB" sz="2800" dirty="0" smtClean="0">
                <a:solidFill>
                  <a:schemeClr val="tx1"/>
                </a:solidFill>
              </a:rPr>
              <a:t>CANCER</a:t>
            </a:r>
            <a:endParaRPr lang="en-GB" sz="2800" dirty="0">
              <a:solidFill>
                <a:schemeClr val="tx1"/>
              </a:solidFill>
            </a:endParaRPr>
          </a:p>
        </p:txBody>
      </p:sp>
      <p:sp>
        <p:nvSpPr>
          <p:cNvPr id="50" name="Rounded Rectangle 49"/>
          <p:cNvSpPr/>
          <p:nvPr/>
        </p:nvSpPr>
        <p:spPr>
          <a:xfrm>
            <a:off x="16473" y="5120027"/>
            <a:ext cx="2078047" cy="1636248"/>
          </a:xfrm>
          <a:prstGeom prst="roundRect">
            <a:avLst/>
          </a:prstGeom>
          <a:solidFill>
            <a:srgbClr val="E7FFFE"/>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en-GB" sz="3600" dirty="0" smtClean="0">
                <a:solidFill>
                  <a:schemeClr val="tx1"/>
                </a:solidFill>
              </a:rPr>
              <a:t>HIV</a:t>
            </a:r>
            <a:endParaRPr lang="en-GB" sz="3600" dirty="0">
              <a:solidFill>
                <a:schemeClr val="tx1"/>
              </a:solidFill>
            </a:endParaRPr>
          </a:p>
        </p:txBody>
      </p:sp>
      <p:sp>
        <p:nvSpPr>
          <p:cNvPr id="20" name="Rounded Rectangle 19"/>
          <p:cNvSpPr/>
          <p:nvPr/>
        </p:nvSpPr>
        <p:spPr>
          <a:xfrm>
            <a:off x="7187981" y="4024903"/>
            <a:ext cx="3665548" cy="1095124"/>
          </a:xfrm>
          <a:prstGeom prst="roundRect">
            <a:avLst/>
          </a:prstGeom>
          <a:solidFill>
            <a:srgbClr val="FDFDE9"/>
          </a:solidFill>
        </p:spPr>
        <p:style>
          <a:lnRef idx="1">
            <a:schemeClr val="accent4"/>
          </a:lnRef>
          <a:fillRef idx="3">
            <a:schemeClr val="accent4"/>
          </a:fillRef>
          <a:effectRef idx="2">
            <a:schemeClr val="accent4"/>
          </a:effectRef>
          <a:fontRef idx="minor">
            <a:schemeClr val="lt1"/>
          </a:fontRef>
        </p:style>
        <p:txBody>
          <a:bodyPr rtlCol="0" anchor="ctr"/>
          <a:lstStyle/>
          <a:p>
            <a:pPr algn="ctr"/>
            <a:r>
              <a:rPr lang="en-GB" sz="3200" dirty="0" smtClean="0">
                <a:solidFill>
                  <a:schemeClr val="tx1"/>
                </a:solidFill>
              </a:rPr>
              <a:t>HELMINTHS</a:t>
            </a:r>
            <a:endParaRPr lang="en-GB" sz="3200" dirty="0">
              <a:solidFill>
                <a:schemeClr val="tx1"/>
              </a:solidFill>
            </a:endParaRPr>
          </a:p>
        </p:txBody>
      </p:sp>
      <p:sp>
        <p:nvSpPr>
          <p:cNvPr id="23" name="Rounded Rectangle 22"/>
          <p:cNvSpPr/>
          <p:nvPr/>
        </p:nvSpPr>
        <p:spPr>
          <a:xfrm>
            <a:off x="7900371" y="5386969"/>
            <a:ext cx="3214171" cy="813420"/>
          </a:xfrm>
          <a:prstGeom prst="roundRect">
            <a:avLst/>
          </a:prstGeom>
          <a:solidFill>
            <a:srgbClr val="FDFDE9"/>
          </a:solidFill>
        </p:spPr>
        <p:style>
          <a:lnRef idx="1">
            <a:schemeClr val="accent4"/>
          </a:lnRef>
          <a:fillRef idx="3">
            <a:schemeClr val="accent4"/>
          </a:fillRef>
          <a:effectRef idx="2">
            <a:schemeClr val="accent4"/>
          </a:effectRef>
          <a:fontRef idx="minor">
            <a:schemeClr val="lt1"/>
          </a:fontRef>
        </p:style>
        <p:txBody>
          <a:bodyPr rtlCol="0" anchor="ctr"/>
          <a:lstStyle/>
          <a:p>
            <a:pPr algn="ctr"/>
            <a:r>
              <a:rPr lang="en-GB" sz="4800" dirty="0" smtClean="0">
                <a:solidFill>
                  <a:schemeClr val="tx1"/>
                </a:solidFill>
              </a:rPr>
              <a:t>ECF</a:t>
            </a:r>
            <a:endParaRPr lang="en-GB" sz="4800" dirty="0">
              <a:solidFill>
                <a:schemeClr val="tx1"/>
              </a:solidFill>
            </a:endParaRPr>
          </a:p>
        </p:txBody>
      </p:sp>
      <p:sp>
        <p:nvSpPr>
          <p:cNvPr id="34" name="Rounded Rectangle 33"/>
          <p:cNvSpPr/>
          <p:nvPr/>
        </p:nvSpPr>
        <p:spPr>
          <a:xfrm>
            <a:off x="-64267" y="3396692"/>
            <a:ext cx="5053709" cy="4030384"/>
          </a:xfrm>
          <a:prstGeom prst="roundRect">
            <a:avLst/>
          </a:prstGeom>
          <a:noFill/>
          <a:ln>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ounded Rectangle 34"/>
          <p:cNvSpPr/>
          <p:nvPr/>
        </p:nvSpPr>
        <p:spPr>
          <a:xfrm>
            <a:off x="6813609" y="3810000"/>
            <a:ext cx="4656145" cy="2908852"/>
          </a:xfrm>
          <a:prstGeom prst="roundRect">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8" name="Straight Connector 37"/>
          <p:cNvCxnSpPr/>
          <p:nvPr/>
        </p:nvCxnSpPr>
        <p:spPr>
          <a:xfrm flipH="1">
            <a:off x="1209847" y="3396692"/>
            <a:ext cx="29640" cy="304800"/>
          </a:xfrm>
          <a:prstGeom prst="line">
            <a:avLst/>
          </a:prstGeom>
          <a:ln w="38100" cmpd="dbl">
            <a:prstDash val="solid"/>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8793655" y="3429000"/>
            <a:ext cx="0" cy="381000"/>
          </a:xfrm>
          <a:prstGeom prst="line">
            <a:avLst/>
          </a:prstGeom>
          <a:ln w="38100" cmpd="dbl">
            <a:prstDash val="solid"/>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14984" y="-26630"/>
            <a:ext cx="12192000" cy="1446550"/>
          </a:xfrm>
          <a:prstGeom prst="rect">
            <a:avLst/>
          </a:prstGeom>
          <a:gradFill flip="none" rotWithShape="1">
            <a:gsLst>
              <a:gs pos="0">
                <a:schemeClr val="accent3">
                  <a:lumMod val="0"/>
                  <a:lumOff val="100000"/>
                </a:schemeClr>
              </a:gs>
              <a:gs pos="35000">
                <a:schemeClr val="accent3">
                  <a:lumMod val="0"/>
                  <a:lumOff val="100000"/>
                </a:schemeClr>
              </a:gs>
              <a:gs pos="100000">
                <a:schemeClr val="accent3">
                  <a:lumMod val="100000"/>
                </a:schemeClr>
              </a:gs>
            </a:gsLst>
            <a:path path="circle">
              <a:fillToRect l="50000" t="-80000" r="50000" b="180000"/>
            </a:path>
            <a:tileRect/>
          </a:gradFill>
        </p:spPr>
        <p:style>
          <a:lnRef idx="1">
            <a:schemeClr val="accent3"/>
          </a:lnRef>
          <a:fillRef idx="3">
            <a:schemeClr val="accent3"/>
          </a:fillRef>
          <a:effectRef idx="2">
            <a:schemeClr val="accent3"/>
          </a:effectRef>
          <a:fontRef idx="minor">
            <a:schemeClr val="lt1"/>
          </a:fontRef>
        </p:style>
        <p:txBody>
          <a:bodyPr wrap="square" rtlCol="0">
            <a:spAutoFit/>
          </a:bodyPr>
          <a:lstStyle/>
          <a:p>
            <a:pPr algn="ctr"/>
            <a:endParaRPr lang="en-US" sz="4400" b="1" dirty="0" smtClean="0">
              <a:solidFill>
                <a:schemeClr val="tx1"/>
              </a:solidFill>
            </a:endParaRPr>
          </a:p>
          <a:p>
            <a:pPr algn="ctr"/>
            <a:r>
              <a:rPr lang="en-US" sz="4400" b="1" dirty="0" smtClean="0">
                <a:solidFill>
                  <a:srgbClr val="0000CC"/>
                </a:solidFill>
              </a:rPr>
              <a:t>HUMAN AND ANIMAL HEALTH (KES:118.6 m)</a:t>
            </a:r>
            <a:endParaRPr lang="en-US" sz="4400" b="1" dirty="0">
              <a:solidFill>
                <a:srgbClr val="0000CC"/>
              </a:solidFill>
            </a:endParaRPr>
          </a:p>
        </p:txBody>
      </p:sp>
      <p:sp>
        <p:nvSpPr>
          <p:cNvPr id="58" name="Oval 57"/>
          <p:cNvSpPr/>
          <p:nvPr/>
        </p:nvSpPr>
        <p:spPr>
          <a:xfrm>
            <a:off x="2170722" y="5452828"/>
            <a:ext cx="2886956" cy="1209866"/>
          </a:xfrm>
          <a:prstGeom prst="ellipse">
            <a:avLst/>
          </a:prstGeom>
          <a:solidFill>
            <a:srgbClr val="E7FFFE"/>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en-GB" sz="3200" dirty="0" smtClean="0">
                <a:solidFill>
                  <a:schemeClr val="tx1"/>
                </a:solidFill>
              </a:rPr>
              <a:t>MALARIA</a:t>
            </a:r>
            <a:endParaRPr lang="en-GB" sz="3200" dirty="0">
              <a:solidFill>
                <a:schemeClr val="tx1"/>
              </a:solidFill>
            </a:endParaRPr>
          </a:p>
        </p:txBody>
      </p:sp>
      <p:sp>
        <p:nvSpPr>
          <p:cNvPr id="59" name="Oval 58"/>
          <p:cNvSpPr/>
          <p:nvPr/>
        </p:nvSpPr>
        <p:spPr>
          <a:xfrm>
            <a:off x="2263545" y="4365825"/>
            <a:ext cx="3607452" cy="1209866"/>
          </a:xfrm>
          <a:prstGeom prst="ellipse">
            <a:avLst/>
          </a:prstGeom>
          <a:solidFill>
            <a:srgbClr val="E7FFFE"/>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en-GB" sz="2000" dirty="0" smtClean="0">
                <a:solidFill>
                  <a:schemeClr val="tx1"/>
                </a:solidFill>
                <a:latin typeface="Times New Roman" panose="02020603050405020304" pitchFamily="18" charset="0"/>
                <a:cs typeface="Times New Roman" panose="02020603050405020304" pitchFamily="18" charset="0"/>
              </a:rPr>
              <a:t>SLEEPING SICKNESS</a:t>
            </a:r>
            <a:endParaRPr lang="en-GB" sz="2000" dirty="0">
              <a:solidFill>
                <a:schemeClr val="tx1"/>
              </a:solidFill>
              <a:latin typeface="Times New Roman" panose="02020603050405020304" pitchFamily="18" charset="0"/>
              <a:cs typeface="Times New Roman" panose="02020603050405020304" pitchFamily="18" charset="0"/>
            </a:endParaRPr>
          </a:p>
        </p:txBody>
      </p:sp>
      <p:sp>
        <p:nvSpPr>
          <p:cNvPr id="60" name="Oval 59"/>
          <p:cNvSpPr/>
          <p:nvPr/>
        </p:nvSpPr>
        <p:spPr>
          <a:xfrm>
            <a:off x="4032734" y="3222664"/>
            <a:ext cx="2886956" cy="1209866"/>
          </a:xfrm>
          <a:prstGeom prst="ellipse">
            <a:avLst/>
          </a:prstGeom>
          <a:solidFill>
            <a:srgbClr val="E7FFFE"/>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en-GB" sz="3200" dirty="0" smtClean="0">
                <a:solidFill>
                  <a:schemeClr val="tx1"/>
                </a:solidFill>
              </a:rPr>
              <a:t>ZOONOTIC</a:t>
            </a:r>
            <a:endParaRPr lang="en-GB" sz="3200" dirty="0">
              <a:solidFill>
                <a:schemeClr val="tx1"/>
              </a:solidFill>
            </a:endParaRPr>
          </a:p>
        </p:txBody>
      </p:sp>
      <p:sp>
        <p:nvSpPr>
          <p:cNvPr id="2" name="Slide Number Placeholder 1"/>
          <p:cNvSpPr>
            <a:spLocks noGrp="1"/>
          </p:cNvSpPr>
          <p:nvPr>
            <p:ph type="sldNum" sz="quarter" idx="12"/>
          </p:nvPr>
        </p:nvSpPr>
        <p:spPr/>
        <p:txBody>
          <a:bodyPr/>
          <a:lstStyle/>
          <a:p>
            <a:fld id="{55027F4C-2D71-464B-B2B0-DD188A169433}" type="slidenum">
              <a:rPr lang="en-GB" smtClean="0"/>
              <a:pPr/>
              <a:t>24</a:t>
            </a:fld>
            <a:endParaRPr lang="en-GB"/>
          </a:p>
        </p:txBody>
      </p:sp>
      <p:pic>
        <p:nvPicPr>
          <p:cNvPr id="25" name="Picture 24" descr="http://www.jkuat.ac.ke/wp-content/themes/jkuat/images/logo-jkuat.jpg"/>
          <p:cNvPicPr>
            <a:picLocks noChangeAspect="1"/>
          </p:cNvPicPr>
          <p:nvPr/>
        </p:nvPicPr>
        <p:blipFill>
          <a:blip r:embed="rId3" cstate="print"/>
          <a:srcRect r="83974"/>
          <a:stretch>
            <a:fillRect/>
          </a:stretch>
        </p:blipFill>
        <p:spPr bwMode="auto">
          <a:xfrm>
            <a:off x="11237837" y="5733095"/>
            <a:ext cx="877050" cy="841949"/>
          </a:xfrm>
          <a:prstGeom prst="rect">
            <a:avLst/>
          </a:prstGeom>
          <a:noFill/>
          <a:ln w="9525">
            <a:noFill/>
            <a:miter lim="800000"/>
            <a:headEnd/>
            <a:tailEnd/>
          </a:ln>
        </p:spPr>
      </p:pic>
    </p:spTree>
    <p:extLst>
      <p:ext uri="{BB962C8B-B14F-4D97-AF65-F5344CB8AC3E}">
        <p14:creationId xmlns:p14="http://schemas.microsoft.com/office/powerpoint/2010/main" xmlns="" val="156930535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5027F4C-2D71-464B-B2B0-DD188A169433}" type="slidenum">
              <a:rPr lang="en-GB" smtClean="0"/>
              <a:pPr/>
              <a:t>25</a:t>
            </a:fld>
            <a:endParaRPr lang="en-GB"/>
          </a:p>
        </p:txBody>
      </p:sp>
      <p:graphicFrame>
        <p:nvGraphicFramePr>
          <p:cNvPr id="5" name="Table 4"/>
          <p:cNvGraphicFramePr>
            <a:graphicFrameLocks noGrp="1"/>
          </p:cNvGraphicFramePr>
          <p:nvPr>
            <p:extLst>
              <p:ext uri="{D42A27DB-BD31-4B8C-83A1-F6EECF244321}">
                <p14:modId xmlns:p14="http://schemas.microsoft.com/office/powerpoint/2010/main" xmlns="" val="1452333705"/>
              </p:ext>
            </p:extLst>
          </p:nvPr>
        </p:nvGraphicFramePr>
        <p:xfrm>
          <a:off x="214009" y="198783"/>
          <a:ext cx="7121069" cy="5283034"/>
        </p:xfrm>
        <a:graphic>
          <a:graphicData uri="http://schemas.openxmlformats.org/drawingml/2006/table">
            <a:tbl>
              <a:tblPr firstRow="1" firstCol="1" bandRow="1">
                <a:tableStyleId>{5C22544A-7EE6-4342-B048-85BDC9FD1C3A}</a:tableStyleId>
              </a:tblPr>
              <a:tblGrid>
                <a:gridCol w="5632804">
                  <a:extLst>
                    <a:ext uri="{9D8B030D-6E8A-4147-A177-3AD203B41FA5}">
                      <a16:colId xmlns:a16="http://schemas.microsoft.com/office/drawing/2014/main" xmlns="" val="20000"/>
                    </a:ext>
                  </a:extLst>
                </a:gridCol>
                <a:gridCol w="1488265">
                  <a:extLst>
                    <a:ext uri="{9D8B030D-6E8A-4147-A177-3AD203B41FA5}">
                      <a16:colId xmlns:a16="http://schemas.microsoft.com/office/drawing/2014/main" xmlns="" val="20001"/>
                    </a:ext>
                  </a:extLst>
                </a:gridCol>
              </a:tblGrid>
              <a:tr h="665806">
                <a:tc>
                  <a:txBody>
                    <a:bodyPr/>
                    <a:lstStyle/>
                    <a:p>
                      <a:pPr marL="0" marR="0" algn="just">
                        <a:lnSpc>
                          <a:spcPct val="107000"/>
                        </a:lnSpc>
                        <a:spcBef>
                          <a:spcPts val="0"/>
                        </a:spcBef>
                        <a:spcAft>
                          <a:spcPts val="0"/>
                        </a:spcAft>
                      </a:pPr>
                      <a:r>
                        <a:rPr lang="en-US" sz="2800" dirty="0">
                          <a:effectLst/>
                        </a:rPr>
                        <a:t>Capacity building</a:t>
                      </a:r>
                      <a:endParaRPr lang="en-US"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800" dirty="0">
                          <a:effectLst/>
                        </a:rPr>
                        <a:t>Quantity</a:t>
                      </a:r>
                      <a:endParaRPr lang="en-US"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0"/>
                  </a:ext>
                </a:extLst>
              </a:tr>
              <a:tr h="69266">
                <a:tc gridSpan="2">
                  <a:txBody>
                    <a:bodyPr/>
                    <a:lstStyle/>
                    <a:p>
                      <a:pPr marL="0" marR="0" algn="just">
                        <a:lnSpc>
                          <a:spcPct val="107000"/>
                        </a:lnSpc>
                        <a:spcBef>
                          <a:spcPts val="0"/>
                        </a:spcBef>
                        <a:spcAft>
                          <a:spcPts val="0"/>
                        </a:spcAft>
                      </a:pPr>
                      <a:endParaRPr lang="en-US" sz="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pPr marL="0" marR="0" algn="ctr">
                        <a:lnSpc>
                          <a:spcPct val="107000"/>
                        </a:lnSpc>
                        <a:spcBef>
                          <a:spcPts val="0"/>
                        </a:spcBef>
                        <a:spcAft>
                          <a:spcPts val="0"/>
                        </a:spcAft>
                      </a:pPr>
                      <a:endParaRPr lang="en-US" sz="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1"/>
                  </a:ext>
                </a:extLst>
              </a:tr>
              <a:tr h="442513">
                <a:tc>
                  <a:txBody>
                    <a:bodyPr/>
                    <a:lstStyle/>
                    <a:p>
                      <a:pPr marL="0" marR="0" algn="just">
                        <a:lnSpc>
                          <a:spcPct val="107000"/>
                        </a:lnSpc>
                        <a:spcBef>
                          <a:spcPts val="0"/>
                        </a:spcBef>
                        <a:spcAft>
                          <a:spcPts val="0"/>
                        </a:spcAft>
                      </a:pPr>
                      <a:r>
                        <a:rPr lang="en-US" sz="2800" dirty="0">
                          <a:effectLst/>
                        </a:rPr>
                        <a:t>PhD.</a:t>
                      </a:r>
                      <a:endParaRPr lang="en-US"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800" dirty="0">
                          <a:effectLst/>
                        </a:rPr>
                        <a:t>5</a:t>
                      </a:r>
                      <a:endParaRPr lang="en-US"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2"/>
                  </a:ext>
                </a:extLst>
              </a:tr>
              <a:tr h="442513">
                <a:tc>
                  <a:txBody>
                    <a:bodyPr/>
                    <a:lstStyle/>
                    <a:p>
                      <a:pPr marL="0" marR="0">
                        <a:lnSpc>
                          <a:spcPct val="107000"/>
                        </a:lnSpc>
                        <a:spcBef>
                          <a:spcPts val="0"/>
                        </a:spcBef>
                        <a:spcAft>
                          <a:spcPts val="0"/>
                        </a:spcAft>
                      </a:pPr>
                      <a:r>
                        <a:rPr lang="en-US" sz="2800" dirty="0">
                          <a:effectLst/>
                        </a:rPr>
                        <a:t>MSc.</a:t>
                      </a:r>
                      <a:endParaRPr lang="en-US"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800" dirty="0">
                          <a:effectLst/>
                        </a:rPr>
                        <a:t>20</a:t>
                      </a:r>
                      <a:endParaRPr lang="en-US"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3"/>
                  </a:ext>
                </a:extLst>
              </a:tr>
              <a:tr h="442513">
                <a:tc>
                  <a:txBody>
                    <a:bodyPr/>
                    <a:lstStyle/>
                    <a:p>
                      <a:pPr marL="0" marR="0" algn="just">
                        <a:lnSpc>
                          <a:spcPct val="107000"/>
                        </a:lnSpc>
                        <a:spcBef>
                          <a:spcPts val="0"/>
                        </a:spcBef>
                        <a:spcAft>
                          <a:spcPts val="0"/>
                        </a:spcAft>
                      </a:pPr>
                      <a:r>
                        <a:rPr lang="en-US" sz="2800" dirty="0">
                          <a:effectLst/>
                        </a:rPr>
                        <a:t>BSc.</a:t>
                      </a:r>
                      <a:endParaRPr lang="en-US"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800" dirty="0">
                          <a:effectLst/>
                        </a:rPr>
                        <a:t>2</a:t>
                      </a:r>
                      <a:endParaRPr lang="en-US"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4"/>
                  </a:ext>
                </a:extLst>
              </a:tr>
              <a:tr h="442513">
                <a:tc gridSpan="2">
                  <a:txBody>
                    <a:bodyPr/>
                    <a:lstStyle/>
                    <a:p>
                      <a:pPr marL="0" marR="0" algn="just">
                        <a:lnSpc>
                          <a:spcPct val="107000"/>
                        </a:lnSpc>
                        <a:spcBef>
                          <a:spcPts val="0"/>
                        </a:spcBef>
                        <a:spcAft>
                          <a:spcPts val="0"/>
                        </a:spcAft>
                      </a:pP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pPr marL="0" marR="0" algn="ctr">
                        <a:lnSpc>
                          <a:spcPct val="107000"/>
                        </a:lnSpc>
                        <a:spcBef>
                          <a:spcPts val="0"/>
                        </a:spcBef>
                        <a:spcAft>
                          <a:spcPts val="0"/>
                        </a:spcAft>
                      </a:pP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5"/>
                  </a:ext>
                </a:extLst>
              </a:tr>
              <a:tr h="452929">
                <a:tc>
                  <a:txBody>
                    <a:bodyPr/>
                    <a:lstStyle/>
                    <a:p>
                      <a:pPr marL="0" marR="0" algn="just">
                        <a:lnSpc>
                          <a:spcPct val="107000"/>
                        </a:lnSpc>
                        <a:spcBef>
                          <a:spcPts val="0"/>
                        </a:spcBef>
                        <a:spcAft>
                          <a:spcPts val="0"/>
                        </a:spcAft>
                      </a:pPr>
                      <a:r>
                        <a:rPr lang="en-US" sz="2800" dirty="0">
                          <a:effectLst/>
                        </a:rPr>
                        <a:t>Other Key Performance Indicators</a:t>
                      </a:r>
                      <a:endParaRPr lang="en-US"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800" dirty="0">
                          <a:effectLst/>
                        </a:rPr>
                        <a:t>Quantity</a:t>
                      </a:r>
                      <a:endParaRPr lang="en-US"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8"/>
                  </a:ext>
                </a:extLst>
              </a:tr>
              <a:tr h="907822">
                <a:tc>
                  <a:txBody>
                    <a:bodyPr/>
                    <a:lstStyle/>
                    <a:p>
                      <a:pPr marL="0" marR="0" algn="l">
                        <a:lnSpc>
                          <a:spcPct val="107000"/>
                        </a:lnSpc>
                        <a:spcBef>
                          <a:spcPts val="0"/>
                        </a:spcBef>
                        <a:spcAft>
                          <a:spcPts val="0"/>
                        </a:spcAft>
                      </a:pPr>
                      <a:r>
                        <a:rPr lang="en-US" sz="2800" dirty="0">
                          <a:effectLst/>
                        </a:rPr>
                        <a:t>Publications in peer reviewed journal and conference proceedings</a:t>
                      </a:r>
                      <a:endParaRPr lang="en-US"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800" dirty="0">
                          <a:effectLst/>
                        </a:rPr>
                        <a:t>14</a:t>
                      </a:r>
                      <a:endParaRPr lang="en-US"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9"/>
                  </a:ext>
                </a:extLst>
              </a:tr>
              <a:tr h="452929">
                <a:tc>
                  <a:txBody>
                    <a:bodyPr/>
                    <a:lstStyle/>
                    <a:p>
                      <a:pPr marL="0" marR="0" algn="just">
                        <a:lnSpc>
                          <a:spcPct val="107000"/>
                        </a:lnSpc>
                        <a:spcBef>
                          <a:spcPts val="0"/>
                        </a:spcBef>
                        <a:spcAft>
                          <a:spcPts val="0"/>
                        </a:spcAft>
                      </a:pPr>
                      <a:r>
                        <a:rPr lang="en-US" sz="2800">
                          <a:effectLst/>
                        </a:rPr>
                        <a:t>Number of products developed</a:t>
                      </a:r>
                      <a:endParaRPr lang="en-US"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800" dirty="0" smtClean="0">
                          <a:effectLst/>
                        </a:rPr>
                        <a:t>9</a:t>
                      </a:r>
                      <a:endParaRPr lang="en-US"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10"/>
                  </a:ext>
                </a:extLst>
              </a:tr>
              <a:tr h="452929">
                <a:tc>
                  <a:txBody>
                    <a:bodyPr/>
                    <a:lstStyle/>
                    <a:p>
                      <a:pPr marL="0" marR="0" algn="just">
                        <a:lnSpc>
                          <a:spcPct val="107000"/>
                        </a:lnSpc>
                        <a:spcBef>
                          <a:spcPts val="0"/>
                        </a:spcBef>
                        <a:spcAft>
                          <a:spcPts val="0"/>
                        </a:spcAft>
                      </a:pPr>
                      <a:r>
                        <a:rPr lang="en-US" sz="2800">
                          <a:effectLst/>
                        </a:rPr>
                        <a:t>Product qualifying for patent</a:t>
                      </a:r>
                      <a:endParaRPr lang="en-US"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800" dirty="0">
                          <a:effectLst/>
                          <a:latin typeface="+mn-lt"/>
                          <a:ea typeface="+mn-ea"/>
                          <a:cs typeface="+mn-cs"/>
                        </a:rPr>
                        <a:t>6</a:t>
                      </a:r>
                      <a:endParaRPr lang="en-US"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11"/>
                  </a:ext>
                </a:extLst>
              </a:tr>
              <a:tr h="452929">
                <a:tc>
                  <a:txBody>
                    <a:bodyPr/>
                    <a:lstStyle/>
                    <a:p>
                      <a:pPr marL="0" marR="0" algn="just">
                        <a:lnSpc>
                          <a:spcPct val="107000"/>
                        </a:lnSpc>
                        <a:spcBef>
                          <a:spcPts val="0"/>
                        </a:spcBef>
                        <a:spcAft>
                          <a:spcPts val="0"/>
                        </a:spcAft>
                      </a:pP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12"/>
                  </a:ext>
                </a:extLst>
              </a:tr>
            </a:tbl>
          </a:graphicData>
        </a:graphic>
      </p:graphicFrame>
      <p:sp>
        <p:nvSpPr>
          <p:cNvPr id="22" name="TextBox 21"/>
          <p:cNvSpPr txBox="1"/>
          <p:nvPr/>
        </p:nvSpPr>
        <p:spPr>
          <a:xfrm>
            <a:off x="7323406" y="235610"/>
            <a:ext cx="4868594" cy="584775"/>
          </a:xfrm>
          <a:prstGeom prst="rect">
            <a:avLst/>
          </a:prstGeom>
          <a:solidFill>
            <a:schemeClr val="accent1"/>
          </a:solidFill>
        </p:spPr>
        <p:txBody>
          <a:bodyPr wrap="square" rtlCol="0">
            <a:spAutoFit/>
          </a:bodyPr>
          <a:lstStyle/>
          <a:p>
            <a:pPr algn="ctr"/>
            <a:r>
              <a:rPr lang="en-US" sz="3200" b="1" dirty="0" smtClean="0">
                <a:solidFill>
                  <a:schemeClr val="bg1"/>
                </a:solidFill>
                <a:effectLst>
                  <a:outerShdw blurRad="38100" dist="38100" dir="2700000" algn="tl">
                    <a:srgbClr val="000000">
                      <a:alpha val="43137"/>
                    </a:srgbClr>
                  </a:outerShdw>
                </a:effectLst>
              </a:rPr>
              <a:t>PRODUCTS</a:t>
            </a:r>
            <a:endParaRPr lang="en-US" sz="3200" b="1" dirty="0">
              <a:solidFill>
                <a:schemeClr val="bg1"/>
              </a:solidFill>
              <a:effectLst>
                <a:outerShdw blurRad="38100" dist="38100" dir="2700000" algn="tl">
                  <a:srgbClr val="000000">
                    <a:alpha val="43137"/>
                  </a:srgbClr>
                </a:outerShdw>
              </a:effectLst>
            </a:endParaRPr>
          </a:p>
        </p:txBody>
      </p:sp>
      <p:sp>
        <p:nvSpPr>
          <p:cNvPr id="2" name="Rectangle 1"/>
          <p:cNvSpPr/>
          <p:nvPr/>
        </p:nvSpPr>
        <p:spPr>
          <a:xfrm>
            <a:off x="7323406" y="1045399"/>
            <a:ext cx="4868594" cy="5170646"/>
          </a:xfrm>
          <a:prstGeom prst="rect">
            <a:avLst/>
          </a:prstGeom>
        </p:spPr>
        <p:txBody>
          <a:bodyPr wrap="square">
            <a:spAutoFit/>
          </a:bodyPr>
          <a:lstStyle/>
          <a:p>
            <a:pPr marL="342900" marR="0" lvl="0" indent="-342900" algn="just">
              <a:lnSpc>
                <a:spcPct val="150000"/>
              </a:lnSpc>
              <a:spcBef>
                <a:spcPts val="0"/>
              </a:spcBef>
              <a:spcAft>
                <a:spcPts val="0"/>
              </a:spcAft>
              <a:buFont typeface="+mj-lt"/>
              <a:buAutoNum type="arabicPeriod"/>
            </a:pPr>
            <a:r>
              <a:rPr lang="en-US" sz="2000" dirty="0" smtClean="0">
                <a:latin typeface="Times New Roman" panose="02020603050405020304" pitchFamily="18" charset="0"/>
                <a:ea typeface="Times New Roman" panose="02020603050405020304" pitchFamily="18" charset="0"/>
                <a:cs typeface="Times New Roman" panose="02020603050405020304" pitchFamily="18" charset="0"/>
              </a:rPr>
              <a:t>Biomarker </a:t>
            </a:r>
            <a:r>
              <a:rPr lang="en-US" sz="2000" dirty="0">
                <a:latin typeface="Times New Roman" panose="02020603050405020304" pitchFamily="18" charset="0"/>
                <a:ea typeface="Times New Roman" panose="02020603050405020304" pitchFamily="18" charset="0"/>
                <a:cs typeface="Times New Roman" panose="02020603050405020304" pitchFamily="18" charset="0"/>
              </a:rPr>
              <a:t>for late staging </a:t>
            </a:r>
            <a:r>
              <a:rPr lang="en-US" sz="2000" dirty="0" smtClean="0">
                <a:latin typeface="Times New Roman" panose="02020603050405020304" pitchFamily="18" charset="0"/>
                <a:ea typeface="Calibri" panose="020F0502020204030204" pitchFamily="34" charset="0"/>
                <a:cs typeface="Times New Roman" panose="02020603050405020304" pitchFamily="18" charset="0"/>
              </a:rPr>
              <a:t>Sleeping </a:t>
            </a:r>
            <a:r>
              <a:rPr lang="en-US" sz="2000" dirty="0">
                <a:latin typeface="Times New Roman" panose="02020603050405020304" pitchFamily="18" charset="0"/>
                <a:ea typeface="Calibri" panose="020F0502020204030204" pitchFamily="34" charset="0"/>
                <a:cs typeface="Times New Roman" panose="02020603050405020304" pitchFamily="18" charset="0"/>
              </a:rPr>
              <a:t>sickness</a:t>
            </a:r>
            <a:endParaRPr lang="en-US" sz="2000"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50000"/>
              </a:lnSpc>
              <a:spcBef>
                <a:spcPts val="0"/>
              </a:spcBef>
              <a:spcAft>
                <a:spcPts val="0"/>
              </a:spcAft>
              <a:buFont typeface="+mj-lt"/>
              <a:buAutoNum type="arabicPeriod"/>
            </a:pPr>
            <a:r>
              <a:rPr lang="en-US" sz="2000"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ea typeface="Times New Roman" panose="02020603050405020304" pitchFamily="18" charset="0"/>
                <a:cs typeface="Times New Roman" panose="02020603050405020304" pitchFamily="18" charset="0"/>
              </a:rPr>
              <a:t>LAMP test </a:t>
            </a:r>
            <a:r>
              <a:rPr lang="en-US" sz="2000" dirty="0" smtClean="0">
                <a:latin typeface="Times New Roman" panose="02020603050405020304" pitchFamily="18" charset="0"/>
                <a:ea typeface="Times New Roman" panose="02020603050405020304" pitchFamily="18" charset="0"/>
                <a:cs typeface="Times New Roman" panose="02020603050405020304" pitchFamily="18" charset="0"/>
              </a:rPr>
              <a:t>for </a:t>
            </a:r>
            <a:r>
              <a:rPr lang="en-US" sz="2000" dirty="0">
                <a:latin typeface="Times New Roman" panose="02020603050405020304" pitchFamily="18" charset="0"/>
                <a:ea typeface="Times New Roman" panose="02020603050405020304" pitchFamily="18" charset="0"/>
                <a:cs typeface="Times New Roman" panose="02020603050405020304" pitchFamily="18" charset="0"/>
              </a:rPr>
              <a:t>diagnosis of </a:t>
            </a:r>
            <a:r>
              <a:rPr lang="en-US" sz="2000" dirty="0">
                <a:latin typeface="Times New Roman" panose="02020603050405020304" pitchFamily="18" charset="0"/>
                <a:ea typeface="Calibri" panose="020F0502020204030204" pitchFamily="34" charset="0"/>
                <a:cs typeface="Times New Roman" panose="02020603050405020304" pitchFamily="18" charset="0"/>
              </a:rPr>
              <a:t>Sleeping </a:t>
            </a:r>
            <a:r>
              <a:rPr lang="en-US" sz="2000" dirty="0" smtClean="0">
                <a:latin typeface="Times New Roman" panose="02020603050405020304" pitchFamily="18" charset="0"/>
                <a:ea typeface="Calibri" panose="020F0502020204030204" pitchFamily="34" charset="0"/>
                <a:cs typeface="Times New Roman" panose="02020603050405020304" pitchFamily="18" charset="0"/>
              </a:rPr>
              <a:t>sickness.</a:t>
            </a:r>
          </a:p>
          <a:p>
            <a:pPr marL="342900" marR="0" lvl="0" indent="-342900" algn="just">
              <a:lnSpc>
                <a:spcPct val="150000"/>
              </a:lnSpc>
              <a:spcBef>
                <a:spcPts val="0"/>
              </a:spcBef>
              <a:spcAft>
                <a:spcPts val="0"/>
              </a:spcAft>
              <a:buFont typeface="+mj-lt"/>
              <a:buAutoNum type="arabicPeriod"/>
            </a:pPr>
            <a:r>
              <a:rPr lang="en-US" sz="2000" dirty="0" smtClean="0">
                <a:latin typeface="Times New Roman" panose="02020603050405020304" pitchFamily="18" charset="0"/>
                <a:ea typeface="Times New Roman" panose="02020603050405020304" pitchFamily="18" charset="0"/>
                <a:cs typeface="Times New Roman" panose="02020603050405020304" pitchFamily="18" charset="0"/>
              </a:rPr>
              <a:t>A </a:t>
            </a:r>
            <a:r>
              <a:rPr lang="en-US" sz="2000" dirty="0" err="1" smtClean="0">
                <a:latin typeface="Times New Roman" panose="02020603050405020304" pitchFamily="18" charset="0"/>
                <a:ea typeface="Times New Roman" panose="02020603050405020304" pitchFamily="18" charset="0"/>
                <a:cs typeface="Times New Roman" panose="02020603050405020304" pitchFamily="18" charset="0"/>
              </a:rPr>
              <a:t>cyrobank</a:t>
            </a:r>
            <a:r>
              <a:rPr lang="en-US" sz="2000" dirty="0" smtClean="0">
                <a:latin typeface="Times New Roman" panose="02020603050405020304" pitchFamily="18" charset="0"/>
                <a:ea typeface="Times New Roman" panose="02020603050405020304" pitchFamily="18" charset="0"/>
                <a:cs typeface="Times New Roman" panose="02020603050405020304" pitchFamily="18" charset="0"/>
              </a:rPr>
              <a:t> for </a:t>
            </a:r>
            <a:r>
              <a:rPr lang="en-US" sz="2000" dirty="0">
                <a:latin typeface="Times New Roman" panose="02020603050405020304" pitchFamily="18" charset="0"/>
                <a:ea typeface="Times New Roman" panose="02020603050405020304" pitchFamily="18" charset="0"/>
                <a:cs typeface="Times New Roman" panose="02020603050405020304" pitchFamily="18" charset="0"/>
              </a:rPr>
              <a:t>parasites (</a:t>
            </a:r>
            <a:r>
              <a:rPr lang="en-US" sz="2000" dirty="0" err="1">
                <a:latin typeface="Times New Roman" panose="02020603050405020304" pitchFamily="18" charset="0"/>
                <a:ea typeface="Times New Roman" panose="02020603050405020304" pitchFamily="18" charset="0"/>
                <a:cs typeface="Times New Roman" panose="02020603050405020304" pitchFamily="18" charset="0"/>
              </a:rPr>
              <a:t>tacyzoites</a:t>
            </a:r>
            <a:r>
              <a:rPr lang="en-US" sz="2000" dirty="0">
                <a:latin typeface="Times New Roman" panose="02020603050405020304" pitchFamily="18" charset="0"/>
                <a:ea typeface="Times New Roman" panose="02020603050405020304" pitchFamily="18" charset="0"/>
                <a:cs typeface="Times New Roman" panose="02020603050405020304" pitchFamily="18" charset="0"/>
              </a:rPr>
              <a:t> and </a:t>
            </a:r>
            <a:r>
              <a:rPr lang="en-US" sz="2000" dirty="0" err="1" smtClean="0">
                <a:latin typeface="Times New Roman" panose="02020603050405020304" pitchFamily="18" charset="0"/>
                <a:ea typeface="Times New Roman" panose="02020603050405020304" pitchFamily="18" charset="0"/>
                <a:cs typeface="Times New Roman" panose="02020603050405020304" pitchFamily="18" charset="0"/>
              </a:rPr>
              <a:t>bradyzoites</a:t>
            </a:r>
            <a:r>
              <a:rPr lang="en-US" sz="2000" dirty="0" smtClean="0">
                <a:latin typeface="Times New Roman" panose="02020603050405020304" pitchFamily="18" charset="0"/>
                <a:ea typeface="Times New Roman" panose="02020603050405020304" pitchFamily="18" charset="0"/>
                <a:cs typeface="Times New Roman" panose="02020603050405020304" pitchFamily="18" charset="0"/>
              </a:rPr>
              <a:t>.</a:t>
            </a:r>
          </a:p>
          <a:p>
            <a:pPr marL="342900" marR="0" lvl="0" indent="-342900" algn="just">
              <a:lnSpc>
                <a:spcPct val="150000"/>
              </a:lnSpc>
              <a:spcBef>
                <a:spcPts val="0"/>
              </a:spcBef>
              <a:spcAft>
                <a:spcPts val="0"/>
              </a:spcAft>
              <a:buFont typeface="+mj-lt"/>
              <a:buAutoNum type="arabicPeriod"/>
            </a:pPr>
            <a:r>
              <a:rPr lang="en-US" sz="2000" dirty="0" smtClean="0">
                <a:latin typeface="Times New Roman" panose="02020603050405020304" pitchFamily="18" charset="0"/>
                <a:ea typeface="Calibri" panose="020F0502020204030204" pitchFamily="34" charset="0"/>
                <a:cs typeface="Times New Roman" panose="02020603050405020304" pitchFamily="18" charset="0"/>
              </a:rPr>
              <a:t>Accurate </a:t>
            </a:r>
            <a:r>
              <a:rPr lang="en-US" sz="2000" dirty="0">
                <a:latin typeface="Times New Roman" panose="02020603050405020304" pitchFamily="18" charset="0"/>
                <a:ea typeface="Calibri" panose="020F0502020204030204" pitchFamily="34" charset="0"/>
                <a:cs typeface="Times New Roman" panose="02020603050405020304" pitchFamily="18" charset="0"/>
              </a:rPr>
              <a:t>method for establishing the safety of herbal preparations </a:t>
            </a:r>
            <a:endParaRPr lang="en-US" sz="2000" dirty="0" smtClean="0">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gn="just">
              <a:lnSpc>
                <a:spcPct val="150000"/>
              </a:lnSpc>
              <a:spcBef>
                <a:spcPts val="0"/>
              </a:spcBef>
              <a:spcAft>
                <a:spcPts val="0"/>
              </a:spcAft>
              <a:buFont typeface="+mj-lt"/>
              <a:buAutoNum type="arabicPeriod"/>
            </a:pPr>
            <a:r>
              <a:rPr lang="en-US" sz="2000" dirty="0" smtClean="0">
                <a:latin typeface="Times New Roman" panose="02020603050405020304" pitchFamily="18" charset="0"/>
                <a:ea typeface="Calibri" panose="020F0502020204030204" pitchFamily="34" charset="0"/>
                <a:cs typeface="Times New Roman" panose="02020603050405020304" pitchFamily="18" charset="0"/>
              </a:rPr>
              <a:t>Three drugs compounds for Malaria and three </a:t>
            </a:r>
            <a:r>
              <a:rPr lang="en-US" sz="2000" dirty="0">
                <a:latin typeface="Times New Roman" panose="02020603050405020304" pitchFamily="18" charset="0"/>
                <a:ea typeface="Calibri" panose="020F0502020204030204" pitchFamily="34" charset="0"/>
                <a:cs typeface="Times New Roman" panose="02020603050405020304" pitchFamily="18" charset="0"/>
              </a:rPr>
              <a:t>for </a:t>
            </a:r>
            <a:r>
              <a:rPr lang="en-US" sz="2000" dirty="0" err="1" smtClean="0">
                <a:latin typeface="Times New Roman" panose="02020603050405020304" pitchFamily="18" charset="0"/>
                <a:ea typeface="Calibri" panose="020F0502020204030204" pitchFamily="34" charset="0"/>
                <a:cs typeface="Times New Roman" panose="02020603050405020304" pitchFamily="18" charset="0"/>
              </a:rPr>
              <a:t>Leishmanias</a:t>
            </a:r>
            <a:r>
              <a:rPr lang="en-US" sz="2000" dirty="0" smtClean="0">
                <a:latin typeface="Times New Roman" panose="02020603050405020304" pitchFamily="18" charset="0"/>
                <a:ea typeface="Calibri" panose="020F0502020204030204" pitchFamily="34" charset="0"/>
                <a:cs typeface="Times New Roman" panose="02020603050405020304" pitchFamily="18" charset="0"/>
              </a:rPr>
              <a:t> </a:t>
            </a:r>
            <a:r>
              <a:rPr lang="en-US" sz="2000" b="1" dirty="0" smtClean="0">
                <a:solidFill>
                  <a:srgbClr val="FF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a:t>
            </a:r>
            <a:r>
              <a:rPr lang="en-US" sz="2000" b="1" dirty="0">
                <a:solidFill>
                  <a:srgbClr val="FF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P</a:t>
            </a:r>
            <a:r>
              <a:rPr lang="en-US" sz="2000" b="1" dirty="0" smtClean="0">
                <a:solidFill>
                  <a:srgbClr val="FF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atents applied for 4 &amp; 5)</a:t>
            </a:r>
            <a:r>
              <a:rPr lang="en-US" sz="2000" dirty="0">
                <a:latin typeface="Calibri" panose="020F0502020204030204" pitchFamily="34" charset="0"/>
                <a:ea typeface="Calibri" panose="020F0502020204030204" pitchFamily="34" charset="0"/>
                <a:cs typeface="Times New Roman" panose="02020603050405020304" pitchFamily="18" charset="0"/>
              </a:rPr>
              <a:t>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descr="http://www.jkuat.ac.ke/wp-content/themes/jkuat/images/logo-jkuat.jpg"/>
          <p:cNvPicPr>
            <a:picLocks noChangeAspect="1"/>
          </p:cNvPicPr>
          <p:nvPr/>
        </p:nvPicPr>
        <p:blipFill>
          <a:blip r:embed="rId3" cstate="print"/>
          <a:srcRect r="83974"/>
          <a:stretch>
            <a:fillRect/>
          </a:stretch>
        </p:blipFill>
        <p:spPr bwMode="auto">
          <a:xfrm>
            <a:off x="11237837" y="5733095"/>
            <a:ext cx="877050" cy="841949"/>
          </a:xfrm>
          <a:prstGeom prst="rect">
            <a:avLst/>
          </a:prstGeom>
          <a:noFill/>
          <a:ln w="9525">
            <a:noFill/>
            <a:miter lim="800000"/>
            <a:headEnd/>
            <a:tailEnd/>
          </a:ln>
        </p:spPr>
      </p:pic>
    </p:spTree>
    <p:extLst>
      <p:ext uri="{BB962C8B-B14F-4D97-AF65-F5344CB8AC3E}">
        <p14:creationId xmlns:p14="http://schemas.microsoft.com/office/powerpoint/2010/main" xmlns="" val="32056517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Box 31"/>
          <p:cNvSpPr txBox="1"/>
          <p:nvPr/>
        </p:nvSpPr>
        <p:spPr>
          <a:xfrm>
            <a:off x="-14984" y="-26630"/>
            <a:ext cx="12192000" cy="1538883"/>
          </a:xfrm>
          <a:prstGeom prst="rect">
            <a:avLst/>
          </a:prstGeom>
          <a:gradFill flip="none" rotWithShape="1">
            <a:gsLst>
              <a:gs pos="0">
                <a:schemeClr val="accent1">
                  <a:lumMod val="0"/>
                  <a:lumOff val="100000"/>
                </a:schemeClr>
              </a:gs>
              <a:gs pos="35000">
                <a:schemeClr val="accent1">
                  <a:lumMod val="0"/>
                  <a:lumOff val="100000"/>
                </a:schemeClr>
              </a:gs>
              <a:gs pos="100000">
                <a:schemeClr val="accent1">
                  <a:lumMod val="100000"/>
                </a:schemeClr>
              </a:gs>
            </a:gsLst>
            <a:path path="circle">
              <a:fillToRect l="50000" t="-80000" r="50000" b="180000"/>
            </a:path>
            <a:tileRect/>
          </a:gradFill>
        </p:spPr>
        <p:style>
          <a:lnRef idx="1">
            <a:schemeClr val="accent3"/>
          </a:lnRef>
          <a:fillRef idx="3">
            <a:schemeClr val="accent3"/>
          </a:fillRef>
          <a:effectRef idx="2">
            <a:schemeClr val="accent3"/>
          </a:effectRef>
          <a:fontRef idx="minor">
            <a:schemeClr val="lt1"/>
          </a:fontRef>
        </p:style>
        <p:txBody>
          <a:bodyPr wrap="square" rtlCol="0">
            <a:spAutoFit/>
          </a:bodyPr>
          <a:lstStyle/>
          <a:p>
            <a:pPr algn="ctr"/>
            <a:endParaRPr lang="en-US" sz="4000" b="1" dirty="0" smtClean="0">
              <a:solidFill>
                <a:prstClr val="black"/>
              </a:solidFill>
            </a:endParaRPr>
          </a:p>
          <a:p>
            <a:pPr algn="ctr"/>
            <a:r>
              <a:rPr lang="en-US" sz="5400" b="1" dirty="0" smtClean="0">
                <a:solidFill>
                  <a:srgbClr val="0000CC"/>
                </a:solidFill>
              </a:rPr>
              <a:t>Water Resources Theme (KES: 34.2 m)</a:t>
            </a:r>
            <a:endParaRPr lang="en-US" sz="5400" b="1" dirty="0">
              <a:solidFill>
                <a:srgbClr val="0000CC"/>
              </a:solidFill>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6904" y="1600336"/>
            <a:ext cx="12094464" cy="5230368"/>
          </a:xfrm>
          <a:prstGeom prst="rect">
            <a:avLst/>
          </a:prstGeom>
        </p:spPr>
      </p:pic>
      <p:pic>
        <p:nvPicPr>
          <p:cNvPr id="4" name="Picture 3" descr="http://www.jkuat.ac.ke/wp-content/themes/jkuat/images/logo-jkuat.jpg"/>
          <p:cNvPicPr>
            <a:picLocks noChangeAspect="1"/>
          </p:cNvPicPr>
          <p:nvPr/>
        </p:nvPicPr>
        <p:blipFill>
          <a:blip r:embed="rId4" cstate="print"/>
          <a:srcRect r="83974"/>
          <a:stretch>
            <a:fillRect/>
          </a:stretch>
        </p:blipFill>
        <p:spPr bwMode="auto">
          <a:xfrm>
            <a:off x="11237837" y="5733095"/>
            <a:ext cx="877050" cy="841949"/>
          </a:xfrm>
          <a:prstGeom prst="rect">
            <a:avLst/>
          </a:prstGeom>
          <a:noFill/>
          <a:ln w="9525">
            <a:noFill/>
            <a:miter lim="800000"/>
            <a:headEnd/>
            <a:tailEnd/>
          </a:ln>
        </p:spPr>
      </p:pic>
    </p:spTree>
    <p:extLst>
      <p:ext uri="{BB962C8B-B14F-4D97-AF65-F5344CB8AC3E}">
        <p14:creationId xmlns:p14="http://schemas.microsoft.com/office/powerpoint/2010/main" xmlns="" val="139339427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5027F4C-2D71-464B-B2B0-DD188A169433}" type="slidenum">
              <a:rPr lang="en-GB" smtClean="0">
                <a:solidFill>
                  <a:prstClr val="black">
                    <a:tint val="75000"/>
                  </a:prstClr>
                </a:solidFill>
              </a:rPr>
              <a:pPr/>
              <a:t>27</a:t>
            </a:fld>
            <a:endParaRPr lang="en-GB">
              <a:solidFill>
                <a:prstClr val="black">
                  <a:tint val="75000"/>
                </a:prstClr>
              </a:solidFill>
            </a:endParaRPr>
          </a:p>
        </p:txBody>
      </p:sp>
      <p:graphicFrame>
        <p:nvGraphicFramePr>
          <p:cNvPr id="5" name="Table 4"/>
          <p:cNvGraphicFramePr>
            <a:graphicFrameLocks noGrp="1"/>
          </p:cNvGraphicFramePr>
          <p:nvPr>
            <p:extLst>
              <p:ext uri="{D42A27DB-BD31-4B8C-83A1-F6EECF244321}">
                <p14:modId xmlns:p14="http://schemas.microsoft.com/office/powerpoint/2010/main" xmlns="" val="2886834628"/>
              </p:ext>
            </p:extLst>
          </p:nvPr>
        </p:nvGraphicFramePr>
        <p:xfrm>
          <a:off x="382137" y="209003"/>
          <a:ext cx="6776308" cy="5675131"/>
        </p:xfrm>
        <a:graphic>
          <a:graphicData uri="http://schemas.openxmlformats.org/drawingml/2006/table">
            <a:tbl>
              <a:tblPr firstRow="1" firstCol="1" bandRow="1">
                <a:tableStyleId>{5C22544A-7EE6-4342-B048-85BDC9FD1C3A}</a:tableStyleId>
              </a:tblPr>
              <a:tblGrid>
                <a:gridCol w="5340293">
                  <a:extLst>
                    <a:ext uri="{9D8B030D-6E8A-4147-A177-3AD203B41FA5}">
                      <a16:colId xmlns:a16="http://schemas.microsoft.com/office/drawing/2014/main" xmlns="" val="20000"/>
                    </a:ext>
                  </a:extLst>
                </a:gridCol>
                <a:gridCol w="1436015">
                  <a:extLst>
                    <a:ext uri="{9D8B030D-6E8A-4147-A177-3AD203B41FA5}">
                      <a16:colId xmlns:a16="http://schemas.microsoft.com/office/drawing/2014/main" xmlns="" val="20001"/>
                    </a:ext>
                  </a:extLst>
                </a:gridCol>
              </a:tblGrid>
              <a:tr h="610939">
                <a:tc>
                  <a:txBody>
                    <a:bodyPr/>
                    <a:lstStyle/>
                    <a:p>
                      <a:pPr marL="0" marR="0" algn="just">
                        <a:lnSpc>
                          <a:spcPct val="106000"/>
                        </a:lnSpc>
                        <a:spcBef>
                          <a:spcPts val="0"/>
                        </a:spcBef>
                        <a:spcAft>
                          <a:spcPts val="0"/>
                        </a:spcAft>
                      </a:pPr>
                      <a:r>
                        <a:rPr lang="en-US" sz="2400" dirty="0">
                          <a:effectLst/>
                        </a:rPr>
                        <a:t>Capacity building</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6000"/>
                        </a:lnSpc>
                        <a:spcBef>
                          <a:spcPts val="0"/>
                        </a:spcBef>
                        <a:spcAft>
                          <a:spcPts val="0"/>
                        </a:spcAft>
                      </a:pPr>
                      <a:r>
                        <a:rPr lang="en-US" sz="2400">
                          <a:effectLst/>
                        </a:rPr>
                        <a:t>Quantity</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0"/>
                  </a:ext>
                </a:extLst>
              </a:tr>
              <a:tr h="419114">
                <a:tc>
                  <a:txBody>
                    <a:bodyPr/>
                    <a:lstStyle/>
                    <a:p>
                      <a:pPr marL="0" marR="0" algn="just">
                        <a:lnSpc>
                          <a:spcPct val="106000"/>
                        </a:lnSpc>
                        <a:spcBef>
                          <a:spcPts val="0"/>
                        </a:spcBef>
                        <a:spcAft>
                          <a:spcPts val="0"/>
                        </a:spcAft>
                      </a:pPr>
                      <a:r>
                        <a:rPr lang="en-US" sz="2400">
                          <a:effectLst/>
                        </a:rPr>
                        <a:t>Post-doctoral students</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6000"/>
                        </a:lnSpc>
                        <a:spcBef>
                          <a:spcPts val="0"/>
                        </a:spcBef>
                        <a:spcAft>
                          <a:spcPts val="0"/>
                        </a:spcAft>
                      </a:pPr>
                      <a:r>
                        <a:rPr lang="en-US" sz="2400">
                          <a:effectLst/>
                        </a:rPr>
                        <a:t>7</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1"/>
                  </a:ext>
                </a:extLst>
              </a:tr>
              <a:tr h="419114">
                <a:tc>
                  <a:txBody>
                    <a:bodyPr/>
                    <a:lstStyle/>
                    <a:p>
                      <a:pPr marL="0" marR="0" algn="just">
                        <a:lnSpc>
                          <a:spcPct val="106000"/>
                        </a:lnSpc>
                        <a:spcBef>
                          <a:spcPts val="0"/>
                        </a:spcBef>
                        <a:spcAft>
                          <a:spcPts val="0"/>
                        </a:spcAft>
                      </a:pPr>
                      <a:r>
                        <a:rPr lang="en-US" sz="2400">
                          <a:effectLst/>
                        </a:rPr>
                        <a:t>PhD.</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6000"/>
                        </a:lnSpc>
                        <a:spcBef>
                          <a:spcPts val="0"/>
                        </a:spcBef>
                        <a:spcAft>
                          <a:spcPts val="0"/>
                        </a:spcAft>
                      </a:pPr>
                      <a:r>
                        <a:rPr lang="en-US" sz="2400">
                          <a:effectLst/>
                        </a:rPr>
                        <a:t>16</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2"/>
                  </a:ext>
                </a:extLst>
              </a:tr>
              <a:tr h="419114">
                <a:tc>
                  <a:txBody>
                    <a:bodyPr/>
                    <a:lstStyle/>
                    <a:p>
                      <a:pPr marL="0" marR="0" algn="just">
                        <a:lnSpc>
                          <a:spcPct val="106000"/>
                        </a:lnSpc>
                        <a:spcBef>
                          <a:spcPts val="0"/>
                        </a:spcBef>
                        <a:spcAft>
                          <a:spcPts val="0"/>
                        </a:spcAft>
                      </a:pPr>
                      <a:r>
                        <a:rPr lang="en-US" sz="2400">
                          <a:effectLst/>
                        </a:rPr>
                        <a:t>MSc.</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6000"/>
                        </a:lnSpc>
                        <a:spcBef>
                          <a:spcPts val="0"/>
                        </a:spcBef>
                        <a:spcAft>
                          <a:spcPts val="0"/>
                        </a:spcAft>
                      </a:pPr>
                      <a:r>
                        <a:rPr lang="en-US" sz="2400">
                          <a:effectLst/>
                        </a:rPr>
                        <a:t>76</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3"/>
                  </a:ext>
                </a:extLst>
              </a:tr>
              <a:tr h="419114">
                <a:tc>
                  <a:txBody>
                    <a:bodyPr/>
                    <a:lstStyle/>
                    <a:p>
                      <a:pPr marL="0" marR="0" algn="just">
                        <a:lnSpc>
                          <a:spcPct val="106000"/>
                        </a:lnSpc>
                        <a:spcBef>
                          <a:spcPts val="0"/>
                        </a:spcBef>
                        <a:spcAft>
                          <a:spcPts val="0"/>
                        </a:spcAft>
                      </a:pPr>
                      <a:r>
                        <a:rPr lang="en-US" sz="2400">
                          <a:effectLst/>
                        </a:rPr>
                        <a:t>BSc.</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6000"/>
                        </a:lnSpc>
                        <a:spcBef>
                          <a:spcPts val="0"/>
                        </a:spcBef>
                        <a:spcAft>
                          <a:spcPts val="0"/>
                        </a:spcAft>
                      </a:pPr>
                      <a:r>
                        <a:rPr lang="en-US" sz="2400">
                          <a:effectLst/>
                        </a:rPr>
                        <a:t>45</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4"/>
                  </a:ext>
                </a:extLst>
              </a:tr>
              <a:tr h="419114">
                <a:tc>
                  <a:txBody>
                    <a:bodyPr/>
                    <a:lstStyle/>
                    <a:p>
                      <a:pPr marL="0" marR="0" algn="just">
                        <a:lnSpc>
                          <a:spcPct val="106000"/>
                        </a:lnSpc>
                        <a:spcBef>
                          <a:spcPts val="0"/>
                        </a:spcBef>
                        <a:spcAft>
                          <a:spcPts val="0"/>
                        </a:spcAft>
                      </a:pPr>
                      <a:r>
                        <a:rPr lang="en-US" sz="2400">
                          <a:effectLst/>
                        </a:rPr>
                        <a:t>Technicians</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6000"/>
                        </a:lnSpc>
                        <a:spcBef>
                          <a:spcPts val="0"/>
                        </a:spcBef>
                        <a:spcAft>
                          <a:spcPts val="0"/>
                        </a:spcAft>
                      </a:pPr>
                      <a:r>
                        <a:rPr lang="en-US" sz="2400">
                          <a:effectLst/>
                        </a:rPr>
                        <a:t>12</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5"/>
                  </a:ext>
                </a:extLst>
              </a:tr>
              <a:tr h="419114">
                <a:tc>
                  <a:txBody>
                    <a:bodyPr/>
                    <a:lstStyle/>
                    <a:p>
                      <a:pPr marL="0" marR="0" algn="just">
                        <a:lnSpc>
                          <a:spcPct val="106000"/>
                        </a:lnSpc>
                        <a:spcBef>
                          <a:spcPts val="0"/>
                        </a:spcBef>
                        <a:spcAft>
                          <a:spcPts val="0"/>
                        </a:spcAft>
                      </a:pPr>
                      <a:r>
                        <a:rPr lang="en-US" sz="2400">
                          <a:effectLst/>
                        </a:rPr>
                        <a:t>Internships</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6000"/>
                        </a:lnSpc>
                        <a:spcBef>
                          <a:spcPts val="0"/>
                        </a:spcBef>
                        <a:spcAft>
                          <a:spcPts val="0"/>
                        </a:spcAft>
                      </a:pPr>
                      <a:r>
                        <a:rPr lang="en-US" sz="2400">
                          <a:effectLst/>
                        </a:rPr>
                        <a:t>11</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6"/>
                  </a:ext>
                </a:extLst>
              </a:tr>
              <a:tr h="400795">
                <a:tc gridSpan="2">
                  <a:txBody>
                    <a:bodyPr/>
                    <a:lstStyle/>
                    <a:p>
                      <a:pPr marL="0" marR="0" algn="just">
                        <a:lnSpc>
                          <a:spcPct val="106000"/>
                        </a:lnSpc>
                        <a:spcBef>
                          <a:spcPts val="0"/>
                        </a:spcBef>
                        <a:spcAft>
                          <a:spcPts val="0"/>
                        </a:spcAft>
                      </a:pP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pPr marL="0" marR="0" algn="ctr">
                        <a:lnSpc>
                          <a:spcPct val="106000"/>
                        </a:lnSpc>
                        <a:spcBef>
                          <a:spcPts val="0"/>
                        </a:spcBef>
                        <a:spcAft>
                          <a:spcPts val="0"/>
                        </a:spcAft>
                      </a:pP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7"/>
                  </a:ext>
                </a:extLst>
              </a:tr>
              <a:tr h="419114">
                <a:tc>
                  <a:txBody>
                    <a:bodyPr/>
                    <a:lstStyle/>
                    <a:p>
                      <a:pPr marL="0" marR="0" algn="just">
                        <a:lnSpc>
                          <a:spcPct val="106000"/>
                        </a:lnSpc>
                        <a:spcBef>
                          <a:spcPts val="0"/>
                        </a:spcBef>
                        <a:spcAft>
                          <a:spcPts val="0"/>
                        </a:spcAft>
                      </a:pPr>
                      <a:r>
                        <a:rPr lang="en-US" sz="2400">
                          <a:effectLst/>
                        </a:rPr>
                        <a:t>Other Key Performance Indicators</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6000"/>
                        </a:lnSpc>
                        <a:spcBef>
                          <a:spcPts val="0"/>
                        </a:spcBef>
                        <a:spcAft>
                          <a:spcPts val="0"/>
                        </a:spcAft>
                      </a:pPr>
                      <a:r>
                        <a:rPr lang="en-US" sz="2400" dirty="0">
                          <a:effectLst/>
                        </a:rPr>
                        <a:t>Quantity</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9"/>
                  </a:ext>
                </a:extLst>
              </a:tr>
              <a:tr h="859049">
                <a:tc>
                  <a:txBody>
                    <a:bodyPr/>
                    <a:lstStyle/>
                    <a:p>
                      <a:pPr marL="0" marR="0" algn="just">
                        <a:lnSpc>
                          <a:spcPct val="106000"/>
                        </a:lnSpc>
                        <a:spcBef>
                          <a:spcPts val="0"/>
                        </a:spcBef>
                        <a:spcAft>
                          <a:spcPts val="0"/>
                        </a:spcAft>
                      </a:pPr>
                      <a:r>
                        <a:rPr lang="en-US" sz="2400">
                          <a:effectLst/>
                        </a:rPr>
                        <a:t>Publications in peer reviewed journal and conference proceedings</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6000"/>
                        </a:lnSpc>
                        <a:spcBef>
                          <a:spcPts val="0"/>
                        </a:spcBef>
                        <a:spcAft>
                          <a:spcPts val="0"/>
                        </a:spcAft>
                      </a:pPr>
                      <a:r>
                        <a:rPr lang="en-US" sz="2400">
                          <a:effectLst/>
                        </a:rPr>
                        <a:t>98</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10"/>
                  </a:ext>
                </a:extLst>
              </a:tr>
              <a:tr h="419114">
                <a:tc>
                  <a:txBody>
                    <a:bodyPr/>
                    <a:lstStyle/>
                    <a:p>
                      <a:pPr marL="0" marR="0" algn="just">
                        <a:lnSpc>
                          <a:spcPct val="106000"/>
                        </a:lnSpc>
                        <a:spcBef>
                          <a:spcPts val="0"/>
                        </a:spcBef>
                        <a:spcAft>
                          <a:spcPts val="0"/>
                        </a:spcAft>
                      </a:pPr>
                      <a:r>
                        <a:rPr lang="en-US" sz="2400" dirty="0">
                          <a:effectLst/>
                        </a:rPr>
                        <a:t>Number of products </a:t>
                      </a:r>
                      <a:r>
                        <a:rPr lang="en-US" sz="2400" dirty="0" smtClean="0">
                          <a:effectLst/>
                        </a:rPr>
                        <a:t>developed</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6000"/>
                        </a:lnSpc>
                        <a:spcBef>
                          <a:spcPts val="0"/>
                        </a:spcBef>
                        <a:spcAft>
                          <a:spcPts val="0"/>
                        </a:spcAft>
                      </a:pPr>
                      <a:r>
                        <a:rPr lang="en-US" sz="2400" dirty="0" smtClean="0">
                          <a:effectLst/>
                        </a:rPr>
                        <a:t>7</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11"/>
                  </a:ext>
                </a:extLst>
              </a:tr>
              <a:tr h="0">
                <a:tc>
                  <a:txBody>
                    <a:bodyPr/>
                    <a:lstStyle/>
                    <a:p>
                      <a:pPr marL="0" marR="0" algn="just">
                        <a:lnSpc>
                          <a:spcPct val="106000"/>
                        </a:lnSpc>
                        <a:spcBef>
                          <a:spcPts val="0"/>
                        </a:spcBef>
                        <a:spcAft>
                          <a:spcPts val="0"/>
                        </a:spcAft>
                      </a:pPr>
                      <a:endParaRPr lang="en-US" sz="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6000"/>
                        </a:lnSpc>
                        <a:spcBef>
                          <a:spcPts val="0"/>
                        </a:spcBef>
                        <a:spcAft>
                          <a:spcPts val="0"/>
                        </a:spcAft>
                      </a:pPr>
                      <a:endParaRPr lang="en-US" sz="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12"/>
                  </a:ext>
                </a:extLst>
              </a:tr>
              <a:tr h="419114">
                <a:tc>
                  <a:txBody>
                    <a:bodyPr/>
                    <a:lstStyle/>
                    <a:p>
                      <a:pPr marL="0" marR="0" algn="just">
                        <a:lnSpc>
                          <a:spcPct val="106000"/>
                        </a:lnSpc>
                        <a:spcBef>
                          <a:spcPts val="0"/>
                        </a:spcBef>
                        <a:spcAft>
                          <a:spcPts val="0"/>
                        </a:spcAft>
                      </a:pPr>
                      <a:r>
                        <a:rPr lang="en-US" sz="2400" dirty="0">
                          <a:effectLst/>
                        </a:rPr>
                        <a:t>Technology development</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6000"/>
                        </a:lnSpc>
                        <a:spcBef>
                          <a:spcPts val="0"/>
                        </a:spcBef>
                        <a:spcAft>
                          <a:spcPts val="0"/>
                        </a:spcAft>
                      </a:pPr>
                      <a:r>
                        <a:rPr lang="en-US" sz="2400" dirty="0">
                          <a:effectLst/>
                        </a:rPr>
                        <a:t>2</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13"/>
                  </a:ext>
                </a:extLst>
              </a:tr>
            </a:tbl>
          </a:graphicData>
        </a:graphic>
      </p:graphicFrame>
      <p:pic>
        <p:nvPicPr>
          <p:cNvPr id="3" name="Picture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290588" y="209002"/>
            <a:ext cx="4540517" cy="6512471"/>
          </a:xfrm>
          <a:prstGeom prst="rect">
            <a:avLst/>
          </a:prstGeom>
        </p:spPr>
      </p:pic>
      <p:pic>
        <p:nvPicPr>
          <p:cNvPr id="6" name="Picture 5" descr="http://www.jkuat.ac.ke/wp-content/themes/jkuat/images/logo-jkuat.jpg"/>
          <p:cNvPicPr>
            <a:picLocks noChangeAspect="1"/>
          </p:cNvPicPr>
          <p:nvPr/>
        </p:nvPicPr>
        <p:blipFill>
          <a:blip r:embed="rId3" cstate="print"/>
          <a:srcRect r="83974"/>
          <a:stretch>
            <a:fillRect/>
          </a:stretch>
        </p:blipFill>
        <p:spPr bwMode="auto">
          <a:xfrm>
            <a:off x="11237837" y="5733095"/>
            <a:ext cx="877050" cy="841949"/>
          </a:xfrm>
          <a:prstGeom prst="rect">
            <a:avLst/>
          </a:prstGeom>
          <a:noFill/>
          <a:ln w="9525">
            <a:noFill/>
            <a:miter lim="800000"/>
            <a:headEnd/>
            <a:tailEnd/>
          </a:ln>
        </p:spPr>
      </p:pic>
    </p:spTree>
    <p:extLst>
      <p:ext uri="{BB962C8B-B14F-4D97-AF65-F5344CB8AC3E}">
        <p14:creationId xmlns:p14="http://schemas.microsoft.com/office/powerpoint/2010/main" xmlns="" val="341666473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tileRect/>
        </a:gradFill>
        <a:effectLst/>
      </p:bgPr>
    </p:bg>
    <p:spTree>
      <p:nvGrpSpPr>
        <p:cNvPr id="1" name=""/>
        <p:cNvGrpSpPr/>
        <p:nvPr/>
      </p:nvGrpSpPr>
      <p:grpSpPr>
        <a:xfrm>
          <a:off x="0" y="0"/>
          <a:ext cx="0" cy="0"/>
          <a:chOff x="0" y="0"/>
          <a:chExt cx="0" cy="0"/>
        </a:xfrm>
      </p:grpSpPr>
      <p:cxnSp>
        <p:nvCxnSpPr>
          <p:cNvPr id="57" name="Straight Connector 56"/>
          <p:cNvCxnSpPr/>
          <p:nvPr/>
        </p:nvCxnSpPr>
        <p:spPr>
          <a:xfrm>
            <a:off x="3499688" y="1988545"/>
            <a:ext cx="6172200" cy="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8" name="Rounded Rectangle 17"/>
          <p:cNvSpPr/>
          <p:nvPr/>
        </p:nvSpPr>
        <p:spPr>
          <a:xfrm>
            <a:off x="11935" y="2552700"/>
            <a:ext cx="2362079" cy="1066800"/>
          </a:xfrm>
          <a:prstGeom prst="roundRect">
            <a:avLst/>
          </a:prstGeom>
          <a:solidFill>
            <a:srgbClr val="E7FFFE"/>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lang="en-GB" sz="2400" b="1" dirty="0" smtClean="0"/>
              <a:t>Energy efficiency building</a:t>
            </a:r>
            <a:endParaRPr lang="en-GB" sz="2400" b="1" dirty="0"/>
          </a:p>
        </p:txBody>
      </p:sp>
      <p:sp>
        <p:nvSpPr>
          <p:cNvPr id="19" name="Rounded Rectangle 18"/>
          <p:cNvSpPr/>
          <p:nvPr/>
        </p:nvSpPr>
        <p:spPr>
          <a:xfrm>
            <a:off x="2002331" y="2502716"/>
            <a:ext cx="2743200" cy="1066800"/>
          </a:xfrm>
          <a:prstGeom prst="roundRect">
            <a:avLst/>
          </a:prstGeom>
          <a:solidFill>
            <a:srgbClr val="E7FFFE"/>
          </a:solidFill>
        </p:spPr>
        <p:style>
          <a:lnRef idx="1">
            <a:schemeClr val="dk1"/>
          </a:lnRef>
          <a:fillRef idx="2">
            <a:schemeClr val="dk1"/>
          </a:fillRef>
          <a:effectRef idx="1">
            <a:schemeClr val="dk1"/>
          </a:effectRef>
          <a:fontRef idx="minor">
            <a:schemeClr val="dk1"/>
          </a:fontRef>
        </p:style>
        <p:txBody>
          <a:bodyPr rtlCol="0" anchor="ctr"/>
          <a:lstStyle/>
          <a:p>
            <a:pPr fontAlgn="base"/>
            <a:r>
              <a:rPr lang="en-US" sz="2400" b="1" dirty="0"/>
              <a:t>Urban planning and </a:t>
            </a:r>
            <a:r>
              <a:rPr lang="en-US" sz="2400" b="1" dirty="0" smtClean="0"/>
              <a:t>design</a:t>
            </a:r>
            <a:endParaRPr lang="en-GB" sz="2400" dirty="0"/>
          </a:p>
        </p:txBody>
      </p:sp>
      <p:cxnSp>
        <p:nvCxnSpPr>
          <p:cNvPr id="28" name="Straight Connector 27"/>
          <p:cNvCxnSpPr/>
          <p:nvPr/>
        </p:nvCxnSpPr>
        <p:spPr>
          <a:xfrm>
            <a:off x="4335137" y="1447800"/>
            <a:ext cx="0" cy="53340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1395470" y="1981200"/>
            <a:ext cx="6172200" cy="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1258722" y="2095959"/>
            <a:ext cx="0" cy="38100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3957413" y="2171700"/>
            <a:ext cx="0" cy="38100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7567670" y="2095959"/>
            <a:ext cx="0" cy="38100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62738" y="1779817"/>
            <a:ext cx="1981198" cy="457200"/>
          </a:xfrm>
          <a:prstGeom prst="rect">
            <a:avLst/>
          </a:prstGeom>
          <a:gradFill>
            <a:gsLst>
              <a:gs pos="0">
                <a:schemeClr val="accent3">
                  <a:lumMod val="95000"/>
                  <a:shade val="30000"/>
                  <a:satMod val="115000"/>
                </a:schemeClr>
              </a:gs>
              <a:gs pos="26000">
                <a:srgbClr val="CCCCCC"/>
              </a:gs>
              <a:gs pos="44000">
                <a:schemeClr val="accent3">
                  <a:lumMod val="95000"/>
                  <a:shade val="100000"/>
                  <a:satMod val="115000"/>
                </a:schemeClr>
              </a:gs>
            </a:gsLst>
            <a:lin ang="16200000" scaled="1"/>
          </a:gradFill>
        </p:spPr>
        <p:txBody>
          <a:bodyPr wrap="square" rtlCol="0">
            <a:spAutoFit/>
          </a:bodyPr>
          <a:lstStyle/>
          <a:p>
            <a:r>
              <a:rPr lang="en-GB" sz="2400" b="1" dirty="0" smtClean="0">
                <a:solidFill>
                  <a:schemeClr val="bg1"/>
                </a:solidFill>
                <a:effectLst>
                  <a:outerShdw blurRad="38100" dist="38100" dir="2700000" algn="tl">
                    <a:srgbClr val="000000">
                      <a:alpha val="43137"/>
                    </a:srgbClr>
                  </a:outerShdw>
                </a:effectLst>
              </a:rPr>
              <a:t>Sub-theme </a:t>
            </a:r>
            <a:r>
              <a:rPr lang="en-GB" sz="2400" b="1" dirty="0">
                <a:solidFill>
                  <a:schemeClr val="bg1"/>
                </a:solidFill>
                <a:effectLst>
                  <a:outerShdw blurRad="38100" dist="38100" dir="2700000" algn="tl">
                    <a:srgbClr val="000000">
                      <a:alpha val="43137"/>
                    </a:srgbClr>
                  </a:outerShdw>
                </a:effectLst>
              </a:rPr>
              <a:t>1</a:t>
            </a:r>
          </a:p>
        </p:txBody>
      </p:sp>
      <p:sp>
        <p:nvSpPr>
          <p:cNvPr id="45" name="TextBox 44"/>
          <p:cNvSpPr txBox="1"/>
          <p:nvPr/>
        </p:nvSpPr>
        <p:spPr>
          <a:xfrm>
            <a:off x="2113860" y="1779657"/>
            <a:ext cx="2133596" cy="461665"/>
          </a:xfrm>
          <a:prstGeom prst="rect">
            <a:avLst/>
          </a:prstGeom>
          <a:gradFill>
            <a:gsLst>
              <a:gs pos="0">
                <a:schemeClr val="accent3">
                  <a:lumMod val="95000"/>
                  <a:shade val="30000"/>
                  <a:satMod val="115000"/>
                </a:schemeClr>
              </a:gs>
              <a:gs pos="26000">
                <a:srgbClr val="CCCCCC"/>
              </a:gs>
              <a:gs pos="44000">
                <a:schemeClr val="accent3">
                  <a:lumMod val="95000"/>
                  <a:shade val="100000"/>
                  <a:satMod val="115000"/>
                </a:schemeClr>
              </a:gs>
            </a:gsLst>
            <a:lin ang="16200000" scaled="1"/>
          </a:gradFill>
        </p:spPr>
        <p:txBody>
          <a:bodyPr wrap="square" rtlCol="0">
            <a:spAutoFit/>
          </a:bodyPr>
          <a:lstStyle/>
          <a:p>
            <a:r>
              <a:rPr lang="en-GB" sz="2400" b="1" dirty="0" smtClean="0">
                <a:solidFill>
                  <a:schemeClr val="bg1"/>
                </a:solidFill>
                <a:effectLst>
                  <a:outerShdw blurRad="38100" dist="38100" dir="2700000" algn="tl">
                    <a:srgbClr val="000000">
                      <a:alpha val="43137"/>
                    </a:srgbClr>
                  </a:outerShdw>
                </a:effectLst>
              </a:rPr>
              <a:t>Sub-theme </a:t>
            </a:r>
            <a:r>
              <a:rPr lang="en-GB" sz="2400" b="1" dirty="0">
                <a:solidFill>
                  <a:schemeClr val="bg1"/>
                </a:solidFill>
                <a:effectLst>
                  <a:outerShdw blurRad="38100" dist="38100" dir="2700000" algn="tl">
                    <a:srgbClr val="000000">
                      <a:alpha val="43137"/>
                    </a:srgbClr>
                  </a:outerShdw>
                </a:effectLst>
              </a:rPr>
              <a:t>2</a:t>
            </a:r>
          </a:p>
        </p:txBody>
      </p:sp>
      <p:sp>
        <p:nvSpPr>
          <p:cNvPr id="47" name="TextBox 46"/>
          <p:cNvSpPr txBox="1"/>
          <p:nvPr/>
        </p:nvSpPr>
        <p:spPr>
          <a:xfrm>
            <a:off x="6433168" y="1759019"/>
            <a:ext cx="2129019" cy="461666"/>
          </a:xfrm>
          <a:prstGeom prst="rect">
            <a:avLst/>
          </a:prstGeom>
          <a:gradFill>
            <a:gsLst>
              <a:gs pos="0">
                <a:schemeClr val="accent3">
                  <a:lumMod val="95000"/>
                  <a:shade val="30000"/>
                  <a:satMod val="115000"/>
                </a:schemeClr>
              </a:gs>
              <a:gs pos="26000">
                <a:srgbClr val="CCCCCC"/>
              </a:gs>
              <a:gs pos="44000">
                <a:schemeClr val="accent3">
                  <a:lumMod val="95000"/>
                  <a:shade val="100000"/>
                  <a:satMod val="115000"/>
                </a:schemeClr>
              </a:gs>
            </a:gsLst>
            <a:lin ang="16200000" scaled="1"/>
          </a:gradFill>
        </p:spPr>
        <p:txBody>
          <a:bodyPr wrap="square" rtlCol="0">
            <a:spAutoFit/>
          </a:bodyPr>
          <a:lstStyle/>
          <a:p>
            <a:r>
              <a:rPr lang="en-GB" sz="2400" b="1" dirty="0" smtClean="0">
                <a:solidFill>
                  <a:schemeClr val="bg1"/>
                </a:solidFill>
                <a:effectLst>
                  <a:outerShdw blurRad="38100" dist="38100" dir="2700000" algn="tl">
                    <a:srgbClr val="000000">
                      <a:alpha val="43137"/>
                    </a:srgbClr>
                  </a:outerShdw>
                </a:effectLst>
              </a:rPr>
              <a:t>Sub-theme 4</a:t>
            </a:r>
            <a:endParaRPr lang="en-GB" sz="2400" b="1" dirty="0">
              <a:solidFill>
                <a:schemeClr val="bg1"/>
              </a:solidFill>
              <a:effectLst>
                <a:outerShdw blurRad="38100" dist="38100" dir="2700000" algn="tl">
                  <a:srgbClr val="000000">
                    <a:alpha val="43137"/>
                  </a:srgbClr>
                </a:outerShdw>
              </a:effectLst>
            </a:endParaRPr>
          </a:p>
        </p:txBody>
      </p:sp>
      <p:sp>
        <p:nvSpPr>
          <p:cNvPr id="48" name="Oval 47"/>
          <p:cNvSpPr/>
          <p:nvPr/>
        </p:nvSpPr>
        <p:spPr>
          <a:xfrm>
            <a:off x="-64266" y="4000500"/>
            <a:ext cx="2446330" cy="1473197"/>
          </a:xfrm>
          <a:prstGeom prst="ellipse">
            <a:avLst/>
          </a:prstGeom>
          <a:solidFill>
            <a:schemeClr val="accent4">
              <a:lumMod val="20000"/>
              <a:lumOff val="80000"/>
            </a:schemeClr>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en-GB" sz="2800" dirty="0" smtClean="0">
                <a:solidFill>
                  <a:schemeClr val="tx1"/>
                </a:solidFill>
              </a:rPr>
              <a:t>energy audits</a:t>
            </a:r>
            <a:endParaRPr lang="en-GB" sz="2800" dirty="0">
              <a:solidFill>
                <a:schemeClr val="tx1"/>
              </a:solidFill>
            </a:endParaRPr>
          </a:p>
        </p:txBody>
      </p:sp>
      <p:sp>
        <p:nvSpPr>
          <p:cNvPr id="20" name="Rounded Rectangle 19"/>
          <p:cNvSpPr/>
          <p:nvPr/>
        </p:nvSpPr>
        <p:spPr>
          <a:xfrm>
            <a:off x="1850031" y="3994708"/>
            <a:ext cx="2485106" cy="1866530"/>
          </a:xfrm>
          <a:prstGeom prst="roundRect">
            <a:avLst/>
          </a:prstGeom>
          <a:solidFill>
            <a:srgbClr val="FDFDE9"/>
          </a:solidFill>
        </p:spPr>
        <p:style>
          <a:lnRef idx="1">
            <a:schemeClr val="accent4"/>
          </a:lnRef>
          <a:fillRef idx="3">
            <a:schemeClr val="accent4"/>
          </a:fillRef>
          <a:effectRef idx="2">
            <a:schemeClr val="accent4"/>
          </a:effectRef>
          <a:fontRef idx="minor">
            <a:schemeClr val="lt1"/>
          </a:fontRef>
        </p:style>
        <p:txBody>
          <a:bodyPr rtlCol="0" anchor="ctr"/>
          <a:lstStyle/>
          <a:p>
            <a:pPr algn="ctr"/>
            <a:r>
              <a:rPr lang="en-GB" sz="2800" dirty="0" smtClean="0">
                <a:solidFill>
                  <a:schemeClr val="tx1"/>
                </a:solidFill>
              </a:rPr>
              <a:t>DATA BASE</a:t>
            </a:r>
          </a:p>
          <a:p>
            <a:pPr algn="ctr"/>
            <a:r>
              <a:rPr lang="en-GB" sz="2800" dirty="0" smtClean="0">
                <a:solidFill>
                  <a:schemeClr val="tx1"/>
                </a:solidFill>
              </a:rPr>
              <a:t>Creation </a:t>
            </a:r>
            <a:endParaRPr lang="en-GB" sz="2800" dirty="0">
              <a:solidFill>
                <a:schemeClr val="tx1"/>
              </a:solidFill>
            </a:endParaRPr>
          </a:p>
        </p:txBody>
      </p:sp>
      <p:sp>
        <p:nvSpPr>
          <p:cNvPr id="25" name="Oval 24"/>
          <p:cNvSpPr/>
          <p:nvPr/>
        </p:nvSpPr>
        <p:spPr>
          <a:xfrm>
            <a:off x="4061637" y="4190996"/>
            <a:ext cx="2931381" cy="1282701"/>
          </a:xfrm>
          <a:prstGeom prst="ellipse">
            <a:avLst/>
          </a:prstGeom>
          <a:solidFill>
            <a:schemeClr val="accent4">
              <a:lumMod val="20000"/>
              <a:lumOff val="8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2800" dirty="0" smtClean="0">
                <a:solidFill>
                  <a:schemeClr val="tx1"/>
                </a:solidFill>
              </a:rPr>
              <a:t>SLUM upgrading</a:t>
            </a:r>
            <a:endParaRPr lang="en-GB" sz="2800" dirty="0">
              <a:solidFill>
                <a:schemeClr val="tx1"/>
              </a:solidFill>
            </a:endParaRPr>
          </a:p>
        </p:txBody>
      </p:sp>
      <p:sp>
        <p:nvSpPr>
          <p:cNvPr id="34" name="Rounded Rectangle 33"/>
          <p:cNvSpPr/>
          <p:nvPr/>
        </p:nvSpPr>
        <p:spPr>
          <a:xfrm>
            <a:off x="-64266" y="3924300"/>
            <a:ext cx="2667000" cy="2209800"/>
          </a:xfrm>
          <a:prstGeom prst="roundRect">
            <a:avLst/>
          </a:prstGeom>
          <a:noFill/>
          <a:ln>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ounded Rectangle 34"/>
          <p:cNvSpPr/>
          <p:nvPr/>
        </p:nvSpPr>
        <p:spPr>
          <a:xfrm>
            <a:off x="1824778" y="3822337"/>
            <a:ext cx="3048000" cy="2133601"/>
          </a:xfrm>
          <a:prstGeom prst="roundRect">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ounded Rectangle 35"/>
          <p:cNvSpPr/>
          <p:nvPr/>
        </p:nvSpPr>
        <p:spPr>
          <a:xfrm>
            <a:off x="5812648" y="3733800"/>
            <a:ext cx="2962287" cy="2791544"/>
          </a:xfrm>
          <a:prstGeom prst="roundRect">
            <a:avLst/>
          </a:prstGeom>
          <a:noFill/>
          <a:ln>
            <a:solidFill>
              <a:schemeClr val="accent6">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8" name="Straight Connector 37"/>
          <p:cNvCxnSpPr/>
          <p:nvPr/>
        </p:nvCxnSpPr>
        <p:spPr>
          <a:xfrm flipH="1">
            <a:off x="1209847" y="3396692"/>
            <a:ext cx="29640" cy="304800"/>
          </a:xfrm>
          <a:prstGeom prst="line">
            <a:avLst/>
          </a:prstGeom>
          <a:ln w="38100" cmpd="dbl">
            <a:prstDash val="solid"/>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3957413" y="3425371"/>
            <a:ext cx="0" cy="381000"/>
          </a:xfrm>
          <a:prstGeom prst="line">
            <a:avLst/>
          </a:prstGeom>
          <a:ln w="38100" cmpd="dbl">
            <a:prstDash val="solid"/>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7567670" y="3429000"/>
            <a:ext cx="0" cy="304800"/>
          </a:xfrm>
          <a:prstGeom prst="line">
            <a:avLst/>
          </a:prstGeom>
          <a:ln w="38100" cmpd="dbl">
            <a:prstDash val="solid"/>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11935" y="10626"/>
            <a:ext cx="12192000" cy="1508105"/>
          </a:xfrm>
          <a:prstGeom prst="rect">
            <a:avLst/>
          </a:prstGeom>
          <a:solidFill>
            <a:srgbClr val="0000CC"/>
          </a:solidFill>
        </p:spPr>
        <p:style>
          <a:lnRef idx="1">
            <a:schemeClr val="accent3"/>
          </a:lnRef>
          <a:fillRef idx="3">
            <a:schemeClr val="accent3"/>
          </a:fillRef>
          <a:effectRef idx="2">
            <a:schemeClr val="accent3"/>
          </a:effectRef>
          <a:fontRef idx="minor">
            <a:schemeClr val="lt1"/>
          </a:fontRef>
        </p:style>
        <p:txBody>
          <a:bodyPr wrap="square" rtlCol="0">
            <a:spAutoFit/>
          </a:bodyPr>
          <a:lstStyle/>
          <a:p>
            <a:pPr algn="ctr"/>
            <a:endParaRPr lang="en-US" sz="2800" b="1" dirty="0" smtClean="0">
              <a:effectLst>
                <a:outerShdw blurRad="38100" dist="38100" dir="2700000" algn="tl">
                  <a:srgbClr val="000000">
                    <a:alpha val="43137"/>
                  </a:srgbClr>
                </a:outerShdw>
              </a:effectLst>
            </a:endParaRPr>
          </a:p>
          <a:p>
            <a:pPr algn="ctr"/>
            <a:r>
              <a:rPr lang="en-US" sz="3200" b="1" dirty="0" smtClean="0">
                <a:effectLst>
                  <a:outerShdw blurRad="38100" dist="38100" dir="2700000" algn="tl">
                    <a:srgbClr val="000000">
                      <a:alpha val="43137"/>
                    </a:srgbClr>
                  </a:outerShdw>
                </a:effectLst>
              </a:rPr>
              <a:t>ENVIRONMENT </a:t>
            </a:r>
            <a:r>
              <a:rPr lang="en-US" sz="3200" b="1" dirty="0">
                <a:effectLst>
                  <a:outerShdw blurRad="38100" dist="38100" dir="2700000" algn="tl">
                    <a:srgbClr val="000000">
                      <a:alpha val="43137"/>
                    </a:srgbClr>
                  </a:outerShdw>
                </a:effectLst>
              </a:rPr>
              <a:t>AND INFRASTRUCTURE </a:t>
            </a:r>
            <a:r>
              <a:rPr lang="en-US" sz="3200" b="1" dirty="0" smtClean="0">
                <a:effectLst>
                  <a:outerShdw blurRad="38100" dist="38100" dir="2700000" algn="tl">
                    <a:srgbClr val="000000">
                      <a:alpha val="43137"/>
                    </a:srgbClr>
                  </a:outerShdw>
                </a:effectLst>
              </a:rPr>
              <a:t>TECHNOLOGIES (94.4 m)</a:t>
            </a:r>
          </a:p>
          <a:p>
            <a:pPr algn="ctr"/>
            <a:r>
              <a:rPr lang="en-US" sz="3200" b="1" dirty="0" smtClean="0">
                <a:solidFill>
                  <a:srgbClr val="0000CC"/>
                </a:solidFill>
                <a:effectLst>
                  <a:outerShdw blurRad="38100" dist="38100" dir="2700000" algn="tl">
                    <a:srgbClr val="000000">
                      <a:alpha val="43137"/>
                    </a:srgbClr>
                  </a:outerShdw>
                </a:effectLst>
              </a:rPr>
              <a:t> </a:t>
            </a:r>
            <a:endParaRPr lang="en-US" sz="3200" b="1" dirty="0">
              <a:solidFill>
                <a:srgbClr val="0000CC"/>
              </a:solidFill>
              <a:effectLst>
                <a:outerShdw blurRad="38100" dist="38100" dir="2700000" algn="tl">
                  <a:srgbClr val="000000">
                    <a:alpha val="43137"/>
                  </a:srgbClr>
                </a:outerShdw>
              </a:effectLst>
            </a:endParaRPr>
          </a:p>
        </p:txBody>
      </p:sp>
      <p:sp>
        <p:nvSpPr>
          <p:cNvPr id="42" name="TextBox 41"/>
          <p:cNvSpPr txBox="1"/>
          <p:nvPr/>
        </p:nvSpPr>
        <p:spPr>
          <a:xfrm>
            <a:off x="8545314" y="1751499"/>
            <a:ext cx="1831664" cy="461666"/>
          </a:xfrm>
          <a:prstGeom prst="rect">
            <a:avLst/>
          </a:prstGeom>
          <a:gradFill>
            <a:gsLst>
              <a:gs pos="0">
                <a:schemeClr val="accent3">
                  <a:lumMod val="95000"/>
                  <a:shade val="30000"/>
                  <a:satMod val="115000"/>
                </a:schemeClr>
              </a:gs>
              <a:gs pos="26000">
                <a:srgbClr val="CCCCCC"/>
              </a:gs>
              <a:gs pos="44000">
                <a:schemeClr val="accent3">
                  <a:lumMod val="95000"/>
                  <a:shade val="100000"/>
                  <a:satMod val="115000"/>
                </a:schemeClr>
              </a:gs>
            </a:gsLst>
            <a:lin ang="16200000" scaled="1"/>
          </a:gradFill>
        </p:spPr>
        <p:txBody>
          <a:bodyPr wrap="square" rtlCol="0">
            <a:spAutoFit/>
          </a:bodyPr>
          <a:lstStyle/>
          <a:p>
            <a:r>
              <a:rPr lang="en-GB" sz="2400" b="1" dirty="0" smtClean="0">
                <a:solidFill>
                  <a:schemeClr val="bg1"/>
                </a:solidFill>
                <a:effectLst>
                  <a:outerShdw blurRad="38100" dist="38100" dir="2700000" algn="tl">
                    <a:srgbClr val="000000">
                      <a:alpha val="43137"/>
                    </a:srgbClr>
                  </a:outerShdw>
                </a:effectLst>
              </a:rPr>
              <a:t>Sub-theme 5</a:t>
            </a:r>
            <a:endParaRPr lang="en-GB" sz="2400" b="1" dirty="0">
              <a:solidFill>
                <a:schemeClr val="bg1"/>
              </a:solidFill>
              <a:effectLst>
                <a:outerShdw blurRad="38100" dist="38100" dir="2700000" algn="tl">
                  <a:srgbClr val="000000">
                    <a:alpha val="43137"/>
                  </a:srgbClr>
                </a:outerShdw>
              </a:effectLst>
            </a:endParaRPr>
          </a:p>
        </p:txBody>
      </p:sp>
      <p:sp>
        <p:nvSpPr>
          <p:cNvPr id="46" name="Oval 45"/>
          <p:cNvSpPr/>
          <p:nvPr/>
        </p:nvSpPr>
        <p:spPr>
          <a:xfrm>
            <a:off x="8936848" y="4029792"/>
            <a:ext cx="3255151" cy="2495551"/>
          </a:xfrm>
          <a:prstGeom prst="ellipse">
            <a:avLst/>
          </a:prstGeom>
          <a:solidFill>
            <a:srgbClr val="FDFDE9"/>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3200" dirty="0" smtClean="0">
                <a:solidFill>
                  <a:schemeClr val="tx1"/>
                </a:solidFill>
              </a:rPr>
              <a:t>Cultural heritage</a:t>
            </a:r>
            <a:endParaRPr lang="en-GB" sz="3200" dirty="0">
              <a:solidFill>
                <a:schemeClr val="tx1"/>
              </a:solidFill>
            </a:endParaRPr>
          </a:p>
        </p:txBody>
      </p:sp>
      <p:sp>
        <p:nvSpPr>
          <p:cNvPr id="55" name="Rounded Rectangle 54"/>
          <p:cNvSpPr/>
          <p:nvPr/>
        </p:nvSpPr>
        <p:spPr>
          <a:xfrm>
            <a:off x="9071805" y="3886200"/>
            <a:ext cx="2962287" cy="2791544"/>
          </a:xfrm>
          <a:prstGeom prst="roundRect">
            <a:avLst/>
          </a:prstGeom>
          <a:noFill/>
          <a:ln>
            <a:solidFill>
              <a:schemeClr val="accent6">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6" name="Straight Connector 55"/>
          <p:cNvCxnSpPr/>
          <p:nvPr/>
        </p:nvCxnSpPr>
        <p:spPr>
          <a:xfrm>
            <a:off x="10987314" y="2095959"/>
            <a:ext cx="15787" cy="53340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12"/>
          </p:nvPr>
        </p:nvSpPr>
        <p:spPr/>
        <p:txBody>
          <a:bodyPr/>
          <a:lstStyle/>
          <a:p>
            <a:fld id="{55027F4C-2D71-464B-B2B0-DD188A169433}" type="slidenum">
              <a:rPr lang="en-GB" smtClean="0"/>
              <a:pPr/>
              <a:t>28</a:t>
            </a:fld>
            <a:endParaRPr lang="en-GB"/>
          </a:p>
        </p:txBody>
      </p:sp>
      <p:pic>
        <p:nvPicPr>
          <p:cNvPr id="37" name="Picture 36" descr="http://www.jkuat.ac.ke/wp-content/themes/jkuat/images/logo-jkuat.jpg"/>
          <p:cNvPicPr>
            <a:picLocks noChangeAspect="1"/>
          </p:cNvPicPr>
          <p:nvPr/>
        </p:nvPicPr>
        <p:blipFill>
          <a:blip r:embed="rId3" cstate="print"/>
          <a:srcRect r="83974"/>
          <a:stretch>
            <a:fillRect/>
          </a:stretch>
        </p:blipFill>
        <p:spPr bwMode="auto">
          <a:xfrm>
            <a:off x="11266865" y="5892749"/>
            <a:ext cx="877050" cy="841949"/>
          </a:xfrm>
          <a:prstGeom prst="rect">
            <a:avLst/>
          </a:prstGeom>
          <a:noFill/>
          <a:ln w="9525">
            <a:noFill/>
            <a:miter lim="800000"/>
            <a:headEnd/>
            <a:tailEnd/>
          </a:ln>
        </p:spPr>
      </p:pic>
      <p:sp>
        <p:nvSpPr>
          <p:cNvPr id="49" name="Rounded Rectangle 48"/>
          <p:cNvSpPr/>
          <p:nvPr/>
        </p:nvSpPr>
        <p:spPr>
          <a:xfrm>
            <a:off x="4326770" y="2483569"/>
            <a:ext cx="2293971" cy="1066800"/>
          </a:xfrm>
          <a:prstGeom prst="roundRect">
            <a:avLst/>
          </a:prstGeom>
          <a:solidFill>
            <a:srgbClr val="E7FFFE"/>
          </a:solidFill>
        </p:spPr>
        <p:style>
          <a:lnRef idx="1">
            <a:schemeClr val="accent3"/>
          </a:lnRef>
          <a:fillRef idx="2">
            <a:schemeClr val="accent3"/>
          </a:fillRef>
          <a:effectRef idx="1">
            <a:schemeClr val="accent3"/>
          </a:effectRef>
          <a:fontRef idx="minor">
            <a:schemeClr val="dk1"/>
          </a:fontRef>
        </p:style>
        <p:txBody>
          <a:bodyPr rtlCol="0" anchor="ctr"/>
          <a:lstStyle/>
          <a:p>
            <a:r>
              <a:rPr lang="en-US" sz="2400" b="1" dirty="0"/>
              <a:t>Human settlements</a:t>
            </a:r>
            <a:endParaRPr lang="en-US" sz="2400" dirty="0"/>
          </a:p>
        </p:txBody>
      </p:sp>
      <p:sp>
        <p:nvSpPr>
          <p:cNvPr id="22" name="Rounded Rectangle 21"/>
          <p:cNvSpPr/>
          <p:nvPr/>
        </p:nvSpPr>
        <p:spPr>
          <a:xfrm>
            <a:off x="6128176" y="2510811"/>
            <a:ext cx="2749978" cy="1066800"/>
          </a:xfrm>
          <a:prstGeom prst="roundRect">
            <a:avLst/>
          </a:prstGeom>
          <a:solidFill>
            <a:srgbClr val="E7FFFE"/>
          </a:solidFill>
        </p:spPr>
        <p:style>
          <a:lnRef idx="1">
            <a:schemeClr val="accent3"/>
          </a:lnRef>
          <a:fillRef idx="2">
            <a:schemeClr val="accent3"/>
          </a:fillRef>
          <a:effectRef idx="1">
            <a:schemeClr val="accent3"/>
          </a:effectRef>
          <a:fontRef idx="minor">
            <a:schemeClr val="dk1"/>
          </a:fontRef>
        </p:style>
        <p:txBody>
          <a:bodyPr rtlCol="0" anchor="ctr"/>
          <a:lstStyle/>
          <a:p>
            <a:r>
              <a:rPr lang="en-US" sz="2400" b="1" dirty="0" smtClean="0"/>
              <a:t>Transport &amp;</a:t>
            </a:r>
          </a:p>
          <a:p>
            <a:r>
              <a:rPr lang="en-US" sz="2400" b="1" dirty="0" smtClean="0"/>
              <a:t>Infrastructure</a:t>
            </a:r>
            <a:endParaRPr lang="en-US" sz="2400" dirty="0"/>
          </a:p>
        </p:txBody>
      </p:sp>
      <p:sp>
        <p:nvSpPr>
          <p:cNvPr id="33" name="Rounded Rectangle 32"/>
          <p:cNvSpPr/>
          <p:nvPr/>
        </p:nvSpPr>
        <p:spPr>
          <a:xfrm>
            <a:off x="8158676" y="2472673"/>
            <a:ext cx="2604300" cy="1066800"/>
          </a:xfrm>
          <a:prstGeom prst="roundRect">
            <a:avLst/>
          </a:prstGeom>
          <a:solidFill>
            <a:srgbClr val="E7FFFE"/>
          </a:solidFill>
        </p:spPr>
        <p:style>
          <a:lnRef idx="1">
            <a:schemeClr val="accent3"/>
          </a:lnRef>
          <a:fillRef idx="2">
            <a:schemeClr val="accent3"/>
          </a:fillRef>
          <a:effectRef idx="1">
            <a:schemeClr val="accent3"/>
          </a:effectRef>
          <a:fontRef idx="minor">
            <a:schemeClr val="dk1"/>
          </a:fontRef>
        </p:style>
        <p:txBody>
          <a:bodyPr rtlCol="0" anchor="ctr"/>
          <a:lstStyle/>
          <a:p>
            <a:pPr fontAlgn="base"/>
            <a:r>
              <a:rPr lang="en-US" sz="2400" b="1" dirty="0"/>
              <a:t>Architectural pedagogy</a:t>
            </a:r>
            <a:endParaRPr lang="en-US" sz="2400" dirty="0"/>
          </a:p>
        </p:txBody>
      </p:sp>
      <p:sp>
        <p:nvSpPr>
          <p:cNvPr id="50" name="Rounded Rectangle 49"/>
          <p:cNvSpPr/>
          <p:nvPr/>
        </p:nvSpPr>
        <p:spPr>
          <a:xfrm>
            <a:off x="10055023" y="2431111"/>
            <a:ext cx="2245888" cy="1066800"/>
          </a:xfrm>
          <a:prstGeom prst="roundRect">
            <a:avLst/>
          </a:prstGeom>
          <a:solidFill>
            <a:srgbClr val="E7FFFE"/>
          </a:solidFill>
        </p:spPr>
        <p:style>
          <a:lnRef idx="1">
            <a:schemeClr val="accent3"/>
          </a:lnRef>
          <a:fillRef idx="2">
            <a:schemeClr val="accent3"/>
          </a:fillRef>
          <a:effectRef idx="1">
            <a:schemeClr val="accent3"/>
          </a:effectRef>
          <a:fontRef idx="minor">
            <a:schemeClr val="dk1"/>
          </a:fontRef>
        </p:style>
        <p:txBody>
          <a:bodyPr rtlCol="0" anchor="ctr"/>
          <a:lstStyle/>
          <a:p>
            <a:r>
              <a:rPr lang="en-US" sz="2400" b="1" dirty="0" smtClean="0"/>
              <a:t>Heritage</a:t>
            </a:r>
          </a:p>
          <a:p>
            <a:r>
              <a:rPr lang="en-US" sz="2400" b="1" dirty="0" smtClean="0"/>
              <a:t>&amp; conservation </a:t>
            </a:r>
            <a:endParaRPr lang="en-US" sz="2400" dirty="0"/>
          </a:p>
        </p:txBody>
      </p:sp>
      <p:sp>
        <p:nvSpPr>
          <p:cNvPr id="51" name="Oval 50"/>
          <p:cNvSpPr/>
          <p:nvPr/>
        </p:nvSpPr>
        <p:spPr>
          <a:xfrm>
            <a:off x="6418286" y="4183260"/>
            <a:ext cx="2931381" cy="1282701"/>
          </a:xfrm>
          <a:prstGeom prst="ellipse">
            <a:avLst/>
          </a:prstGeom>
          <a:solidFill>
            <a:schemeClr val="accent4">
              <a:lumMod val="20000"/>
              <a:lumOff val="8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2800" dirty="0" smtClean="0">
                <a:solidFill>
                  <a:schemeClr val="tx1"/>
                </a:solidFill>
              </a:rPr>
              <a:t>Enhance travellers safety</a:t>
            </a:r>
            <a:endParaRPr lang="en-GB" sz="2800" dirty="0">
              <a:solidFill>
                <a:schemeClr val="tx1"/>
              </a:solidFill>
            </a:endParaRPr>
          </a:p>
        </p:txBody>
      </p:sp>
      <p:sp>
        <p:nvSpPr>
          <p:cNvPr id="52" name="Oval 51"/>
          <p:cNvSpPr/>
          <p:nvPr/>
        </p:nvSpPr>
        <p:spPr>
          <a:xfrm>
            <a:off x="3880397" y="5403669"/>
            <a:ext cx="2931381" cy="1282701"/>
          </a:xfrm>
          <a:prstGeom prst="ellipse">
            <a:avLst/>
          </a:prstGeom>
          <a:solidFill>
            <a:schemeClr val="accent4">
              <a:lumMod val="20000"/>
              <a:lumOff val="8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2400" dirty="0">
                <a:solidFill>
                  <a:schemeClr val="tx1"/>
                </a:solidFill>
              </a:rPr>
              <a:t>SUSTAINABLE </a:t>
            </a:r>
          </a:p>
          <a:p>
            <a:pPr algn="ctr"/>
            <a:r>
              <a:rPr lang="en-GB" sz="2400" dirty="0">
                <a:solidFill>
                  <a:schemeClr val="tx1"/>
                </a:solidFill>
              </a:rPr>
              <a:t>HOUSING</a:t>
            </a:r>
          </a:p>
        </p:txBody>
      </p:sp>
      <p:sp>
        <p:nvSpPr>
          <p:cNvPr id="53" name="TextBox 52"/>
          <p:cNvSpPr txBox="1"/>
          <p:nvPr/>
        </p:nvSpPr>
        <p:spPr>
          <a:xfrm>
            <a:off x="4352734" y="1773299"/>
            <a:ext cx="1981198" cy="457200"/>
          </a:xfrm>
          <a:prstGeom prst="rect">
            <a:avLst/>
          </a:prstGeom>
          <a:gradFill>
            <a:gsLst>
              <a:gs pos="0">
                <a:schemeClr val="accent3">
                  <a:lumMod val="95000"/>
                  <a:shade val="30000"/>
                  <a:satMod val="115000"/>
                </a:schemeClr>
              </a:gs>
              <a:gs pos="26000">
                <a:srgbClr val="CCCCCC"/>
              </a:gs>
              <a:gs pos="44000">
                <a:schemeClr val="accent3">
                  <a:lumMod val="95000"/>
                  <a:shade val="100000"/>
                  <a:satMod val="115000"/>
                </a:schemeClr>
              </a:gs>
            </a:gsLst>
            <a:lin ang="16200000" scaled="1"/>
          </a:gradFill>
        </p:spPr>
        <p:txBody>
          <a:bodyPr wrap="square" rtlCol="0">
            <a:spAutoFit/>
          </a:bodyPr>
          <a:lstStyle/>
          <a:p>
            <a:r>
              <a:rPr lang="en-GB" sz="2400" b="1" dirty="0" smtClean="0">
                <a:solidFill>
                  <a:schemeClr val="bg1"/>
                </a:solidFill>
                <a:effectLst>
                  <a:outerShdw blurRad="38100" dist="38100" dir="2700000" algn="tl">
                    <a:srgbClr val="000000">
                      <a:alpha val="43137"/>
                    </a:srgbClr>
                  </a:outerShdw>
                </a:effectLst>
              </a:rPr>
              <a:t>Sub-theme 3</a:t>
            </a:r>
            <a:endParaRPr lang="en-GB" sz="2400" b="1" dirty="0">
              <a:solidFill>
                <a:schemeClr val="bg1"/>
              </a:solidFill>
              <a:effectLst>
                <a:outerShdw blurRad="38100" dist="38100" dir="2700000" algn="tl">
                  <a:srgbClr val="000000">
                    <a:alpha val="43137"/>
                  </a:srgbClr>
                </a:outerShdw>
              </a:effectLst>
            </a:endParaRPr>
          </a:p>
        </p:txBody>
      </p:sp>
      <p:sp>
        <p:nvSpPr>
          <p:cNvPr id="54" name="TextBox 53"/>
          <p:cNvSpPr txBox="1"/>
          <p:nvPr/>
        </p:nvSpPr>
        <p:spPr>
          <a:xfrm>
            <a:off x="10464064" y="1744088"/>
            <a:ext cx="1814838" cy="461666"/>
          </a:xfrm>
          <a:prstGeom prst="rect">
            <a:avLst/>
          </a:prstGeom>
          <a:gradFill>
            <a:gsLst>
              <a:gs pos="0">
                <a:schemeClr val="accent3">
                  <a:lumMod val="95000"/>
                  <a:shade val="30000"/>
                  <a:satMod val="115000"/>
                </a:schemeClr>
              </a:gs>
              <a:gs pos="26000">
                <a:srgbClr val="CCCCCC"/>
              </a:gs>
              <a:gs pos="44000">
                <a:schemeClr val="accent3">
                  <a:lumMod val="95000"/>
                  <a:shade val="100000"/>
                  <a:satMod val="115000"/>
                </a:schemeClr>
              </a:gs>
            </a:gsLst>
            <a:lin ang="16200000" scaled="1"/>
          </a:gradFill>
        </p:spPr>
        <p:txBody>
          <a:bodyPr wrap="square" rtlCol="0">
            <a:spAutoFit/>
          </a:bodyPr>
          <a:lstStyle/>
          <a:p>
            <a:r>
              <a:rPr lang="en-GB" sz="2400" b="1" dirty="0" smtClean="0">
                <a:solidFill>
                  <a:schemeClr val="bg1"/>
                </a:solidFill>
                <a:effectLst>
                  <a:outerShdw blurRad="38100" dist="38100" dir="2700000" algn="tl">
                    <a:srgbClr val="000000">
                      <a:alpha val="43137"/>
                    </a:srgbClr>
                  </a:outerShdw>
                </a:effectLst>
              </a:rPr>
              <a:t>Sub-theme 6</a:t>
            </a:r>
            <a:endParaRPr lang="en-GB" sz="2400" b="1" dirty="0">
              <a:solidFill>
                <a:schemeClr val="bg1"/>
              </a:solidFill>
              <a:effectLst>
                <a:outerShdw blurRad="38100" dist="38100" dir="2700000" algn="tl">
                  <a:srgbClr val="000000">
                    <a:alpha val="43137"/>
                  </a:srgbClr>
                </a:outerShdw>
              </a:effectLst>
            </a:endParaRPr>
          </a:p>
        </p:txBody>
      </p:sp>
      <p:cxnSp>
        <p:nvCxnSpPr>
          <p:cNvPr id="58" name="Straight Connector 57"/>
          <p:cNvCxnSpPr/>
          <p:nvPr/>
        </p:nvCxnSpPr>
        <p:spPr>
          <a:xfrm>
            <a:off x="5343333" y="2189843"/>
            <a:ext cx="0" cy="38100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9390525" y="2102569"/>
            <a:ext cx="0" cy="38100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71159711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5027F4C-2D71-464B-B2B0-DD188A169433}" type="slidenum">
              <a:rPr lang="en-GB" smtClean="0"/>
              <a:pPr/>
              <a:t>29</a:t>
            </a:fld>
            <a:endParaRPr lang="en-GB"/>
          </a:p>
        </p:txBody>
      </p:sp>
      <p:graphicFrame>
        <p:nvGraphicFramePr>
          <p:cNvPr id="5" name="Table 4"/>
          <p:cNvGraphicFramePr>
            <a:graphicFrameLocks noGrp="1"/>
          </p:cNvGraphicFramePr>
          <p:nvPr>
            <p:extLst>
              <p:ext uri="{D42A27DB-BD31-4B8C-83A1-F6EECF244321}">
                <p14:modId xmlns:p14="http://schemas.microsoft.com/office/powerpoint/2010/main" xmlns="" val="831936112"/>
              </p:ext>
            </p:extLst>
          </p:nvPr>
        </p:nvGraphicFramePr>
        <p:xfrm>
          <a:off x="0" y="417092"/>
          <a:ext cx="6114197" cy="5722296"/>
        </p:xfrm>
        <a:graphic>
          <a:graphicData uri="http://schemas.openxmlformats.org/drawingml/2006/table">
            <a:tbl>
              <a:tblPr firstRow="1" firstCol="1" bandRow="1">
                <a:tableStyleId>{5C22544A-7EE6-4342-B048-85BDC9FD1C3A}</a:tableStyleId>
              </a:tblPr>
              <a:tblGrid>
                <a:gridCol w="4914900">
                  <a:extLst>
                    <a:ext uri="{9D8B030D-6E8A-4147-A177-3AD203B41FA5}">
                      <a16:colId xmlns:a16="http://schemas.microsoft.com/office/drawing/2014/main" xmlns="" val="20000"/>
                    </a:ext>
                  </a:extLst>
                </a:gridCol>
                <a:gridCol w="1199297">
                  <a:extLst>
                    <a:ext uri="{9D8B030D-6E8A-4147-A177-3AD203B41FA5}">
                      <a16:colId xmlns:a16="http://schemas.microsoft.com/office/drawing/2014/main" xmlns="" val="20001"/>
                    </a:ext>
                  </a:extLst>
                </a:gridCol>
              </a:tblGrid>
              <a:tr h="516241">
                <a:tc>
                  <a:txBody>
                    <a:bodyPr/>
                    <a:lstStyle/>
                    <a:p>
                      <a:pPr marL="0" marR="0" algn="just">
                        <a:lnSpc>
                          <a:spcPct val="107000"/>
                        </a:lnSpc>
                        <a:spcBef>
                          <a:spcPts val="0"/>
                        </a:spcBef>
                        <a:spcAft>
                          <a:spcPts val="0"/>
                        </a:spcAft>
                      </a:pPr>
                      <a:r>
                        <a:rPr lang="en-US" sz="2800" dirty="0">
                          <a:effectLst/>
                        </a:rPr>
                        <a:t>Capacity building</a:t>
                      </a:r>
                      <a:endParaRPr lang="en-US"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lvl="0" indent="0" algn="just" defTabSz="914400" rtl="0" eaLnBrk="1" fontAlgn="auto" latinLnBrk="0" hangingPunct="1">
                        <a:lnSpc>
                          <a:spcPct val="107000"/>
                        </a:lnSpc>
                        <a:spcBef>
                          <a:spcPts val="0"/>
                        </a:spcBef>
                        <a:spcAft>
                          <a:spcPts val="0"/>
                        </a:spcAft>
                        <a:buClrTx/>
                        <a:buSzTx/>
                        <a:buFontTx/>
                        <a:buNone/>
                        <a:tabLst/>
                        <a:defRPr/>
                      </a:pPr>
                      <a:r>
                        <a:rPr kumimoji="0" lang="en-US" sz="2000" b="0" i="0" u="none" strike="noStrike" kern="1200" cap="none" spc="0" normalizeH="0" baseline="0" noProof="0" dirty="0" smtClean="0">
                          <a:ln>
                            <a:noFill/>
                          </a:ln>
                          <a:solidFill>
                            <a:schemeClr val="bg1"/>
                          </a:solidFill>
                          <a:effectLst/>
                          <a:uLnTx/>
                          <a:uFillTx/>
                          <a:latin typeface="+mn-lt"/>
                          <a:ea typeface="+mn-ea"/>
                          <a:cs typeface="+mn-cs"/>
                        </a:rPr>
                        <a:t>Quantity</a:t>
                      </a:r>
                      <a:endParaRPr kumimoji="0" lang="en-US" sz="2000" b="0" i="0" u="none" strike="noStrike" kern="1200" cap="none" spc="0" normalizeH="0" baseline="0" noProof="0" dirty="0">
                        <a:ln>
                          <a:noFill/>
                        </a:ln>
                        <a:solidFill>
                          <a:schemeClr val="bg1"/>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0"/>
                  </a:ext>
                </a:extLst>
              </a:tr>
              <a:tr h="487205">
                <a:tc>
                  <a:txBody>
                    <a:bodyPr/>
                    <a:lstStyle/>
                    <a:p>
                      <a:pPr marL="0" marR="0" algn="just">
                        <a:lnSpc>
                          <a:spcPct val="107000"/>
                        </a:lnSpc>
                        <a:spcBef>
                          <a:spcPts val="0"/>
                        </a:spcBef>
                        <a:spcAft>
                          <a:spcPts val="0"/>
                        </a:spcAft>
                      </a:pPr>
                      <a:r>
                        <a:rPr lang="en-US" sz="2800" dirty="0">
                          <a:effectLst/>
                        </a:rPr>
                        <a:t>PhD.</a:t>
                      </a:r>
                      <a:endParaRPr lang="en-US"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800">
                          <a:effectLst/>
                        </a:rPr>
                        <a:t>3</a:t>
                      </a:r>
                      <a:endParaRPr lang="en-US"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1"/>
                  </a:ext>
                </a:extLst>
              </a:tr>
              <a:tr h="487205">
                <a:tc>
                  <a:txBody>
                    <a:bodyPr/>
                    <a:lstStyle/>
                    <a:p>
                      <a:pPr marL="0" marR="0" algn="just">
                        <a:lnSpc>
                          <a:spcPct val="107000"/>
                        </a:lnSpc>
                        <a:spcBef>
                          <a:spcPts val="0"/>
                        </a:spcBef>
                        <a:spcAft>
                          <a:spcPts val="0"/>
                        </a:spcAft>
                      </a:pPr>
                      <a:r>
                        <a:rPr lang="en-US" sz="2800">
                          <a:effectLst/>
                        </a:rPr>
                        <a:t>MSc.</a:t>
                      </a:r>
                      <a:endParaRPr lang="en-US"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800">
                          <a:effectLst/>
                        </a:rPr>
                        <a:t>18</a:t>
                      </a:r>
                      <a:endParaRPr lang="en-US"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2"/>
                  </a:ext>
                </a:extLst>
              </a:tr>
              <a:tr h="487205">
                <a:tc>
                  <a:txBody>
                    <a:bodyPr/>
                    <a:lstStyle/>
                    <a:p>
                      <a:pPr marL="0" marR="0" algn="just">
                        <a:lnSpc>
                          <a:spcPct val="107000"/>
                        </a:lnSpc>
                        <a:spcBef>
                          <a:spcPts val="0"/>
                        </a:spcBef>
                        <a:spcAft>
                          <a:spcPts val="0"/>
                        </a:spcAft>
                      </a:pPr>
                      <a:r>
                        <a:rPr lang="en-US" sz="2800" dirty="0">
                          <a:effectLst/>
                        </a:rPr>
                        <a:t>Internships</a:t>
                      </a:r>
                      <a:endParaRPr lang="en-US"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800">
                          <a:effectLst/>
                        </a:rPr>
                        <a:t>4</a:t>
                      </a:r>
                      <a:endParaRPr lang="en-US"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3"/>
                  </a:ext>
                </a:extLst>
              </a:tr>
              <a:tr h="487205">
                <a:tc>
                  <a:txBody>
                    <a:bodyPr/>
                    <a:lstStyle/>
                    <a:p>
                      <a:pPr marL="0" marR="0" algn="just">
                        <a:lnSpc>
                          <a:spcPct val="107000"/>
                        </a:lnSpc>
                        <a:spcBef>
                          <a:spcPts val="0"/>
                        </a:spcBef>
                        <a:spcAft>
                          <a:spcPts val="0"/>
                        </a:spcAft>
                      </a:pPr>
                      <a:r>
                        <a:rPr lang="en-US" sz="2800">
                          <a:effectLst/>
                        </a:rPr>
                        <a:t>Total</a:t>
                      </a:r>
                      <a:endParaRPr lang="en-US"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800" dirty="0">
                          <a:effectLst/>
                        </a:rPr>
                        <a:t>25</a:t>
                      </a:r>
                      <a:endParaRPr lang="en-US"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4"/>
                  </a:ext>
                </a:extLst>
              </a:tr>
              <a:tr h="487205">
                <a:tc>
                  <a:txBody>
                    <a:bodyPr/>
                    <a:lstStyle/>
                    <a:p>
                      <a:pPr marL="0" marR="0" algn="l">
                        <a:lnSpc>
                          <a:spcPct val="107000"/>
                        </a:lnSpc>
                        <a:spcBef>
                          <a:spcPts val="0"/>
                        </a:spcBef>
                        <a:spcAft>
                          <a:spcPts val="0"/>
                        </a:spcAft>
                      </a:pPr>
                      <a:r>
                        <a:rPr lang="en-US" sz="2800" dirty="0">
                          <a:effectLst/>
                        </a:rPr>
                        <a:t>Other Key Performance Indicators</a:t>
                      </a:r>
                      <a:endParaRPr lang="en-US"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lvl="0" indent="0" algn="just" defTabSz="914400" rtl="0" eaLnBrk="1" fontAlgn="auto" latinLnBrk="0" hangingPunct="1">
                        <a:lnSpc>
                          <a:spcPct val="107000"/>
                        </a:lnSpc>
                        <a:spcBef>
                          <a:spcPts val="0"/>
                        </a:spcBef>
                        <a:spcAft>
                          <a:spcPts val="0"/>
                        </a:spcAft>
                        <a:buClrTx/>
                        <a:buSzTx/>
                        <a:buFontTx/>
                        <a:buNone/>
                        <a:tabLst/>
                        <a:defRPr/>
                      </a:pPr>
                      <a:r>
                        <a:rPr kumimoji="0" lang="en-US" sz="2000" b="0" i="0" u="none" strike="noStrike" kern="1200" cap="none" spc="0" normalizeH="0" baseline="0" noProof="0" dirty="0" smtClean="0">
                          <a:ln>
                            <a:noFill/>
                          </a:ln>
                          <a:solidFill>
                            <a:prstClr val="black"/>
                          </a:solidFill>
                          <a:effectLst/>
                          <a:uLnTx/>
                          <a:uFillTx/>
                          <a:latin typeface="+mn-lt"/>
                          <a:ea typeface="+mn-ea"/>
                          <a:cs typeface="+mn-cs"/>
                        </a:rPr>
                        <a:t>Quantity</a:t>
                      </a:r>
                      <a:endPar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5"/>
                  </a:ext>
                </a:extLst>
              </a:tr>
              <a:tr h="974410">
                <a:tc>
                  <a:txBody>
                    <a:bodyPr/>
                    <a:lstStyle/>
                    <a:p>
                      <a:pPr marL="0" marR="0" algn="l">
                        <a:lnSpc>
                          <a:spcPct val="107000"/>
                        </a:lnSpc>
                        <a:spcBef>
                          <a:spcPts val="0"/>
                        </a:spcBef>
                        <a:spcAft>
                          <a:spcPts val="0"/>
                        </a:spcAft>
                      </a:pPr>
                      <a:r>
                        <a:rPr lang="en-US" sz="2800" dirty="0">
                          <a:effectLst/>
                        </a:rPr>
                        <a:t>Publications in peer reviewed journal and conference proceedings</a:t>
                      </a:r>
                      <a:endParaRPr lang="en-US"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800">
                          <a:effectLst/>
                        </a:rPr>
                        <a:t>63</a:t>
                      </a:r>
                      <a:endParaRPr lang="en-US"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6"/>
                  </a:ext>
                </a:extLst>
              </a:tr>
              <a:tr h="487205">
                <a:tc>
                  <a:txBody>
                    <a:bodyPr/>
                    <a:lstStyle/>
                    <a:p>
                      <a:pPr marL="0" marR="0" algn="l">
                        <a:lnSpc>
                          <a:spcPct val="107000"/>
                        </a:lnSpc>
                        <a:spcBef>
                          <a:spcPts val="0"/>
                        </a:spcBef>
                        <a:spcAft>
                          <a:spcPts val="0"/>
                        </a:spcAft>
                      </a:pPr>
                      <a:r>
                        <a:rPr lang="en-US" sz="2800" dirty="0">
                          <a:effectLst/>
                        </a:rPr>
                        <a:t>Number of products </a:t>
                      </a:r>
                      <a:r>
                        <a:rPr lang="en-US" sz="2800" dirty="0" smtClean="0">
                          <a:effectLst/>
                        </a:rPr>
                        <a:t>developed</a:t>
                      </a:r>
                      <a:endParaRPr lang="en-US"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800">
                          <a:effectLst/>
                        </a:rPr>
                        <a:t>6</a:t>
                      </a:r>
                      <a:endParaRPr lang="en-US"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7"/>
                  </a:ext>
                </a:extLst>
              </a:tr>
              <a:tr h="487205">
                <a:tc>
                  <a:txBody>
                    <a:bodyPr/>
                    <a:lstStyle/>
                    <a:p>
                      <a:pPr marL="0" marR="0" algn="just">
                        <a:lnSpc>
                          <a:spcPct val="107000"/>
                        </a:lnSpc>
                        <a:spcBef>
                          <a:spcPts val="0"/>
                        </a:spcBef>
                        <a:spcAft>
                          <a:spcPts val="0"/>
                        </a:spcAft>
                      </a:pPr>
                      <a:r>
                        <a:rPr lang="en-US" sz="2800" dirty="0">
                          <a:effectLst/>
                        </a:rPr>
                        <a:t>Consultancies</a:t>
                      </a:r>
                      <a:endParaRPr lang="en-US"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800" dirty="0">
                          <a:effectLst/>
                        </a:rPr>
                        <a:t>6</a:t>
                      </a:r>
                      <a:endParaRPr lang="en-US"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8"/>
                  </a:ext>
                </a:extLst>
              </a:tr>
            </a:tbl>
          </a:graphicData>
        </a:graphic>
      </p:graphicFrame>
      <p:sp>
        <p:nvSpPr>
          <p:cNvPr id="7" name="Rectangle 6"/>
          <p:cNvSpPr/>
          <p:nvPr/>
        </p:nvSpPr>
        <p:spPr>
          <a:xfrm>
            <a:off x="6134100" y="1371938"/>
            <a:ext cx="6032500" cy="4401205"/>
          </a:xfrm>
          <a:prstGeom prst="rect">
            <a:avLst/>
          </a:prstGeom>
        </p:spPr>
        <p:txBody>
          <a:bodyPr wrap="square">
            <a:spAutoFit/>
          </a:bodyPr>
          <a:lstStyle/>
          <a:p>
            <a:pPr marL="342900" marR="0" lvl="0" indent="-342900">
              <a:lnSpc>
                <a:spcPct val="200000"/>
              </a:lnSpc>
              <a:spcBef>
                <a:spcPts val="0"/>
              </a:spcBef>
              <a:spcAft>
                <a:spcPts val="0"/>
              </a:spcAft>
              <a:buFont typeface="+mj-lt"/>
              <a:buAutoNum type="arabicPeriod"/>
            </a:pPr>
            <a:r>
              <a:rPr lang="en-US" sz="2000" dirty="0">
                <a:latin typeface="Times New Roman" panose="02020603050405020304" pitchFamily="18" charset="0"/>
                <a:ea typeface="Calibri" panose="020F0502020204030204" pitchFamily="34" charset="0"/>
                <a:cs typeface="Times New Roman" panose="02020603050405020304" pitchFamily="18" charset="0"/>
              </a:rPr>
              <a:t>Energy use in Buildings data base.</a:t>
            </a:r>
          </a:p>
          <a:p>
            <a:pPr marL="342900" marR="0" lvl="0" indent="-342900">
              <a:lnSpc>
                <a:spcPct val="200000"/>
              </a:lnSpc>
              <a:spcBef>
                <a:spcPts val="0"/>
              </a:spcBef>
              <a:spcAft>
                <a:spcPts val="0"/>
              </a:spcAft>
              <a:buFont typeface="+mj-lt"/>
              <a:buAutoNum type="arabicPeriod"/>
            </a:pPr>
            <a:r>
              <a:rPr lang="en-US" sz="2000" dirty="0">
                <a:latin typeface="Times New Roman" panose="02020603050405020304" pitchFamily="18" charset="0"/>
                <a:ea typeface="Calibri" panose="020F0502020204030204" pitchFamily="34" charset="0"/>
                <a:cs typeface="Times New Roman" panose="02020603050405020304" pitchFamily="18" charset="0"/>
              </a:rPr>
              <a:t>Urban planning, design and development data</a:t>
            </a:r>
          </a:p>
          <a:p>
            <a:pPr marL="342900" marR="0" lvl="0" indent="-342900" algn="just">
              <a:lnSpc>
                <a:spcPct val="200000"/>
              </a:lnSpc>
              <a:spcBef>
                <a:spcPts val="0"/>
              </a:spcBef>
              <a:spcAft>
                <a:spcPts val="0"/>
              </a:spcAft>
              <a:buFont typeface="+mj-lt"/>
              <a:buAutoNum type="arabicPeriod"/>
            </a:pPr>
            <a:r>
              <a:rPr lang="en-US" sz="2000" dirty="0">
                <a:latin typeface="Times New Roman" panose="02020603050405020304" pitchFamily="18" charset="0"/>
                <a:ea typeface="Calibri" panose="020F0502020204030204" pitchFamily="34" charset="0"/>
                <a:cs typeface="Times New Roman" panose="02020603050405020304" pitchFamily="18" charset="0"/>
              </a:rPr>
              <a:t>Design-build curriculum (Training of trainers)</a:t>
            </a:r>
          </a:p>
          <a:p>
            <a:pPr marL="342900" marR="0" lvl="0" indent="-342900">
              <a:lnSpc>
                <a:spcPct val="200000"/>
              </a:lnSpc>
              <a:spcBef>
                <a:spcPts val="0"/>
              </a:spcBef>
              <a:spcAft>
                <a:spcPts val="0"/>
              </a:spcAft>
              <a:buFont typeface="+mj-lt"/>
              <a:buAutoNum type="arabicPeriod"/>
            </a:pPr>
            <a:r>
              <a:rPr lang="en-US" sz="2000" dirty="0">
                <a:latin typeface="Times New Roman" panose="02020603050405020304" pitchFamily="18" charset="0"/>
                <a:ea typeface="Calibri" panose="020F0502020204030204" pitchFamily="34" charset="0"/>
                <a:cs typeface="Times New Roman" panose="02020603050405020304" pitchFamily="18" charset="0"/>
              </a:rPr>
              <a:t>Students design prototype construction</a:t>
            </a:r>
          </a:p>
          <a:p>
            <a:pPr marL="342900" marR="0" lvl="0" indent="-342900" algn="just">
              <a:lnSpc>
                <a:spcPct val="200000"/>
              </a:lnSpc>
              <a:spcBef>
                <a:spcPts val="0"/>
              </a:spcBef>
              <a:spcAft>
                <a:spcPts val="0"/>
              </a:spcAft>
              <a:buFont typeface="+mj-lt"/>
              <a:buAutoNum type="arabicPeriod"/>
            </a:pPr>
            <a:r>
              <a:rPr lang="en-US" sz="2000" dirty="0">
                <a:latin typeface="Times New Roman" panose="02020603050405020304" pitchFamily="18" charset="0"/>
                <a:ea typeface="Calibri" panose="020F0502020204030204" pitchFamily="34" charset="0"/>
                <a:cs typeface="Times New Roman" panose="02020603050405020304" pitchFamily="18" charset="0"/>
              </a:rPr>
              <a:t>Good school, good neighborhood handbook</a:t>
            </a:r>
          </a:p>
          <a:p>
            <a:pPr marL="342900" marR="0" lvl="0" indent="-342900">
              <a:lnSpc>
                <a:spcPct val="200000"/>
              </a:lnSpc>
              <a:spcBef>
                <a:spcPts val="0"/>
              </a:spcBef>
              <a:spcAft>
                <a:spcPts val="0"/>
              </a:spcAft>
              <a:buFont typeface="+mj-lt"/>
              <a:buAutoNum type="arabicPeriod"/>
            </a:pPr>
            <a:r>
              <a:rPr lang="en-US" sz="2000" dirty="0">
                <a:latin typeface="Times New Roman" panose="02020603050405020304" pitchFamily="18" charset="0"/>
                <a:ea typeface="Calibri" panose="020F0502020204030204" pitchFamily="34" charset="0"/>
                <a:cs typeface="Times New Roman" panose="02020603050405020304" pitchFamily="18" charset="0"/>
              </a:rPr>
              <a:t>Guidelines for achieving “good school, good neighborhood” model</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6" name="TextBox 5"/>
          <p:cNvSpPr txBox="1"/>
          <p:nvPr/>
        </p:nvSpPr>
        <p:spPr>
          <a:xfrm>
            <a:off x="5919722" y="367019"/>
            <a:ext cx="5317588" cy="584775"/>
          </a:xfrm>
          <a:prstGeom prst="rect">
            <a:avLst/>
          </a:prstGeom>
          <a:solidFill>
            <a:schemeClr val="accent1"/>
          </a:solidFill>
        </p:spPr>
        <p:txBody>
          <a:bodyPr wrap="square" rtlCol="0">
            <a:spAutoFit/>
          </a:bodyPr>
          <a:lstStyle/>
          <a:p>
            <a:pPr algn="ctr"/>
            <a:r>
              <a:rPr lang="en-US" sz="3200" b="1" dirty="0" smtClean="0">
                <a:solidFill>
                  <a:schemeClr val="bg1"/>
                </a:solidFill>
                <a:effectLst>
                  <a:outerShdw blurRad="38100" dist="38100" dir="2700000" algn="tl">
                    <a:srgbClr val="000000">
                      <a:alpha val="43137"/>
                    </a:srgbClr>
                  </a:outerShdw>
                </a:effectLst>
              </a:rPr>
              <a:t>PRODUCTS</a:t>
            </a:r>
            <a:endParaRPr lang="en-US" sz="3200" b="1" dirty="0">
              <a:solidFill>
                <a:schemeClr val="bg1"/>
              </a:solidFill>
              <a:effectLst>
                <a:outerShdw blurRad="38100" dist="38100" dir="2700000" algn="tl">
                  <a:srgbClr val="000000">
                    <a:alpha val="43137"/>
                  </a:srgbClr>
                </a:outerShdw>
              </a:effectLst>
            </a:endParaRPr>
          </a:p>
        </p:txBody>
      </p:sp>
      <p:pic>
        <p:nvPicPr>
          <p:cNvPr id="8" name="Picture 7" descr="http://www.jkuat.ac.ke/wp-content/themes/jkuat/images/logo-jkuat.jpg"/>
          <p:cNvPicPr>
            <a:picLocks noChangeAspect="1"/>
          </p:cNvPicPr>
          <p:nvPr/>
        </p:nvPicPr>
        <p:blipFill>
          <a:blip r:embed="rId2" cstate="print"/>
          <a:srcRect r="83974"/>
          <a:stretch>
            <a:fillRect/>
          </a:stretch>
        </p:blipFill>
        <p:spPr bwMode="auto">
          <a:xfrm>
            <a:off x="11237837" y="5733095"/>
            <a:ext cx="877050" cy="841949"/>
          </a:xfrm>
          <a:prstGeom prst="rect">
            <a:avLst/>
          </a:prstGeom>
          <a:noFill/>
          <a:ln w="9525">
            <a:noFill/>
            <a:miter lim="800000"/>
            <a:headEnd/>
            <a:tailEnd/>
          </a:ln>
        </p:spPr>
      </p:pic>
    </p:spTree>
    <p:extLst>
      <p:ext uri="{BB962C8B-B14F-4D97-AF65-F5344CB8AC3E}">
        <p14:creationId xmlns:p14="http://schemas.microsoft.com/office/powerpoint/2010/main" xmlns="" val="38694452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62754"/>
            <a:ext cx="12192000" cy="1255058"/>
          </a:xfrm>
          <a:solidFill>
            <a:srgbClr val="002060"/>
          </a:solidFill>
        </p:spPr>
        <p:txBody>
          <a:bodyPr>
            <a:normAutofit fontScale="90000"/>
          </a:bodyPr>
          <a:lstStyle/>
          <a:p>
            <a:pPr algn="ctr"/>
            <a:r>
              <a:rPr lang="en-US" sz="3600" b="1"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r>
            <a:br>
              <a:rPr lang="en-US" sz="3600" b="1"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en-US" sz="3600" b="1"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INTRODUCTION </a:t>
            </a:r>
            <a:br>
              <a:rPr lang="en-US" sz="3600" b="1"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endParaRPr lang="en-US" sz="36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13315" name="Content Placeholder 2"/>
          <p:cNvSpPr>
            <a:spLocks noGrp="1"/>
          </p:cNvSpPr>
          <p:nvPr>
            <p:ph idx="1"/>
          </p:nvPr>
        </p:nvSpPr>
        <p:spPr>
          <a:xfrm>
            <a:off x="518615" y="914400"/>
            <a:ext cx="9768385" cy="5441950"/>
          </a:xfrm>
        </p:spPr>
        <p:txBody>
          <a:bodyPr/>
          <a:lstStyle/>
          <a:p>
            <a:pPr algn="just">
              <a:buSzPct val="100000"/>
            </a:pPr>
            <a:endParaRPr lang="en-US" dirty="0" smtClean="0">
              <a:solidFill>
                <a:srgbClr val="000000"/>
              </a:solidFill>
              <a:cs typeface="Tahoma" pitchFamily="34" charset="0"/>
            </a:endParaRPr>
          </a:p>
          <a:p>
            <a:pPr algn="just">
              <a:buSzPct val="100000"/>
            </a:pPr>
            <a:r>
              <a:rPr lang="en-US" dirty="0" smtClean="0">
                <a:solidFill>
                  <a:srgbClr val="000000"/>
                </a:solidFill>
                <a:cs typeface="Tahoma" pitchFamily="34" charset="0"/>
              </a:rPr>
              <a:t>In </a:t>
            </a:r>
            <a:r>
              <a:rPr lang="en-US" dirty="0">
                <a:solidFill>
                  <a:srgbClr val="000000"/>
                </a:solidFill>
                <a:cs typeface="Tahoma" pitchFamily="34" charset="0"/>
              </a:rPr>
              <a:t>knowledge-based economies, universities have become key elements of innovation systems both as human capital providers and as </a:t>
            </a:r>
            <a:r>
              <a:rPr lang="en-US" dirty="0" smtClean="0">
                <a:solidFill>
                  <a:srgbClr val="000000"/>
                </a:solidFill>
                <a:cs typeface="Tahoma" pitchFamily="34" charset="0"/>
              </a:rPr>
              <a:t>seedbeds </a:t>
            </a:r>
            <a:r>
              <a:rPr lang="en-US" dirty="0">
                <a:solidFill>
                  <a:srgbClr val="000000"/>
                </a:solidFill>
                <a:cs typeface="Tahoma" pitchFamily="34" charset="0"/>
              </a:rPr>
              <a:t>of new businesses. </a:t>
            </a:r>
          </a:p>
          <a:p>
            <a:pPr algn="just">
              <a:buSzPct val="100000"/>
              <a:buFont typeface="Wingdings" pitchFamily="2" charset="2"/>
              <a:buChar char="q"/>
            </a:pPr>
            <a:endParaRPr lang="en-US" dirty="0">
              <a:solidFill>
                <a:srgbClr val="000000"/>
              </a:solidFill>
              <a:cs typeface="Tahoma" pitchFamily="34" charset="0"/>
            </a:endParaRPr>
          </a:p>
          <a:p>
            <a:pPr algn="just">
              <a:buSzPct val="100000"/>
            </a:pPr>
            <a:r>
              <a:rPr lang="en-US" dirty="0">
                <a:solidFill>
                  <a:srgbClr val="000000"/>
                </a:solidFill>
                <a:cs typeface="Tahoma" pitchFamily="34" charset="0"/>
              </a:rPr>
              <a:t>Developed countries are </a:t>
            </a:r>
            <a:r>
              <a:rPr lang="en-US" dirty="0" smtClean="0">
                <a:solidFill>
                  <a:srgbClr val="000000"/>
                </a:solidFill>
                <a:cs typeface="Tahoma" pitchFamily="34" charset="0"/>
              </a:rPr>
              <a:t>now focusing </a:t>
            </a:r>
            <a:r>
              <a:rPr lang="en-US" dirty="0">
                <a:solidFill>
                  <a:srgbClr val="000000"/>
                </a:solidFill>
                <a:cs typeface="Tahoma" pitchFamily="34" charset="0"/>
              </a:rPr>
              <a:t>on the potential of the universities in enhancing innovation environments and creating a regime of science based economic development. </a:t>
            </a:r>
          </a:p>
          <a:p>
            <a:pPr algn="just">
              <a:buSzPct val="100000"/>
              <a:buFont typeface="Wingdings" pitchFamily="2" charset="2"/>
              <a:buChar char="q"/>
            </a:pPr>
            <a:endParaRPr lang="en-US" dirty="0">
              <a:solidFill>
                <a:srgbClr val="000000"/>
              </a:solidFill>
              <a:cs typeface="Tahoma" pitchFamily="34" charset="0"/>
            </a:endParaRPr>
          </a:p>
          <a:p>
            <a:pPr algn="just">
              <a:buSzPct val="100000"/>
            </a:pPr>
            <a:r>
              <a:rPr lang="en-US" dirty="0">
                <a:solidFill>
                  <a:srgbClr val="000000"/>
                </a:solidFill>
                <a:cs typeface="Tahoma" pitchFamily="34" charset="0"/>
              </a:rPr>
              <a:t>One way for universities to become entrepreneurial is by commercializing research </a:t>
            </a:r>
            <a:r>
              <a:rPr lang="en-US" dirty="0" smtClean="0">
                <a:solidFill>
                  <a:srgbClr val="000000"/>
                </a:solidFill>
                <a:cs typeface="Tahoma" pitchFamily="34" charset="0"/>
              </a:rPr>
              <a:t>outputs. </a:t>
            </a:r>
            <a:endParaRPr lang="en-US" dirty="0">
              <a:solidFill>
                <a:srgbClr val="000000"/>
              </a:solidFill>
              <a:cs typeface="Tahoma" pitchFamily="34" charset="0"/>
            </a:endParaRPr>
          </a:p>
        </p:txBody>
      </p:sp>
      <p:sp>
        <p:nvSpPr>
          <p:cNvPr id="2" name="Slide Number Placeholder 1"/>
          <p:cNvSpPr>
            <a:spLocks noGrp="1"/>
          </p:cNvSpPr>
          <p:nvPr>
            <p:ph type="sldNum" sz="quarter" idx="12"/>
          </p:nvPr>
        </p:nvSpPr>
        <p:spPr/>
        <p:txBody>
          <a:bodyPr/>
          <a:lstStyle/>
          <a:p>
            <a:fld id="{55027F4C-2D71-464B-B2B0-DD188A169433}" type="slidenum">
              <a:rPr lang="en-GB" smtClean="0"/>
              <a:pPr/>
              <a:t>3</a:t>
            </a:fld>
            <a:endParaRPr lang="en-GB"/>
          </a:p>
        </p:txBody>
      </p:sp>
      <p:pic>
        <p:nvPicPr>
          <p:cNvPr id="5" name="Picture 4" descr="http://www.jkuat.ac.ke/wp-content/themes/jkuat/images/logo-jkuat.jpg"/>
          <p:cNvPicPr>
            <a:picLocks noChangeAspect="1"/>
          </p:cNvPicPr>
          <p:nvPr/>
        </p:nvPicPr>
        <p:blipFill>
          <a:blip r:embed="rId2" cstate="print"/>
          <a:srcRect r="83974"/>
          <a:stretch>
            <a:fillRect/>
          </a:stretch>
        </p:blipFill>
        <p:spPr bwMode="auto">
          <a:xfrm>
            <a:off x="11136821" y="5514401"/>
            <a:ext cx="877050" cy="841949"/>
          </a:xfrm>
          <a:prstGeom prst="rect">
            <a:avLst/>
          </a:prstGeom>
          <a:noFill/>
          <a:ln w="9525">
            <a:noFill/>
            <a:miter lim="800000"/>
            <a:headEnd/>
            <a:tailEnd/>
          </a:ln>
        </p:spPr>
      </p:pic>
    </p:spTree>
    <p:extLst>
      <p:ext uri="{BB962C8B-B14F-4D97-AF65-F5344CB8AC3E}">
        <p14:creationId xmlns:p14="http://schemas.microsoft.com/office/powerpoint/2010/main" xmlns="" val="227994654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7" name="Straight Connector 56"/>
          <p:cNvCxnSpPr/>
          <p:nvPr/>
        </p:nvCxnSpPr>
        <p:spPr>
          <a:xfrm>
            <a:off x="4430129" y="1988545"/>
            <a:ext cx="6172200" cy="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8" name="Rounded Rectangle 17"/>
          <p:cNvSpPr/>
          <p:nvPr/>
        </p:nvSpPr>
        <p:spPr>
          <a:xfrm>
            <a:off x="942376" y="2362200"/>
            <a:ext cx="2573878" cy="1066800"/>
          </a:xfrm>
          <a:prstGeom prst="roundRect">
            <a:avLst/>
          </a:prstGeom>
          <a:gradFill flip="none" rotWithShape="1">
            <a:gsLst>
              <a:gs pos="0">
                <a:schemeClr val="accent4">
                  <a:lumMod val="0"/>
                  <a:lumOff val="100000"/>
                </a:schemeClr>
              </a:gs>
              <a:gs pos="35000">
                <a:schemeClr val="accent4">
                  <a:lumMod val="0"/>
                  <a:lumOff val="100000"/>
                </a:schemeClr>
              </a:gs>
              <a:gs pos="100000">
                <a:schemeClr val="accent4">
                  <a:lumMod val="100000"/>
                </a:schemeClr>
              </a:gs>
            </a:gsLst>
            <a:path path="circle">
              <a:fillToRect l="50000" t="-80000" r="50000" b="180000"/>
            </a:path>
            <a:tileRect/>
          </a:gradFill>
        </p:spPr>
        <p:style>
          <a:lnRef idx="1">
            <a:schemeClr val="accent2"/>
          </a:lnRef>
          <a:fillRef idx="2">
            <a:schemeClr val="accent2"/>
          </a:fillRef>
          <a:effectRef idx="1">
            <a:schemeClr val="accent2"/>
          </a:effectRef>
          <a:fontRef idx="minor">
            <a:schemeClr val="dk1"/>
          </a:fontRef>
        </p:style>
        <p:txBody>
          <a:bodyPr rtlCol="0" anchor="ctr"/>
          <a:lstStyle/>
          <a:p>
            <a:pPr algn="ctr"/>
            <a:r>
              <a:rPr lang="en-GB" sz="2400" dirty="0" smtClean="0"/>
              <a:t>Internet of things, ubiquitous and robotics</a:t>
            </a:r>
            <a:endParaRPr lang="en-GB" sz="2400" dirty="0"/>
          </a:p>
        </p:txBody>
      </p:sp>
      <p:sp>
        <p:nvSpPr>
          <p:cNvPr id="19" name="Rounded Rectangle 18"/>
          <p:cNvSpPr/>
          <p:nvPr/>
        </p:nvSpPr>
        <p:spPr>
          <a:xfrm>
            <a:off x="4154710" y="2255618"/>
            <a:ext cx="2889147" cy="1147981"/>
          </a:xfrm>
          <a:prstGeom prst="roundRect">
            <a:avLst/>
          </a:prstGeom>
          <a:gradFill flip="none" rotWithShape="1">
            <a:gsLst>
              <a:gs pos="0">
                <a:schemeClr val="accent4">
                  <a:lumMod val="0"/>
                  <a:lumOff val="100000"/>
                </a:schemeClr>
              </a:gs>
              <a:gs pos="35000">
                <a:schemeClr val="accent4">
                  <a:lumMod val="0"/>
                  <a:lumOff val="100000"/>
                </a:schemeClr>
              </a:gs>
              <a:gs pos="100000">
                <a:schemeClr val="accent4">
                  <a:lumMod val="100000"/>
                </a:schemeClr>
              </a:gs>
            </a:gsLst>
            <a:path path="circle">
              <a:fillToRect l="50000" t="-80000" r="50000" b="180000"/>
            </a:path>
            <a:tileRect/>
          </a:gradFill>
        </p:spPr>
        <p:style>
          <a:lnRef idx="1">
            <a:schemeClr val="dk1"/>
          </a:lnRef>
          <a:fillRef idx="2">
            <a:schemeClr val="dk1"/>
          </a:fillRef>
          <a:effectRef idx="1">
            <a:schemeClr val="dk1"/>
          </a:effectRef>
          <a:fontRef idx="minor">
            <a:schemeClr val="dk1"/>
          </a:fontRef>
        </p:style>
        <p:txBody>
          <a:bodyPr rtlCol="0" anchor="ctr"/>
          <a:lstStyle/>
          <a:p>
            <a:pPr algn="ctr"/>
            <a:r>
              <a:rPr lang="en-GB" sz="2400" dirty="0" smtClean="0"/>
              <a:t>Human computer interaction and cognitive computing</a:t>
            </a:r>
            <a:endParaRPr lang="en-GB" sz="2400" dirty="0"/>
          </a:p>
        </p:txBody>
      </p:sp>
      <p:sp>
        <p:nvSpPr>
          <p:cNvPr id="22" name="Rounded Rectangle 21"/>
          <p:cNvSpPr/>
          <p:nvPr/>
        </p:nvSpPr>
        <p:spPr>
          <a:xfrm>
            <a:off x="8688647" y="2362200"/>
            <a:ext cx="2209803" cy="1066800"/>
          </a:xfrm>
          <a:prstGeom prst="roundRect">
            <a:avLst/>
          </a:prstGeom>
          <a:gradFill flip="none" rotWithShape="1">
            <a:gsLst>
              <a:gs pos="0">
                <a:schemeClr val="accent4">
                  <a:lumMod val="0"/>
                  <a:lumOff val="100000"/>
                </a:schemeClr>
              </a:gs>
              <a:gs pos="35000">
                <a:schemeClr val="accent4">
                  <a:lumMod val="0"/>
                  <a:lumOff val="100000"/>
                </a:schemeClr>
              </a:gs>
              <a:gs pos="100000">
                <a:schemeClr val="accent4">
                  <a:lumMod val="100000"/>
                </a:schemeClr>
              </a:gs>
            </a:gsLst>
            <a:path path="circle">
              <a:fillToRect l="50000" t="-80000" r="50000" b="180000"/>
            </a:path>
            <a:tileRect/>
          </a:gradFill>
        </p:spPr>
        <p:style>
          <a:lnRef idx="1">
            <a:schemeClr val="accent3"/>
          </a:lnRef>
          <a:fillRef idx="2">
            <a:schemeClr val="accent3"/>
          </a:fillRef>
          <a:effectRef idx="1">
            <a:schemeClr val="accent3"/>
          </a:effectRef>
          <a:fontRef idx="minor">
            <a:schemeClr val="dk1"/>
          </a:fontRef>
        </p:style>
        <p:txBody>
          <a:bodyPr rtlCol="0" anchor="ctr"/>
          <a:lstStyle/>
          <a:p>
            <a:pPr algn="ctr"/>
            <a:r>
              <a:rPr lang="en-GB" sz="2400" dirty="0" smtClean="0"/>
              <a:t>Big Data, cloud computing</a:t>
            </a:r>
            <a:endParaRPr lang="en-GB" sz="2400" dirty="0"/>
          </a:p>
        </p:txBody>
      </p:sp>
      <p:cxnSp>
        <p:nvCxnSpPr>
          <p:cNvPr id="28" name="Straight Connector 27"/>
          <p:cNvCxnSpPr/>
          <p:nvPr/>
        </p:nvCxnSpPr>
        <p:spPr>
          <a:xfrm>
            <a:off x="5265578" y="1447800"/>
            <a:ext cx="0" cy="53340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2325911" y="1981200"/>
            <a:ext cx="6172200" cy="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2189163" y="2095959"/>
            <a:ext cx="0" cy="38100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5375745" y="1981200"/>
            <a:ext cx="0" cy="38100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9843586" y="2095959"/>
            <a:ext cx="0" cy="38100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1094777" y="1676401"/>
            <a:ext cx="1981198" cy="457200"/>
          </a:xfrm>
          <a:prstGeom prst="rect">
            <a:avLst/>
          </a:prstGeom>
          <a:gradFill>
            <a:gsLst>
              <a:gs pos="0">
                <a:schemeClr val="accent3">
                  <a:lumMod val="95000"/>
                  <a:shade val="30000"/>
                  <a:satMod val="115000"/>
                </a:schemeClr>
              </a:gs>
              <a:gs pos="26000">
                <a:srgbClr val="CCCCCC"/>
              </a:gs>
              <a:gs pos="44000">
                <a:schemeClr val="accent3">
                  <a:lumMod val="95000"/>
                  <a:shade val="100000"/>
                  <a:satMod val="115000"/>
                </a:schemeClr>
              </a:gs>
            </a:gsLst>
            <a:lin ang="16200000" scaled="1"/>
          </a:gradFill>
        </p:spPr>
        <p:txBody>
          <a:bodyPr wrap="square" rtlCol="0">
            <a:spAutoFit/>
          </a:bodyPr>
          <a:lstStyle/>
          <a:p>
            <a:r>
              <a:rPr lang="en-GB" sz="2400" b="1" dirty="0" smtClean="0">
                <a:solidFill>
                  <a:schemeClr val="bg1"/>
                </a:solidFill>
                <a:effectLst>
                  <a:outerShdw blurRad="38100" dist="38100" dir="2700000" algn="tl">
                    <a:srgbClr val="000000">
                      <a:alpha val="43137"/>
                    </a:srgbClr>
                  </a:outerShdw>
                </a:effectLst>
              </a:rPr>
              <a:t>Sub-theme </a:t>
            </a:r>
            <a:r>
              <a:rPr lang="en-GB" sz="2400" b="1" dirty="0">
                <a:solidFill>
                  <a:schemeClr val="bg1"/>
                </a:solidFill>
                <a:effectLst>
                  <a:outerShdw blurRad="38100" dist="38100" dir="2700000" algn="tl">
                    <a:srgbClr val="000000">
                      <a:alpha val="43137"/>
                    </a:srgbClr>
                  </a:outerShdw>
                </a:effectLst>
              </a:rPr>
              <a:t>1</a:t>
            </a:r>
          </a:p>
        </p:txBody>
      </p:sp>
      <p:sp>
        <p:nvSpPr>
          <p:cNvPr id="45" name="TextBox 44"/>
          <p:cNvSpPr txBox="1"/>
          <p:nvPr/>
        </p:nvSpPr>
        <p:spPr>
          <a:xfrm>
            <a:off x="4218973" y="1677304"/>
            <a:ext cx="2133596" cy="461665"/>
          </a:xfrm>
          <a:prstGeom prst="rect">
            <a:avLst/>
          </a:prstGeom>
          <a:gradFill>
            <a:gsLst>
              <a:gs pos="0">
                <a:schemeClr val="accent3">
                  <a:lumMod val="95000"/>
                  <a:shade val="30000"/>
                  <a:satMod val="115000"/>
                </a:schemeClr>
              </a:gs>
              <a:gs pos="26000">
                <a:srgbClr val="CCCCCC"/>
              </a:gs>
              <a:gs pos="44000">
                <a:schemeClr val="accent3">
                  <a:lumMod val="95000"/>
                  <a:shade val="100000"/>
                  <a:satMod val="115000"/>
                </a:schemeClr>
              </a:gs>
            </a:gsLst>
            <a:lin ang="16200000" scaled="1"/>
          </a:gradFill>
        </p:spPr>
        <p:txBody>
          <a:bodyPr wrap="square" rtlCol="0">
            <a:spAutoFit/>
          </a:bodyPr>
          <a:lstStyle/>
          <a:p>
            <a:r>
              <a:rPr lang="en-GB" sz="2400" b="1" dirty="0" smtClean="0">
                <a:solidFill>
                  <a:schemeClr val="bg1"/>
                </a:solidFill>
                <a:effectLst>
                  <a:outerShdw blurRad="38100" dist="38100" dir="2700000" algn="tl">
                    <a:srgbClr val="000000">
                      <a:alpha val="43137"/>
                    </a:srgbClr>
                  </a:outerShdw>
                </a:effectLst>
              </a:rPr>
              <a:t>Sub-theme </a:t>
            </a:r>
            <a:r>
              <a:rPr lang="en-GB" sz="2400" b="1" dirty="0">
                <a:solidFill>
                  <a:schemeClr val="bg1"/>
                </a:solidFill>
                <a:effectLst>
                  <a:outerShdw blurRad="38100" dist="38100" dir="2700000" algn="tl">
                    <a:srgbClr val="000000">
                      <a:alpha val="43137"/>
                    </a:srgbClr>
                  </a:outerShdw>
                </a:effectLst>
              </a:rPr>
              <a:t>2</a:t>
            </a:r>
          </a:p>
        </p:txBody>
      </p:sp>
      <p:sp>
        <p:nvSpPr>
          <p:cNvPr id="47" name="TextBox 46"/>
          <p:cNvSpPr txBox="1"/>
          <p:nvPr/>
        </p:nvSpPr>
        <p:spPr>
          <a:xfrm>
            <a:off x="8665541" y="1671935"/>
            <a:ext cx="2129019" cy="461666"/>
          </a:xfrm>
          <a:prstGeom prst="rect">
            <a:avLst/>
          </a:prstGeom>
          <a:gradFill>
            <a:gsLst>
              <a:gs pos="0">
                <a:schemeClr val="accent3">
                  <a:lumMod val="95000"/>
                  <a:shade val="30000"/>
                  <a:satMod val="115000"/>
                </a:schemeClr>
              </a:gs>
              <a:gs pos="26000">
                <a:srgbClr val="CCCCCC"/>
              </a:gs>
              <a:gs pos="44000">
                <a:schemeClr val="accent3">
                  <a:lumMod val="95000"/>
                  <a:shade val="100000"/>
                  <a:satMod val="115000"/>
                </a:schemeClr>
              </a:gs>
            </a:gsLst>
            <a:lin ang="16200000" scaled="1"/>
          </a:gradFill>
        </p:spPr>
        <p:txBody>
          <a:bodyPr wrap="square" rtlCol="0">
            <a:spAutoFit/>
          </a:bodyPr>
          <a:lstStyle/>
          <a:p>
            <a:r>
              <a:rPr lang="en-GB" sz="2400" b="1" dirty="0" smtClean="0">
                <a:solidFill>
                  <a:schemeClr val="bg1"/>
                </a:solidFill>
                <a:effectLst>
                  <a:outerShdw blurRad="38100" dist="38100" dir="2700000" algn="tl">
                    <a:srgbClr val="000000">
                      <a:alpha val="43137"/>
                    </a:srgbClr>
                  </a:outerShdw>
                </a:effectLst>
              </a:rPr>
              <a:t>Sub-theme </a:t>
            </a:r>
            <a:r>
              <a:rPr lang="en-GB" sz="2400" b="1" dirty="0">
                <a:solidFill>
                  <a:schemeClr val="bg1"/>
                </a:solidFill>
                <a:effectLst>
                  <a:outerShdw blurRad="38100" dist="38100" dir="2700000" algn="tl">
                    <a:srgbClr val="000000">
                      <a:alpha val="43137"/>
                    </a:srgbClr>
                  </a:outerShdw>
                </a:effectLst>
              </a:rPr>
              <a:t>3</a:t>
            </a:r>
          </a:p>
        </p:txBody>
      </p:sp>
      <p:sp>
        <p:nvSpPr>
          <p:cNvPr id="48" name="Oval 47"/>
          <p:cNvSpPr/>
          <p:nvPr/>
        </p:nvSpPr>
        <p:spPr>
          <a:xfrm>
            <a:off x="866174" y="3810000"/>
            <a:ext cx="1407697" cy="838201"/>
          </a:xfrm>
          <a:prstGeom prst="ellipse">
            <a:avLst/>
          </a:pr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p:spPr>
        <p:style>
          <a:lnRef idx="0">
            <a:schemeClr val="accent2"/>
          </a:lnRef>
          <a:fillRef idx="3">
            <a:schemeClr val="accent2"/>
          </a:fillRef>
          <a:effectRef idx="3">
            <a:schemeClr val="accent2"/>
          </a:effectRef>
          <a:fontRef idx="minor">
            <a:schemeClr val="lt1"/>
          </a:fontRef>
        </p:style>
        <p:txBody>
          <a:bodyPr rtlCol="0" anchor="ctr"/>
          <a:lstStyle/>
          <a:p>
            <a:pPr algn="ctr"/>
            <a:r>
              <a:rPr lang="en-GB" dirty="0" smtClean="0">
                <a:solidFill>
                  <a:schemeClr val="tx1"/>
                </a:solidFill>
              </a:rPr>
              <a:t>Drones</a:t>
            </a:r>
            <a:endParaRPr lang="en-GB" dirty="0">
              <a:solidFill>
                <a:schemeClr val="tx1"/>
              </a:solidFill>
            </a:endParaRPr>
          </a:p>
        </p:txBody>
      </p:sp>
      <p:sp>
        <p:nvSpPr>
          <p:cNvPr id="49" name="Oval 48"/>
          <p:cNvSpPr/>
          <p:nvPr/>
        </p:nvSpPr>
        <p:spPr>
          <a:xfrm>
            <a:off x="1094778" y="4600457"/>
            <a:ext cx="2326348" cy="873240"/>
          </a:xfrm>
          <a:prstGeom prst="ellipse">
            <a:avLst/>
          </a:prstGeom>
          <a:gradFill>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gradFill>
        </p:spPr>
        <p:style>
          <a:lnRef idx="0">
            <a:schemeClr val="accent2"/>
          </a:lnRef>
          <a:fillRef idx="3">
            <a:schemeClr val="accent2"/>
          </a:fillRef>
          <a:effectRef idx="3">
            <a:schemeClr val="accent2"/>
          </a:effectRef>
          <a:fontRef idx="minor">
            <a:schemeClr val="lt1"/>
          </a:fontRef>
        </p:style>
        <p:txBody>
          <a:bodyPr rtlCol="0" anchor="ctr"/>
          <a:lstStyle/>
          <a:p>
            <a:pPr algn="ctr"/>
            <a:r>
              <a:rPr lang="en-GB" sz="2400" dirty="0" smtClean="0">
                <a:solidFill>
                  <a:schemeClr val="tx1"/>
                </a:solidFill>
              </a:rPr>
              <a:t>automation</a:t>
            </a:r>
            <a:endParaRPr lang="en-GB" sz="2400" dirty="0">
              <a:solidFill>
                <a:schemeClr val="tx1"/>
              </a:solidFill>
            </a:endParaRPr>
          </a:p>
        </p:txBody>
      </p:sp>
      <p:sp>
        <p:nvSpPr>
          <p:cNvPr id="50" name="Rounded Rectangle 49"/>
          <p:cNvSpPr/>
          <p:nvPr/>
        </p:nvSpPr>
        <p:spPr>
          <a:xfrm>
            <a:off x="942376" y="5230541"/>
            <a:ext cx="801265" cy="610716"/>
          </a:xfrm>
          <a:prstGeom prst="roundRect">
            <a:avLst/>
          </a:prstGeom>
          <a:gradFill>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gradFill>
        </p:spPr>
        <p:style>
          <a:lnRef idx="0">
            <a:schemeClr val="accent2"/>
          </a:lnRef>
          <a:fillRef idx="3">
            <a:schemeClr val="accent2"/>
          </a:fillRef>
          <a:effectRef idx="3">
            <a:schemeClr val="accent2"/>
          </a:effectRef>
          <a:fontRef idx="minor">
            <a:schemeClr val="lt1"/>
          </a:fontRef>
        </p:style>
        <p:txBody>
          <a:bodyPr rtlCol="0" anchor="ctr"/>
          <a:lstStyle/>
          <a:p>
            <a:pPr algn="ctr"/>
            <a:r>
              <a:rPr lang="en-GB" sz="3200" dirty="0" smtClean="0">
                <a:solidFill>
                  <a:schemeClr val="tx1"/>
                </a:solidFill>
              </a:rPr>
              <a:t>GIS</a:t>
            </a:r>
            <a:endParaRPr lang="en-GB" sz="3200" dirty="0">
              <a:solidFill>
                <a:schemeClr val="tx1"/>
              </a:solidFill>
            </a:endParaRPr>
          </a:p>
        </p:txBody>
      </p:sp>
      <p:sp>
        <p:nvSpPr>
          <p:cNvPr id="51" name="Rounded Rectangle 50"/>
          <p:cNvSpPr/>
          <p:nvPr/>
        </p:nvSpPr>
        <p:spPr>
          <a:xfrm>
            <a:off x="2140288" y="3928655"/>
            <a:ext cx="1297872" cy="609600"/>
          </a:xfrm>
          <a:prstGeom prst="roundRect">
            <a:avLst/>
          </a:prstGeom>
          <a:gradFill>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gradFill>
        </p:spPr>
        <p:style>
          <a:lnRef idx="0">
            <a:schemeClr val="accent2"/>
          </a:lnRef>
          <a:fillRef idx="3">
            <a:schemeClr val="accent2"/>
          </a:fillRef>
          <a:effectRef idx="3">
            <a:schemeClr val="accent2"/>
          </a:effectRef>
          <a:fontRef idx="minor">
            <a:schemeClr val="lt1"/>
          </a:fontRef>
        </p:style>
        <p:txBody>
          <a:bodyPr rtlCol="0" anchor="ctr"/>
          <a:lstStyle/>
          <a:p>
            <a:pPr algn="ctr"/>
            <a:r>
              <a:rPr lang="en-GB" sz="2400" dirty="0" smtClean="0">
                <a:solidFill>
                  <a:schemeClr val="tx1"/>
                </a:solidFill>
              </a:rPr>
              <a:t>robotics</a:t>
            </a:r>
            <a:endParaRPr lang="en-GB" sz="2400" dirty="0">
              <a:solidFill>
                <a:schemeClr val="tx1"/>
              </a:solidFill>
            </a:endParaRPr>
          </a:p>
        </p:txBody>
      </p:sp>
      <p:sp>
        <p:nvSpPr>
          <p:cNvPr id="20" name="Rounded Rectangle 19"/>
          <p:cNvSpPr/>
          <p:nvPr/>
        </p:nvSpPr>
        <p:spPr>
          <a:xfrm>
            <a:off x="3685575" y="4077072"/>
            <a:ext cx="2666994" cy="546348"/>
          </a:xfrm>
          <a:prstGeom prst="roundRect">
            <a:avLst/>
          </a:prstGeom>
          <a:gradFill>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gradFill>
        </p:spPr>
        <p:style>
          <a:lnRef idx="1">
            <a:schemeClr val="accent4"/>
          </a:lnRef>
          <a:fillRef idx="3">
            <a:schemeClr val="accent4"/>
          </a:fillRef>
          <a:effectRef idx="2">
            <a:schemeClr val="accent4"/>
          </a:effectRef>
          <a:fontRef idx="minor">
            <a:schemeClr val="lt1"/>
          </a:fontRef>
        </p:style>
        <p:txBody>
          <a:bodyPr rtlCol="0" anchor="ctr"/>
          <a:lstStyle/>
          <a:p>
            <a:pPr algn="ctr"/>
            <a:r>
              <a:rPr lang="en-GB" sz="2800" dirty="0" smtClean="0">
                <a:solidFill>
                  <a:schemeClr val="tx1"/>
                </a:solidFill>
              </a:rPr>
              <a:t>PANCAKE</a:t>
            </a:r>
            <a:endParaRPr lang="en-GB" sz="2800" dirty="0">
              <a:solidFill>
                <a:schemeClr val="tx1"/>
              </a:solidFill>
            </a:endParaRPr>
          </a:p>
        </p:txBody>
      </p:sp>
      <p:sp>
        <p:nvSpPr>
          <p:cNvPr id="24" name="Oval 23"/>
          <p:cNvSpPr/>
          <p:nvPr/>
        </p:nvSpPr>
        <p:spPr>
          <a:xfrm>
            <a:off x="8088564" y="3796037"/>
            <a:ext cx="3057514" cy="1080761"/>
          </a:xfrm>
          <a:prstGeom prst="ellipse">
            <a:avLst/>
          </a:pr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2800" dirty="0" smtClean="0">
                <a:solidFill>
                  <a:schemeClr val="tx1"/>
                </a:solidFill>
              </a:rPr>
              <a:t>Maize info. repository</a:t>
            </a:r>
            <a:endParaRPr lang="en-GB" sz="2800" dirty="0">
              <a:solidFill>
                <a:schemeClr val="tx1"/>
              </a:solidFill>
            </a:endParaRPr>
          </a:p>
        </p:txBody>
      </p:sp>
      <p:sp>
        <p:nvSpPr>
          <p:cNvPr id="34" name="Rounded Rectangle 33"/>
          <p:cNvSpPr/>
          <p:nvPr/>
        </p:nvSpPr>
        <p:spPr>
          <a:xfrm>
            <a:off x="866175" y="3733800"/>
            <a:ext cx="2667000" cy="2209800"/>
          </a:xfrm>
          <a:prstGeom prst="roundRect">
            <a:avLst/>
          </a:prstGeom>
          <a:noFill/>
          <a:ln>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ounded Rectangle 34"/>
          <p:cNvSpPr/>
          <p:nvPr/>
        </p:nvSpPr>
        <p:spPr>
          <a:xfrm>
            <a:off x="3609375" y="3810000"/>
            <a:ext cx="3048000" cy="2133601"/>
          </a:xfrm>
          <a:prstGeom prst="roundRect">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ounded Rectangle 35"/>
          <p:cNvSpPr/>
          <p:nvPr/>
        </p:nvSpPr>
        <p:spPr>
          <a:xfrm>
            <a:off x="8088564" y="3733800"/>
            <a:ext cx="2962287" cy="2791544"/>
          </a:xfrm>
          <a:prstGeom prst="roundRect">
            <a:avLst/>
          </a:prstGeom>
          <a:noFill/>
          <a:ln>
            <a:solidFill>
              <a:schemeClr val="accent6">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8" name="Straight Connector 37"/>
          <p:cNvCxnSpPr/>
          <p:nvPr/>
        </p:nvCxnSpPr>
        <p:spPr>
          <a:xfrm flipH="1">
            <a:off x="2140288" y="3396692"/>
            <a:ext cx="29640" cy="304800"/>
          </a:xfrm>
          <a:prstGeom prst="line">
            <a:avLst/>
          </a:prstGeom>
          <a:ln w="38100" cmpd="dbl">
            <a:prstDash val="solid"/>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5231611" y="3429000"/>
            <a:ext cx="0" cy="381000"/>
          </a:xfrm>
          <a:prstGeom prst="line">
            <a:avLst/>
          </a:prstGeom>
          <a:ln w="38100" cmpd="dbl">
            <a:prstDash val="solid"/>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9882772" y="3429000"/>
            <a:ext cx="0" cy="304800"/>
          </a:xfrm>
          <a:prstGeom prst="line">
            <a:avLst/>
          </a:prstGeom>
          <a:ln w="38100" cmpd="dbl">
            <a:prstDash val="solid"/>
          </a:ln>
        </p:spPr>
        <p:style>
          <a:lnRef idx="1">
            <a:schemeClr val="accent1"/>
          </a:lnRef>
          <a:fillRef idx="0">
            <a:schemeClr val="accent1"/>
          </a:fillRef>
          <a:effectRef idx="0">
            <a:schemeClr val="accent1"/>
          </a:effectRef>
          <a:fontRef idx="minor">
            <a:schemeClr val="tx1"/>
          </a:fontRef>
        </p:style>
      </p:cxnSp>
      <p:sp>
        <p:nvSpPr>
          <p:cNvPr id="37" name="Rounded Rectangle 36"/>
          <p:cNvSpPr/>
          <p:nvPr/>
        </p:nvSpPr>
        <p:spPr>
          <a:xfrm>
            <a:off x="3992825" y="4876799"/>
            <a:ext cx="2359744" cy="728081"/>
          </a:xfrm>
          <a:prstGeom prst="roundRect">
            <a:avLst/>
          </a:prstGeom>
          <a:gradFill>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gradFill>
        </p:spPr>
        <p:style>
          <a:lnRef idx="1">
            <a:schemeClr val="accent4"/>
          </a:lnRef>
          <a:fillRef idx="3">
            <a:schemeClr val="accent4"/>
          </a:fillRef>
          <a:effectRef idx="2">
            <a:schemeClr val="accent4"/>
          </a:effectRef>
          <a:fontRef idx="minor">
            <a:schemeClr val="lt1"/>
          </a:fontRef>
        </p:style>
        <p:txBody>
          <a:bodyPr rtlCol="0" anchor="ctr"/>
          <a:lstStyle/>
          <a:p>
            <a:pPr algn="ctr"/>
            <a:r>
              <a:rPr lang="en-GB" sz="3200" dirty="0" smtClean="0">
                <a:solidFill>
                  <a:schemeClr val="tx1"/>
                </a:solidFill>
              </a:rPr>
              <a:t>Store room</a:t>
            </a:r>
            <a:endParaRPr lang="en-GB" sz="3200" dirty="0">
              <a:solidFill>
                <a:schemeClr val="tx1"/>
              </a:solidFill>
            </a:endParaRPr>
          </a:p>
        </p:txBody>
      </p:sp>
      <p:sp>
        <p:nvSpPr>
          <p:cNvPr id="32" name="TextBox 31"/>
          <p:cNvSpPr txBox="1"/>
          <p:nvPr/>
        </p:nvSpPr>
        <p:spPr>
          <a:xfrm>
            <a:off x="81273" y="5454"/>
            <a:ext cx="12192000" cy="1538883"/>
          </a:xfrm>
          <a:prstGeom prst="rect">
            <a:avLst/>
          </a:prstGeom>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p:spPr>
        <p:style>
          <a:lnRef idx="1">
            <a:schemeClr val="accent3"/>
          </a:lnRef>
          <a:fillRef idx="3">
            <a:schemeClr val="accent3"/>
          </a:fillRef>
          <a:effectRef idx="2">
            <a:schemeClr val="accent3"/>
          </a:effectRef>
          <a:fontRef idx="minor">
            <a:schemeClr val="lt1"/>
          </a:fontRef>
        </p:style>
        <p:txBody>
          <a:bodyPr wrap="square" rtlCol="0">
            <a:spAutoFit/>
          </a:bodyPr>
          <a:lstStyle/>
          <a:p>
            <a:pPr algn="ctr"/>
            <a:endParaRPr lang="en-US" sz="4000" b="1" dirty="0" smtClean="0">
              <a:solidFill>
                <a:schemeClr val="tx1"/>
              </a:solidFill>
            </a:endParaRPr>
          </a:p>
          <a:p>
            <a:pPr algn="ctr"/>
            <a:r>
              <a:rPr lang="en-US" sz="5400" b="1" dirty="0" smtClean="0">
                <a:solidFill>
                  <a:srgbClr val="0000CC"/>
                </a:solidFill>
              </a:rPr>
              <a:t>ICT Theme (KES: 21.2 m)</a:t>
            </a:r>
            <a:endParaRPr lang="en-US" sz="5400" b="1" dirty="0">
              <a:solidFill>
                <a:srgbClr val="0000CC"/>
              </a:solidFill>
            </a:endParaRPr>
          </a:p>
        </p:txBody>
      </p:sp>
      <p:sp>
        <p:nvSpPr>
          <p:cNvPr id="58" name="Oval 57"/>
          <p:cNvSpPr/>
          <p:nvPr/>
        </p:nvSpPr>
        <p:spPr>
          <a:xfrm>
            <a:off x="8146461" y="5240839"/>
            <a:ext cx="3057514" cy="1080761"/>
          </a:xfrm>
          <a:prstGeom prst="ellipse">
            <a:avLst/>
          </a:pr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2000" dirty="0" smtClean="0">
                <a:solidFill>
                  <a:schemeClr val="tx1"/>
                </a:solidFill>
              </a:rPr>
              <a:t>DATA VIOSIONLIZATION </a:t>
            </a:r>
            <a:endParaRPr lang="en-GB" sz="2000" dirty="0">
              <a:solidFill>
                <a:schemeClr val="tx1"/>
              </a:solidFill>
            </a:endParaRPr>
          </a:p>
        </p:txBody>
      </p:sp>
      <p:sp>
        <p:nvSpPr>
          <p:cNvPr id="2" name="Slide Number Placeholder 1"/>
          <p:cNvSpPr>
            <a:spLocks noGrp="1"/>
          </p:cNvSpPr>
          <p:nvPr>
            <p:ph type="sldNum" sz="quarter" idx="12"/>
          </p:nvPr>
        </p:nvSpPr>
        <p:spPr>
          <a:xfrm>
            <a:off x="9541041" y="6356350"/>
            <a:ext cx="2743200" cy="365125"/>
          </a:xfrm>
        </p:spPr>
        <p:txBody>
          <a:bodyPr/>
          <a:lstStyle/>
          <a:p>
            <a:fld id="{55027F4C-2D71-464B-B2B0-DD188A169433}" type="slidenum">
              <a:rPr lang="en-GB" smtClean="0"/>
              <a:pPr/>
              <a:t>30</a:t>
            </a:fld>
            <a:endParaRPr lang="en-GB"/>
          </a:p>
        </p:txBody>
      </p:sp>
      <p:pic>
        <p:nvPicPr>
          <p:cNvPr id="33" name="Picture 32" descr="http://www.jkuat.ac.ke/wp-content/themes/jkuat/images/logo-jkuat.jpg"/>
          <p:cNvPicPr>
            <a:picLocks noChangeAspect="1"/>
          </p:cNvPicPr>
          <p:nvPr/>
        </p:nvPicPr>
        <p:blipFill>
          <a:blip r:embed="rId3" cstate="print"/>
          <a:srcRect r="83974"/>
          <a:stretch>
            <a:fillRect/>
          </a:stretch>
        </p:blipFill>
        <p:spPr bwMode="auto">
          <a:xfrm>
            <a:off x="11237837" y="5733095"/>
            <a:ext cx="877050" cy="841949"/>
          </a:xfrm>
          <a:prstGeom prst="rect">
            <a:avLst/>
          </a:prstGeom>
          <a:noFill/>
          <a:ln w="9525">
            <a:noFill/>
            <a:miter lim="800000"/>
            <a:headEnd/>
            <a:tailEnd/>
          </a:ln>
        </p:spPr>
      </p:pic>
    </p:spTree>
    <p:extLst>
      <p:ext uri="{BB962C8B-B14F-4D97-AF65-F5344CB8AC3E}">
        <p14:creationId xmlns:p14="http://schemas.microsoft.com/office/powerpoint/2010/main" xmlns="" val="56312960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5027F4C-2D71-464B-B2B0-DD188A169433}" type="slidenum">
              <a:rPr lang="en-GB" smtClean="0"/>
              <a:pPr/>
              <a:t>31</a:t>
            </a:fld>
            <a:endParaRPr lang="en-GB"/>
          </a:p>
        </p:txBody>
      </p:sp>
      <p:graphicFrame>
        <p:nvGraphicFramePr>
          <p:cNvPr id="2" name="Table 1"/>
          <p:cNvGraphicFramePr>
            <a:graphicFrameLocks noGrp="1"/>
          </p:cNvGraphicFramePr>
          <p:nvPr>
            <p:extLst>
              <p:ext uri="{D42A27DB-BD31-4B8C-83A1-F6EECF244321}">
                <p14:modId xmlns:p14="http://schemas.microsoft.com/office/powerpoint/2010/main" xmlns="" val="1081795134"/>
              </p:ext>
            </p:extLst>
          </p:nvPr>
        </p:nvGraphicFramePr>
        <p:xfrm>
          <a:off x="818865" y="390621"/>
          <a:ext cx="6927409" cy="5857273"/>
        </p:xfrm>
        <a:graphic>
          <a:graphicData uri="http://schemas.openxmlformats.org/drawingml/2006/table">
            <a:tbl>
              <a:tblPr firstRow="1" firstCol="1" bandRow="1">
                <a:tableStyleId>{5C22544A-7EE6-4342-B048-85BDC9FD1C3A}</a:tableStyleId>
              </a:tblPr>
              <a:tblGrid>
                <a:gridCol w="5477743">
                  <a:extLst>
                    <a:ext uri="{9D8B030D-6E8A-4147-A177-3AD203B41FA5}">
                      <a16:colId xmlns:a16="http://schemas.microsoft.com/office/drawing/2014/main" xmlns="" val="20000"/>
                    </a:ext>
                  </a:extLst>
                </a:gridCol>
                <a:gridCol w="1449666">
                  <a:extLst>
                    <a:ext uri="{9D8B030D-6E8A-4147-A177-3AD203B41FA5}">
                      <a16:colId xmlns:a16="http://schemas.microsoft.com/office/drawing/2014/main" xmlns="" val="20001"/>
                    </a:ext>
                  </a:extLst>
                </a:gridCol>
              </a:tblGrid>
              <a:tr h="789197">
                <a:tc>
                  <a:txBody>
                    <a:bodyPr/>
                    <a:lstStyle/>
                    <a:p>
                      <a:pPr marL="0" marR="0" algn="just">
                        <a:lnSpc>
                          <a:spcPct val="107000"/>
                        </a:lnSpc>
                        <a:spcBef>
                          <a:spcPts val="0"/>
                        </a:spcBef>
                        <a:spcAft>
                          <a:spcPts val="0"/>
                        </a:spcAft>
                      </a:pPr>
                      <a:r>
                        <a:rPr lang="en-US" sz="2400" dirty="0">
                          <a:effectLst/>
                        </a:rPr>
                        <a:t>Capacity building</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a:effectLst/>
                        </a:rPr>
                        <a:t>Quantity</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0"/>
                  </a:ext>
                </a:extLst>
              </a:tr>
              <a:tr h="394598">
                <a:tc>
                  <a:txBody>
                    <a:bodyPr/>
                    <a:lstStyle/>
                    <a:p>
                      <a:pPr marL="0" marR="0" algn="just">
                        <a:lnSpc>
                          <a:spcPct val="107000"/>
                        </a:lnSpc>
                        <a:spcBef>
                          <a:spcPts val="0"/>
                        </a:spcBef>
                        <a:spcAft>
                          <a:spcPts val="0"/>
                        </a:spcAft>
                      </a:pPr>
                      <a:r>
                        <a:rPr lang="en-US" sz="2400" dirty="0">
                          <a:effectLst/>
                        </a:rPr>
                        <a:t>Post-doctoral students</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a:effectLst/>
                        </a:rPr>
                        <a:t>1</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1"/>
                  </a:ext>
                </a:extLst>
              </a:tr>
              <a:tr h="394598">
                <a:tc>
                  <a:txBody>
                    <a:bodyPr/>
                    <a:lstStyle/>
                    <a:p>
                      <a:pPr marL="0" marR="0" algn="just">
                        <a:lnSpc>
                          <a:spcPct val="107000"/>
                        </a:lnSpc>
                        <a:spcBef>
                          <a:spcPts val="0"/>
                        </a:spcBef>
                        <a:spcAft>
                          <a:spcPts val="0"/>
                        </a:spcAft>
                      </a:pPr>
                      <a:r>
                        <a:rPr lang="en-US" sz="2400" dirty="0">
                          <a:effectLst/>
                        </a:rPr>
                        <a:t>PhD.</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a:effectLst/>
                        </a:rPr>
                        <a:t>9</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2"/>
                  </a:ext>
                </a:extLst>
              </a:tr>
              <a:tr h="394598">
                <a:tc>
                  <a:txBody>
                    <a:bodyPr/>
                    <a:lstStyle/>
                    <a:p>
                      <a:pPr marL="0" marR="0" algn="just">
                        <a:lnSpc>
                          <a:spcPct val="107000"/>
                        </a:lnSpc>
                        <a:spcBef>
                          <a:spcPts val="0"/>
                        </a:spcBef>
                        <a:spcAft>
                          <a:spcPts val="0"/>
                        </a:spcAft>
                      </a:pPr>
                      <a:r>
                        <a:rPr lang="en-US" sz="2400">
                          <a:effectLst/>
                        </a:rPr>
                        <a:t>MSc.</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a:effectLst/>
                        </a:rPr>
                        <a:t>4</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3"/>
                  </a:ext>
                </a:extLst>
              </a:tr>
              <a:tr h="523282">
                <a:tc>
                  <a:txBody>
                    <a:bodyPr/>
                    <a:lstStyle/>
                    <a:p>
                      <a:pPr marL="0" marR="0" algn="just">
                        <a:lnSpc>
                          <a:spcPct val="107000"/>
                        </a:lnSpc>
                        <a:spcBef>
                          <a:spcPts val="0"/>
                        </a:spcBef>
                        <a:spcAft>
                          <a:spcPts val="0"/>
                        </a:spcAft>
                      </a:pPr>
                      <a:r>
                        <a:rPr lang="en-US" sz="2400" dirty="0">
                          <a:effectLst/>
                        </a:rPr>
                        <a:t>Technicians</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a:effectLst/>
                        </a:rPr>
                        <a:t>1</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4"/>
                  </a:ext>
                </a:extLst>
              </a:tr>
              <a:tr h="394598">
                <a:tc>
                  <a:txBody>
                    <a:bodyPr/>
                    <a:lstStyle/>
                    <a:p>
                      <a:pPr marL="0" marR="0" algn="just">
                        <a:lnSpc>
                          <a:spcPct val="107000"/>
                        </a:lnSpc>
                        <a:spcBef>
                          <a:spcPts val="0"/>
                        </a:spcBef>
                        <a:spcAft>
                          <a:spcPts val="0"/>
                        </a:spcAft>
                      </a:pPr>
                      <a:r>
                        <a:rPr lang="en-US" sz="2400" dirty="0">
                          <a:effectLst/>
                        </a:rPr>
                        <a:t>Internships</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dirty="0">
                          <a:effectLst/>
                        </a:rPr>
                        <a:t>2</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5"/>
                  </a:ext>
                </a:extLst>
              </a:tr>
              <a:tr h="394598">
                <a:tc>
                  <a:txBody>
                    <a:bodyPr/>
                    <a:lstStyle/>
                    <a:p>
                      <a:pPr marL="0" marR="0" algn="just">
                        <a:lnSpc>
                          <a:spcPct val="107000"/>
                        </a:lnSpc>
                        <a:spcBef>
                          <a:spcPts val="0"/>
                        </a:spcBef>
                        <a:spcAft>
                          <a:spcPts val="0"/>
                        </a:spcAft>
                      </a:pPr>
                      <a:r>
                        <a:rPr lang="en-US" sz="2400" dirty="0">
                          <a:effectLst/>
                        </a:rPr>
                        <a:t>Total</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a:effectLst/>
                        </a:rPr>
                        <a:t>17</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6"/>
                  </a:ext>
                </a:extLst>
              </a:tr>
              <a:tr h="699987">
                <a:tc>
                  <a:txBody>
                    <a:bodyPr/>
                    <a:lstStyle/>
                    <a:p>
                      <a:pPr marL="0" marR="0" algn="just">
                        <a:lnSpc>
                          <a:spcPct val="107000"/>
                        </a:lnSpc>
                        <a:spcBef>
                          <a:spcPts val="0"/>
                        </a:spcBef>
                        <a:spcAft>
                          <a:spcPts val="0"/>
                        </a:spcAft>
                      </a:pPr>
                      <a:r>
                        <a:rPr lang="en-US" sz="2400" dirty="0">
                          <a:effectLst/>
                        </a:rPr>
                        <a:t>Other Key Performance Indicators</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dirty="0">
                          <a:effectLst/>
                        </a:rPr>
                        <a:t>Quantity</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7"/>
                  </a:ext>
                </a:extLst>
              </a:tr>
              <a:tr h="1049982">
                <a:tc>
                  <a:txBody>
                    <a:bodyPr/>
                    <a:lstStyle/>
                    <a:p>
                      <a:pPr marL="0" marR="0" algn="l">
                        <a:lnSpc>
                          <a:spcPct val="107000"/>
                        </a:lnSpc>
                        <a:spcBef>
                          <a:spcPts val="0"/>
                        </a:spcBef>
                        <a:spcAft>
                          <a:spcPts val="0"/>
                        </a:spcAft>
                      </a:pPr>
                      <a:r>
                        <a:rPr lang="en-US" sz="2400" dirty="0">
                          <a:effectLst/>
                        </a:rPr>
                        <a:t>Publications in peer reviewed journal and conference proceedings</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a:effectLst/>
                        </a:rPr>
                        <a:t>20</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8"/>
                  </a:ext>
                </a:extLst>
              </a:tr>
              <a:tr h="394598">
                <a:tc>
                  <a:txBody>
                    <a:bodyPr/>
                    <a:lstStyle/>
                    <a:p>
                      <a:pPr marL="0" marR="0" algn="just">
                        <a:lnSpc>
                          <a:spcPct val="107000"/>
                        </a:lnSpc>
                        <a:spcBef>
                          <a:spcPts val="0"/>
                        </a:spcBef>
                        <a:spcAft>
                          <a:spcPts val="0"/>
                        </a:spcAft>
                      </a:pPr>
                      <a:r>
                        <a:rPr lang="en-US" sz="2400" dirty="0">
                          <a:effectLst/>
                        </a:rPr>
                        <a:t>Number of products </a:t>
                      </a:r>
                      <a:r>
                        <a:rPr lang="en-US" sz="2400" dirty="0" smtClean="0">
                          <a:effectLst/>
                        </a:rPr>
                        <a:t>developed</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dirty="0" smtClean="0">
                          <a:effectLst/>
                        </a:rPr>
                        <a:t>1</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9"/>
                  </a:ext>
                </a:extLst>
              </a:tr>
              <a:tr h="0">
                <a:tc>
                  <a:txBody>
                    <a:bodyPr/>
                    <a:lstStyle/>
                    <a:p>
                      <a:pPr marL="0" marR="0" algn="just">
                        <a:lnSpc>
                          <a:spcPct val="107000"/>
                        </a:lnSpc>
                        <a:spcBef>
                          <a:spcPts val="0"/>
                        </a:spcBef>
                        <a:spcAft>
                          <a:spcPts val="0"/>
                        </a:spcAft>
                      </a:pPr>
                      <a:endParaRPr lang="en-US" sz="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endParaRPr lang="en-US" sz="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10"/>
                  </a:ext>
                </a:extLst>
              </a:tr>
              <a:tr h="394598">
                <a:tc>
                  <a:txBody>
                    <a:bodyPr/>
                    <a:lstStyle/>
                    <a:p>
                      <a:pPr marL="0" marR="0" algn="just">
                        <a:lnSpc>
                          <a:spcPct val="107000"/>
                        </a:lnSpc>
                        <a:spcBef>
                          <a:spcPts val="0"/>
                        </a:spcBef>
                        <a:spcAft>
                          <a:spcPts val="0"/>
                        </a:spcAft>
                      </a:pPr>
                      <a:r>
                        <a:rPr lang="en-US" sz="2400" dirty="0">
                          <a:effectLst/>
                        </a:rPr>
                        <a:t>Technology development</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dirty="0">
                          <a:effectLst/>
                        </a:rPr>
                        <a:t>2</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11"/>
                  </a:ext>
                </a:extLst>
              </a:tr>
            </a:tbl>
          </a:graphicData>
        </a:graphic>
      </p:graphicFrame>
      <p:pic>
        <p:nvPicPr>
          <p:cNvPr id="7" name="Picture 6" descr="http://www.jkuat.ac.ke/wp-content/themes/jkuat/images/logo-jkuat.jpg"/>
          <p:cNvPicPr>
            <a:picLocks noChangeAspect="1"/>
          </p:cNvPicPr>
          <p:nvPr/>
        </p:nvPicPr>
        <p:blipFill>
          <a:blip r:embed="rId2" cstate="print"/>
          <a:srcRect r="83974"/>
          <a:stretch>
            <a:fillRect/>
          </a:stretch>
        </p:blipFill>
        <p:spPr bwMode="auto">
          <a:xfrm>
            <a:off x="11329134" y="6153029"/>
            <a:ext cx="877050" cy="841949"/>
          </a:xfrm>
          <a:prstGeom prst="rect">
            <a:avLst/>
          </a:prstGeom>
          <a:noFill/>
          <a:ln w="9525">
            <a:noFill/>
            <a:miter lim="800000"/>
            <a:headEnd/>
            <a:tailEnd/>
          </a:ln>
        </p:spPr>
      </p:pic>
      <p:sp>
        <p:nvSpPr>
          <p:cNvPr id="3" name="Rectangle 2"/>
          <p:cNvSpPr/>
          <p:nvPr/>
        </p:nvSpPr>
        <p:spPr>
          <a:xfrm>
            <a:off x="7746275" y="1017733"/>
            <a:ext cx="4518629" cy="3970318"/>
          </a:xfrm>
          <a:prstGeom prst="rect">
            <a:avLst/>
          </a:prstGeom>
        </p:spPr>
        <p:txBody>
          <a:bodyPr wrap="square">
            <a:spAutoFit/>
          </a:bodyPr>
          <a:lstStyle/>
          <a:p>
            <a:pPr marL="342900" marR="0" lvl="0" indent="-342900">
              <a:lnSpc>
                <a:spcPct val="150000"/>
              </a:lnSpc>
              <a:spcBef>
                <a:spcPts val="0"/>
              </a:spcBef>
              <a:spcAft>
                <a:spcPts val="0"/>
              </a:spcAft>
              <a:buFont typeface="+mj-lt"/>
              <a:buAutoNum type="arabicPeriod"/>
            </a:pPr>
            <a:r>
              <a:rPr lang="en-GB" sz="2400" b="1" dirty="0">
                <a:latin typeface="Times New Roman" panose="02020603050405020304" pitchFamily="18" charset="0"/>
                <a:ea typeface="Calibri" panose="020F0502020204030204" pitchFamily="34" charset="0"/>
                <a:cs typeface="Times New Roman" panose="02020603050405020304" pitchFamily="18" charset="0"/>
              </a:rPr>
              <a:t>Maize information repository system</a:t>
            </a:r>
            <a:endParaRPr lang="en-US" sz="2400" b="1" dirty="0">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nSpc>
                <a:spcPct val="150000"/>
              </a:lnSpc>
              <a:spcBef>
                <a:spcPts val="0"/>
              </a:spcBef>
              <a:spcAft>
                <a:spcPts val="0"/>
              </a:spcAft>
              <a:buFont typeface="+mj-lt"/>
              <a:buAutoNum type="arabicPeriod"/>
            </a:pPr>
            <a:r>
              <a:rPr lang="en-GB" sz="2400" b="1" dirty="0">
                <a:latin typeface="Times New Roman" panose="02020603050405020304" pitchFamily="18" charset="0"/>
                <a:ea typeface="Calibri" panose="020F0502020204030204" pitchFamily="34" charset="0"/>
                <a:cs typeface="Times New Roman" panose="02020603050405020304" pitchFamily="18" charset="0"/>
              </a:rPr>
              <a:t>Mobile application for recording poultry data</a:t>
            </a:r>
            <a:endParaRPr lang="en-US" sz="2400" b="1" dirty="0">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nSpc>
                <a:spcPct val="150000"/>
              </a:lnSpc>
              <a:spcBef>
                <a:spcPts val="0"/>
              </a:spcBef>
              <a:spcAft>
                <a:spcPts val="0"/>
              </a:spcAft>
              <a:buFont typeface="+mj-lt"/>
              <a:buAutoNum type="arabicPeriod"/>
            </a:pPr>
            <a:r>
              <a:rPr lang="en-GB" sz="2400" b="1" dirty="0" smtClean="0">
                <a:latin typeface="Times New Roman" panose="02020603050405020304" pitchFamily="18" charset="0"/>
                <a:ea typeface="Calibri" panose="020F0502020204030204" pitchFamily="34" charset="0"/>
                <a:cs typeface="Times New Roman" panose="02020603050405020304" pitchFamily="18" charset="0"/>
              </a:rPr>
              <a:t>Opportunities and Resources Portal for Kenyan University Students</a:t>
            </a:r>
            <a:endParaRPr lang="en-US" sz="2400" b="1"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378390603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7" name="Straight Connector 56"/>
          <p:cNvCxnSpPr/>
          <p:nvPr/>
        </p:nvCxnSpPr>
        <p:spPr>
          <a:xfrm>
            <a:off x="4205536" y="1988545"/>
            <a:ext cx="6172200" cy="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8" name="Rounded Rectangle 17"/>
          <p:cNvSpPr/>
          <p:nvPr/>
        </p:nvSpPr>
        <p:spPr>
          <a:xfrm>
            <a:off x="812783" y="2362200"/>
            <a:ext cx="2573878" cy="1066800"/>
          </a:xfrm>
          <a:prstGeom prst="roundRect">
            <a:avLst/>
          </a:prstGeo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p:spPr>
        <p:style>
          <a:lnRef idx="1">
            <a:schemeClr val="accent2"/>
          </a:lnRef>
          <a:fillRef idx="2">
            <a:schemeClr val="accent2"/>
          </a:fillRef>
          <a:effectRef idx="1">
            <a:schemeClr val="accent2"/>
          </a:effectRef>
          <a:fontRef idx="minor">
            <a:schemeClr val="dk1"/>
          </a:fontRef>
        </p:style>
        <p:txBody>
          <a:bodyPr rtlCol="0" anchor="ctr"/>
          <a:lstStyle/>
          <a:p>
            <a:pPr algn="ctr"/>
            <a:r>
              <a:rPr lang="en-GB" sz="2400" dirty="0" smtClean="0"/>
              <a:t>Agriculture</a:t>
            </a:r>
            <a:endParaRPr lang="en-GB" sz="2400" dirty="0"/>
          </a:p>
        </p:txBody>
      </p:sp>
      <p:sp>
        <p:nvSpPr>
          <p:cNvPr id="19" name="Rounded Rectangle 18"/>
          <p:cNvSpPr/>
          <p:nvPr/>
        </p:nvSpPr>
        <p:spPr>
          <a:xfrm>
            <a:off x="7004869" y="2324099"/>
            <a:ext cx="2743200" cy="1066800"/>
          </a:xfrm>
          <a:prstGeom prst="roundRect">
            <a:avLst/>
          </a:prstGeo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p:spPr>
        <p:style>
          <a:lnRef idx="1">
            <a:schemeClr val="dk1"/>
          </a:lnRef>
          <a:fillRef idx="2">
            <a:schemeClr val="dk1"/>
          </a:fillRef>
          <a:effectRef idx="1">
            <a:schemeClr val="dk1"/>
          </a:effectRef>
          <a:fontRef idx="minor">
            <a:schemeClr val="dk1"/>
          </a:fontRef>
        </p:style>
        <p:txBody>
          <a:bodyPr rtlCol="0" anchor="ctr"/>
          <a:lstStyle/>
          <a:p>
            <a:pPr algn="ctr"/>
            <a:r>
              <a:rPr lang="en-GB" sz="2400" dirty="0" smtClean="0"/>
              <a:t>Renewable Energy</a:t>
            </a:r>
            <a:endParaRPr lang="en-GB" sz="2400" dirty="0"/>
          </a:p>
        </p:txBody>
      </p:sp>
      <p:cxnSp>
        <p:nvCxnSpPr>
          <p:cNvPr id="28" name="Straight Connector 27"/>
          <p:cNvCxnSpPr/>
          <p:nvPr/>
        </p:nvCxnSpPr>
        <p:spPr>
          <a:xfrm>
            <a:off x="8121811" y="1447800"/>
            <a:ext cx="0" cy="53340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2101318" y="1981200"/>
            <a:ext cx="6172200" cy="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1964570" y="2095959"/>
            <a:ext cx="0" cy="38100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8302313" y="1981200"/>
            <a:ext cx="0" cy="38100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870184" y="1676401"/>
            <a:ext cx="1981198" cy="457200"/>
          </a:xfrm>
          <a:prstGeom prst="rect">
            <a:avLst/>
          </a:prstGeom>
          <a:gradFill>
            <a:gsLst>
              <a:gs pos="0">
                <a:schemeClr val="accent3">
                  <a:lumMod val="95000"/>
                  <a:shade val="30000"/>
                  <a:satMod val="115000"/>
                </a:schemeClr>
              </a:gs>
              <a:gs pos="26000">
                <a:srgbClr val="CCCCCC"/>
              </a:gs>
              <a:gs pos="44000">
                <a:schemeClr val="accent3">
                  <a:lumMod val="95000"/>
                  <a:shade val="100000"/>
                  <a:satMod val="115000"/>
                </a:schemeClr>
              </a:gs>
            </a:gsLst>
            <a:lin ang="16200000" scaled="1"/>
          </a:gradFill>
        </p:spPr>
        <p:txBody>
          <a:bodyPr wrap="square" rtlCol="0">
            <a:spAutoFit/>
          </a:bodyPr>
          <a:lstStyle/>
          <a:p>
            <a:r>
              <a:rPr lang="en-GB" sz="2400" b="1" dirty="0" smtClean="0">
                <a:solidFill>
                  <a:schemeClr val="bg1"/>
                </a:solidFill>
                <a:effectLst>
                  <a:outerShdw blurRad="38100" dist="38100" dir="2700000" algn="tl">
                    <a:srgbClr val="000000">
                      <a:alpha val="43137"/>
                    </a:srgbClr>
                  </a:outerShdw>
                </a:effectLst>
              </a:rPr>
              <a:t>Sub-theme </a:t>
            </a:r>
            <a:r>
              <a:rPr lang="en-GB" sz="2400" b="1" dirty="0">
                <a:solidFill>
                  <a:schemeClr val="bg1"/>
                </a:solidFill>
                <a:effectLst>
                  <a:outerShdw blurRad="38100" dist="38100" dir="2700000" algn="tl">
                    <a:srgbClr val="000000">
                      <a:alpha val="43137"/>
                    </a:srgbClr>
                  </a:outerShdw>
                </a:effectLst>
              </a:rPr>
              <a:t>1</a:t>
            </a:r>
          </a:p>
        </p:txBody>
      </p:sp>
      <p:sp>
        <p:nvSpPr>
          <p:cNvPr id="45" name="TextBox 44"/>
          <p:cNvSpPr txBox="1"/>
          <p:nvPr/>
        </p:nvSpPr>
        <p:spPr>
          <a:xfrm>
            <a:off x="7004869" y="1677304"/>
            <a:ext cx="2133596" cy="461665"/>
          </a:xfrm>
          <a:prstGeom prst="rect">
            <a:avLst/>
          </a:prstGeom>
          <a:gradFill>
            <a:gsLst>
              <a:gs pos="0">
                <a:schemeClr val="accent3">
                  <a:lumMod val="95000"/>
                  <a:shade val="30000"/>
                  <a:satMod val="115000"/>
                </a:schemeClr>
              </a:gs>
              <a:gs pos="26000">
                <a:srgbClr val="CCCCCC"/>
              </a:gs>
              <a:gs pos="44000">
                <a:schemeClr val="accent3">
                  <a:lumMod val="95000"/>
                  <a:shade val="100000"/>
                  <a:satMod val="115000"/>
                </a:schemeClr>
              </a:gs>
            </a:gsLst>
            <a:lin ang="16200000" scaled="1"/>
          </a:gradFill>
        </p:spPr>
        <p:txBody>
          <a:bodyPr wrap="square" rtlCol="0">
            <a:spAutoFit/>
          </a:bodyPr>
          <a:lstStyle/>
          <a:p>
            <a:r>
              <a:rPr lang="en-GB" sz="2400" b="1" dirty="0" smtClean="0">
                <a:solidFill>
                  <a:schemeClr val="bg1"/>
                </a:solidFill>
                <a:effectLst>
                  <a:outerShdw blurRad="38100" dist="38100" dir="2700000" algn="tl">
                    <a:srgbClr val="000000">
                      <a:alpha val="43137"/>
                    </a:srgbClr>
                  </a:outerShdw>
                </a:effectLst>
              </a:rPr>
              <a:t>Sub-theme </a:t>
            </a:r>
            <a:r>
              <a:rPr lang="en-GB" sz="2400" b="1" dirty="0">
                <a:solidFill>
                  <a:schemeClr val="bg1"/>
                </a:solidFill>
                <a:effectLst>
                  <a:outerShdw blurRad="38100" dist="38100" dir="2700000" algn="tl">
                    <a:srgbClr val="000000">
                      <a:alpha val="43137"/>
                    </a:srgbClr>
                  </a:outerShdw>
                </a:effectLst>
              </a:rPr>
              <a:t>2</a:t>
            </a:r>
          </a:p>
        </p:txBody>
      </p:sp>
      <p:sp>
        <p:nvSpPr>
          <p:cNvPr id="48" name="Oval 47"/>
          <p:cNvSpPr/>
          <p:nvPr/>
        </p:nvSpPr>
        <p:spPr>
          <a:xfrm>
            <a:off x="641581" y="3810000"/>
            <a:ext cx="2209801" cy="1254369"/>
          </a:xfrm>
          <a:prstGeom prst="ellipse">
            <a:avLst/>
          </a:prstGeom>
          <a:solidFill>
            <a:srgbClr val="E7FFFE"/>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en-GB" sz="2800" dirty="0" smtClean="0">
                <a:solidFill>
                  <a:schemeClr val="tx1"/>
                </a:solidFill>
              </a:rPr>
              <a:t>Chemical residues</a:t>
            </a:r>
            <a:endParaRPr lang="en-GB" sz="2800" dirty="0">
              <a:solidFill>
                <a:schemeClr val="tx1"/>
              </a:solidFill>
            </a:endParaRPr>
          </a:p>
        </p:txBody>
      </p:sp>
      <p:sp>
        <p:nvSpPr>
          <p:cNvPr id="49" name="Oval 48"/>
          <p:cNvSpPr/>
          <p:nvPr/>
        </p:nvSpPr>
        <p:spPr>
          <a:xfrm>
            <a:off x="2696636" y="3741145"/>
            <a:ext cx="2545586" cy="1448372"/>
          </a:xfrm>
          <a:prstGeom prst="ellipse">
            <a:avLst/>
          </a:prstGeom>
          <a:solidFill>
            <a:srgbClr val="E7FFFE"/>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en-GB" sz="3200" dirty="0" smtClean="0">
                <a:solidFill>
                  <a:schemeClr val="tx1"/>
                </a:solidFill>
              </a:rPr>
              <a:t>Fertilisers</a:t>
            </a:r>
            <a:endParaRPr lang="en-GB" sz="3200" dirty="0">
              <a:solidFill>
                <a:schemeClr val="tx1"/>
              </a:solidFill>
            </a:endParaRPr>
          </a:p>
        </p:txBody>
      </p:sp>
      <p:sp>
        <p:nvSpPr>
          <p:cNvPr id="50" name="Rounded Rectangle 49"/>
          <p:cNvSpPr/>
          <p:nvPr/>
        </p:nvSpPr>
        <p:spPr>
          <a:xfrm>
            <a:off x="1437367" y="5064369"/>
            <a:ext cx="3044833" cy="1786092"/>
          </a:xfrm>
          <a:prstGeom prst="roundRect">
            <a:avLst/>
          </a:prstGeom>
          <a:solidFill>
            <a:srgbClr val="E7FFFE"/>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en-GB" sz="4000" dirty="0">
                <a:solidFill>
                  <a:schemeClr val="tx1"/>
                </a:solidFill>
              </a:rPr>
              <a:t>Pests/</a:t>
            </a:r>
          </a:p>
          <a:p>
            <a:pPr algn="ctr"/>
            <a:r>
              <a:rPr lang="en-GB" sz="4000" dirty="0">
                <a:solidFill>
                  <a:schemeClr val="tx1"/>
                </a:solidFill>
              </a:rPr>
              <a:t>Diseases</a:t>
            </a:r>
          </a:p>
        </p:txBody>
      </p:sp>
      <p:sp>
        <p:nvSpPr>
          <p:cNvPr id="20" name="Rounded Rectangle 19"/>
          <p:cNvSpPr/>
          <p:nvPr/>
        </p:nvSpPr>
        <p:spPr>
          <a:xfrm>
            <a:off x="5876514" y="3726451"/>
            <a:ext cx="4811534" cy="1754188"/>
          </a:xfrm>
          <a:prstGeom prst="roundRect">
            <a:avLst/>
          </a:prstGeom>
          <a:solidFill>
            <a:srgbClr val="CCFFFF"/>
          </a:solidFill>
        </p:spPr>
        <p:style>
          <a:lnRef idx="1">
            <a:schemeClr val="accent4"/>
          </a:lnRef>
          <a:fillRef idx="3">
            <a:schemeClr val="accent4"/>
          </a:fillRef>
          <a:effectRef idx="2">
            <a:schemeClr val="accent4"/>
          </a:effectRef>
          <a:fontRef idx="minor">
            <a:schemeClr val="lt1"/>
          </a:fontRef>
        </p:style>
        <p:txBody>
          <a:bodyPr rtlCol="0" anchor="ctr"/>
          <a:lstStyle/>
          <a:p>
            <a:pPr algn="ctr"/>
            <a:r>
              <a:rPr lang="en-GB" sz="3200" dirty="0" smtClean="0">
                <a:solidFill>
                  <a:schemeClr val="tx1"/>
                </a:solidFill>
              </a:rPr>
              <a:t>Nano Structure Solar Cells</a:t>
            </a:r>
            <a:endParaRPr lang="en-GB" sz="3200" dirty="0">
              <a:solidFill>
                <a:schemeClr val="tx1"/>
              </a:solidFill>
            </a:endParaRPr>
          </a:p>
        </p:txBody>
      </p:sp>
      <p:sp>
        <p:nvSpPr>
          <p:cNvPr id="34" name="Rounded Rectangle 33"/>
          <p:cNvSpPr/>
          <p:nvPr/>
        </p:nvSpPr>
        <p:spPr>
          <a:xfrm>
            <a:off x="748456" y="3657599"/>
            <a:ext cx="4814397" cy="3200401"/>
          </a:xfrm>
          <a:prstGeom prst="roundRect">
            <a:avLst/>
          </a:prstGeom>
          <a:noFill/>
          <a:ln>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ounded Rectangle 34"/>
          <p:cNvSpPr/>
          <p:nvPr/>
        </p:nvSpPr>
        <p:spPr>
          <a:xfrm>
            <a:off x="5786442" y="3576028"/>
            <a:ext cx="5420766" cy="3274433"/>
          </a:xfrm>
          <a:prstGeom prst="roundRect">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8" name="Straight Connector 37"/>
          <p:cNvCxnSpPr/>
          <p:nvPr/>
        </p:nvCxnSpPr>
        <p:spPr>
          <a:xfrm>
            <a:off x="1945335" y="3456067"/>
            <a:ext cx="19235" cy="346394"/>
          </a:xfrm>
          <a:prstGeom prst="line">
            <a:avLst/>
          </a:prstGeom>
          <a:ln w="38100" cmpd="dbl">
            <a:prstDash val="solid"/>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8273518" y="3352800"/>
            <a:ext cx="0" cy="381000"/>
          </a:xfrm>
          <a:prstGeom prst="line">
            <a:avLst/>
          </a:prstGeom>
          <a:ln w="38100" cmpd="dbl">
            <a:prstDash val="solid"/>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1945335" y="1245553"/>
            <a:ext cx="0" cy="53340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12"/>
          </p:nvPr>
        </p:nvSpPr>
        <p:spPr>
          <a:xfrm>
            <a:off x="9316448" y="6356350"/>
            <a:ext cx="2743200" cy="365125"/>
          </a:xfrm>
        </p:spPr>
        <p:txBody>
          <a:bodyPr/>
          <a:lstStyle/>
          <a:p>
            <a:fld id="{55027F4C-2D71-464B-B2B0-DD188A169433}" type="slidenum">
              <a:rPr lang="en-GB" smtClean="0"/>
              <a:pPr/>
              <a:t>32</a:t>
            </a:fld>
            <a:endParaRPr lang="en-GB"/>
          </a:p>
        </p:txBody>
      </p:sp>
      <p:sp>
        <p:nvSpPr>
          <p:cNvPr id="32" name="TextBox 31"/>
          <p:cNvSpPr txBox="1"/>
          <p:nvPr/>
        </p:nvSpPr>
        <p:spPr>
          <a:xfrm>
            <a:off x="65226" y="-26630"/>
            <a:ext cx="12192000" cy="1538883"/>
          </a:xfrm>
          <a:prstGeom prst="rect">
            <a:avLst/>
          </a:prstGeom>
          <a:gradFill flip="none" rotWithShape="1">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tileRect/>
          </a:gradFill>
        </p:spPr>
        <p:style>
          <a:lnRef idx="1">
            <a:schemeClr val="accent3"/>
          </a:lnRef>
          <a:fillRef idx="3">
            <a:schemeClr val="accent3"/>
          </a:fillRef>
          <a:effectRef idx="2">
            <a:schemeClr val="accent3"/>
          </a:effectRef>
          <a:fontRef idx="minor">
            <a:schemeClr val="lt1"/>
          </a:fontRef>
        </p:style>
        <p:txBody>
          <a:bodyPr wrap="square" rtlCol="0">
            <a:spAutoFit/>
          </a:bodyPr>
          <a:lstStyle/>
          <a:p>
            <a:pPr algn="ctr"/>
            <a:endParaRPr lang="en-US" sz="4000" b="1" dirty="0" smtClean="0">
              <a:solidFill>
                <a:schemeClr val="tx1"/>
              </a:solidFill>
            </a:endParaRPr>
          </a:p>
          <a:p>
            <a:pPr algn="ctr"/>
            <a:r>
              <a:rPr lang="en-US" sz="5400" b="1" dirty="0" smtClean="0">
                <a:solidFill>
                  <a:srgbClr val="0000CC"/>
                </a:solidFill>
              </a:rPr>
              <a:t>NANOTECHNOLOGY (KES: 9.4 m )</a:t>
            </a:r>
            <a:endParaRPr lang="en-US" sz="5400" b="1" dirty="0">
              <a:solidFill>
                <a:srgbClr val="0000CC"/>
              </a:solidFill>
            </a:endParaRPr>
          </a:p>
        </p:txBody>
      </p:sp>
      <p:pic>
        <p:nvPicPr>
          <p:cNvPr id="22" name="Picture 21" descr="http://www.jkuat.ac.ke/wp-content/themes/jkuat/images/logo-jkuat.jpg"/>
          <p:cNvPicPr>
            <a:picLocks noChangeAspect="1"/>
          </p:cNvPicPr>
          <p:nvPr/>
        </p:nvPicPr>
        <p:blipFill>
          <a:blip r:embed="rId3" cstate="print"/>
          <a:srcRect r="83974"/>
          <a:stretch>
            <a:fillRect/>
          </a:stretch>
        </p:blipFill>
        <p:spPr bwMode="auto">
          <a:xfrm>
            <a:off x="11237837" y="5733095"/>
            <a:ext cx="877050" cy="841949"/>
          </a:xfrm>
          <a:prstGeom prst="rect">
            <a:avLst/>
          </a:prstGeom>
          <a:noFill/>
          <a:ln w="9525">
            <a:noFill/>
            <a:miter lim="800000"/>
            <a:headEnd/>
            <a:tailEnd/>
          </a:ln>
        </p:spPr>
      </p:pic>
    </p:spTree>
    <p:extLst>
      <p:ext uri="{BB962C8B-B14F-4D97-AF65-F5344CB8AC3E}">
        <p14:creationId xmlns:p14="http://schemas.microsoft.com/office/powerpoint/2010/main" xmlns="" val="302459562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5027F4C-2D71-464B-B2B0-DD188A169433}" type="slidenum">
              <a:rPr lang="en-GB" smtClean="0"/>
              <a:pPr/>
              <a:t>33</a:t>
            </a:fld>
            <a:endParaRPr lang="en-GB"/>
          </a:p>
        </p:txBody>
      </p:sp>
      <p:graphicFrame>
        <p:nvGraphicFramePr>
          <p:cNvPr id="5" name="Table 4"/>
          <p:cNvGraphicFramePr>
            <a:graphicFrameLocks noGrp="1"/>
          </p:cNvGraphicFramePr>
          <p:nvPr>
            <p:extLst>
              <p:ext uri="{D42A27DB-BD31-4B8C-83A1-F6EECF244321}">
                <p14:modId xmlns:p14="http://schemas.microsoft.com/office/powerpoint/2010/main" xmlns="" val="2207393938"/>
              </p:ext>
            </p:extLst>
          </p:nvPr>
        </p:nvGraphicFramePr>
        <p:xfrm>
          <a:off x="225634" y="225632"/>
          <a:ext cx="7469579" cy="5802177"/>
        </p:xfrm>
        <a:graphic>
          <a:graphicData uri="http://schemas.openxmlformats.org/drawingml/2006/table">
            <a:tbl>
              <a:tblPr firstRow="1" firstCol="1" bandRow="1">
                <a:tableStyleId>{5C22544A-7EE6-4342-B048-85BDC9FD1C3A}</a:tableStyleId>
              </a:tblPr>
              <a:tblGrid>
                <a:gridCol w="5908476">
                  <a:extLst>
                    <a:ext uri="{9D8B030D-6E8A-4147-A177-3AD203B41FA5}">
                      <a16:colId xmlns:a16="http://schemas.microsoft.com/office/drawing/2014/main" xmlns="" val="20000"/>
                    </a:ext>
                  </a:extLst>
                </a:gridCol>
                <a:gridCol w="1561103">
                  <a:extLst>
                    <a:ext uri="{9D8B030D-6E8A-4147-A177-3AD203B41FA5}">
                      <a16:colId xmlns:a16="http://schemas.microsoft.com/office/drawing/2014/main" xmlns="" val="20001"/>
                    </a:ext>
                  </a:extLst>
                </a:gridCol>
              </a:tblGrid>
              <a:tr h="631037">
                <a:tc>
                  <a:txBody>
                    <a:bodyPr/>
                    <a:lstStyle/>
                    <a:p>
                      <a:pPr marL="0" marR="0" algn="just">
                        <a:lnSpc>
                          <a:spcPct val="107000"/>
                        </a:lnSpc>
                        <a:spcBef>
                          <a:spcPts val="0"/>
                        </a:spcBef>
                        <a:spcAft>
                          <a:spcPts val="0"/>
                        </a:spcAft>
                      </a:pPr>
                      <a:r>
                        <a:rPr lang="en-US" sz="2400" dirty="0">
                          <a:effectLst/>
                        </a:rPr>
                        <a:t>Capacity building</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dirty="0">
                          <a:effectLst/>
                        </a:rPr>
                        <a:t>Quantity</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0"/>
                  </a:ext>
                </a:extLst>
              </a:tr>
              <a:tr h="77186">
                <a:tc>
                  <a:txBody>
                    <a:bodyPr/>
                    <a:lstStyle/>
                    <a:p>
                      <a:pPr marL="0" marR="0" algn="just">
                        <a:lnSpc>
                          <a:spcPct val="107000"/>
                        </a:lnSpc>
                        <a:spcBef>
                          <a:spcPts val="0"/>
                        </a:spcBef>
                        <a:spcAft>
                          <a:spcPts val="0"/>
                        </a:spcAft>
                      </a:pPr>
                      <a:endParaRPr lang="en-US" sz="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endParaRPr lang="en-US" sz="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1"/>
                  </a:ext>
                </a:extLst>
              </a:tr>
              <a:tr h="419405">
                <a:tc>
                  <a:txBody>
                    <a:bodyPr/>
                    <a:lstStyle/>
                    <a:p>
                      <a:pPr marL="0" marR="0" algn="just">
                        <a:lnSpc>
                          <a:spcPct val="107000"/>
                        </a:lnSpc>
                        <a:spcBef>
                          <a:spcPts val="0"/>
                        </a:spcBef>
                        <a:spcAft>
                          <a:spcPts val="0"/>
                        </a:spcAft>
                      </a:pPr>
                      <a:r>
                        <a:rPr lang="en-US" sz="2400" dirty="0">
                          <a:effectLst/>
                        </a:rPr>
                        <a:t>PhD.</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dirty="0">
                          <a:effectLst/>
                        </a:rPr>
                        <a:t>3</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2"/>
                  </a:ext>
                </a:extLst>
              </a:tr>
              <a:tr h="419405">
                <a:tc>
                  <a:txBody>
                    <a:bodyPr/>
                    <a:lstStyle/>
                    <a:p>
                      <a:pPr marL="0" marR="0" algn="just">
                        <a:lnSpc>
                          <a:spcPct val="107000"/>
                        </a:lnSpc>
                        <a:spcBef>
                          <a:spcPts val="0"/>
                        </a:spcBef>
                        <a:spcAft>
                          <a:spcPts val="0"/>
                        </a:spcAft>
                      </a:pPr>
                      <a:r>
                        <a:rPr lang="en-US" sz="2400">
                          <a:effectLst/>
                        </a:rPr>
                        <a:t>MSc.</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a:effectLst/>
                        </a:rPr>
                        <a:t>5</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3"/>
                  </a:ext>
                </a:extLst>
              </a:tr>
              <a:tr h="419405">
                <a:tc>
                  <a:txBody>
                    <a:bodyPr/>
                    <a:lstStyle/>
                    <a:p>
                      <a:pPr marL="0" marR="0" algn="just">
                        <a:lnSpc>
                          <a:spcPct val="107000"/>
                        </a:lnSpc>
                        <a:spcBef>
                          <a:spcPts val="0"/>
                        </a:spcBef>
                        <a:spcAft>
                          <a:spcPts val="0"/>
                        </a:spcAft>
                      </a:pPr>
                      <a:r>
                        <a:rPr lang="en-US" sz="2400" dirty="0">
                          <a:effectLst/>
                        </a:rPr>
                        <a:t>BSc.</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a:effectLst/>
                        </a:rPr>
                        <a:t>1</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4"/>
                  </a:ext>
                </a:extLst>
              </a:tr>
              <a:tr h="419405">
                <a:tc>
                  <a:txBody>
                    <a:bodyPr/>
                    <a:lstStyle/>
                    <a:p>
                      <a:pPr marL="0" marR="0" algn="just">
                        <a:lnSpc>
                          <a:spcPct val="107000"/>
                        </a:lnSpc>
                        <a:spcBef>
                          <a:spcPts val="0"/>
                        </a:spcBef>
                        <a:spcAft>
                          <a:spcPts val="0"/>
                        </a:spcAft>
                      </a:pPr>
                      <a:r>
                        <a:rPr lang="en-US" sz="2400">
                          <a:effectLst/>
                        </a:rPr>
                        <a:t>Technicians</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dirty="0">
                          <a:effectLst/>
                        </a:rPr>
                        <a:t>1</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5"/>
                  </a:ext>
                </a:extLst>
              </a:tr>
              <a:tr h="419405">
                <a:tc>
                  <a:txBody>
                    <a:bodyPr/>
                    <a:lstStyle/>
                    <a:p>
                      <a:pPr marL="0" marR="0" algn="just">
                        <a:lnSpc>
                          <a:spcPct val="107000"/>
                        </a:lnSpc>
                        <a:spcBef>
                          <a:spcPts val="0"/>
                        </a:spcBef>
                        <a:spcAft>
                          <a:spcPts val="0"/>
                        </a:spcAft>
                      </a:pPr>
                      <a:r>
                        <a:rPr lang="en-US" sz="2400">
                          <a:effectLst/>
                        </a:rPr>
                        <a:t>Internships</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a:effectLst/>
                        </a:rPr>
                        <a:t>1</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6"/>
                  </a:ext>
                </a:extLst>
              </a:tr>
              <a:tr h="419405">
                <a:tc>
                  <a:txBody>
                    <a:bodyPr/>
                    <a:lstStyle/>
                    <a:p>
                      <a:pPr marL="0" marR="0" algn="just">
                        <a:lnSpc>
                          <a:spcPct val="107000"/>
                        </a:lnSpc>
                        <a:spcBef>
                          <a:spcPts val="0"/>
                        </a:spcBef>
                        <a:spcAft>
                          <a:spcPts val="0"/>
                        </a:spcAft>
                      </a:pPr>
                      <a:r>
                        <a:rPr lang="en-US" sz="2400">
                          <a:effectLst/>
                        </a:rPr>
                        <a:t>Total</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a:effectLst/>
                        </a:rPr>
                        <a:t>11</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7"/>
                  </a:ext>
                </a:extLst>
              </a:tr>
              <a:tr h="429277">
                <a:tc>
                  <a:txBody>
                    <a:bodyPr/>
                    <a:lstStyle/>
                    <a:p>
                      <a:pPr marL="0" marR="0" algn="l">
                        <a:lnSpc>
                          <a:spcPct val="107000"/>
                        </a:lnSpc>
                        <a:spcBef>
                          <a:spcPts val="0"/>
                        </a:spcBef>
                        <a:spcAft>
                          <a:spcPts val="0"/>
                        </a:spcAft>
                      </a:pPr>
                      <a:r>
                        <a:rPr lang="en-US" sz="2400" dirty="0">
                          <a:effectLst/>
                        </a:rPr>
                        <a:t>Other Key Performance Indicators</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a:effectLst/>
                        </a:rPr>
                        <a:t>Quantity</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8"/>
                  </a:ext>
                </a:extLst>
              </a:tr>
              <a:tr h="860416">
                <a:tc>
                  <a:txBody>
                    <a:bodyPr/>
                    <a:lstStyle/>
                    <a:p>
                      <a:pPr marL="0" marR="0" algn="l">
                        <a:lnSpc>
                          <a:spcPct val="107000"/>
                        </a:lnSpc>
                        <a:spcBef>
                          <a:spcPts val="0"/>
                        </a:spcBef>
                        <a:spcAft>
                          <a:spcPts val="0"/>
                        </a:spcAft>
                      </a:pPr>
                      <a:r>
                        <a:rPr lang="en-US" sz="2400" dirty="0">
                          <a:effectLst/>
                        </a:rPr>
                        <a:t>Publications in peer reviewed journal and conference proceedings</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a:effectLst/>
                        </a:rPr>
                        <a:t>4</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9"/>
                  </a:ext>
                </a:extLst>
              </a:tr>
              <a:tr h="429277">
                <a:tc>
                  <a:txBody>
                    <a:bodyPr/>
                    <a:lstStyle/>
                    <a:p>
                      <a:pPr marL="0" marR="0" algn="just">
                        <a:lnSpc>
                          <a:spcPct val="107000"/>
                        </a:lnSpc>
                        <a:spcBef>
                          <a:spcPts val="0"/>
                        </a:spcBef>
                        <a:spcAft>
                          <a:spcPts val="0"/>
                        </a:spcAft>
                      </a:pPr>
                      <a:r>
                        <a:rPr lang="en-US" sz="2400" dirty="0">
                          <a:effectLst/>
                        </a:rPr>
                        <a:t>Number of products </a:t>
                      </a:r>
                      <a:r>
                        <a:rPr lang="en-US" sz="2400" dirty="0" smtClean="0">
                          <a:effectLst/>
                        </a:rPr>
                        <a:t>developed</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dirty="0" smtClean="0">
                          <a:effectLst/>
                        </a:rPr>
                        <a:t>3</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10"/>
                  </a:ext>
                </a:extLst>
              </a:tr>
              <a:tr h="429277">
                <a:tc>
                  <a:txBody>
                    <a:bodyPr/>
                    <a:lstStyle/>
                    <a:p>
                      <a:pPr marL="0" marR="0" algn="just">
                        <a:lnSpc>
                          <a:spcPct val="107000"/>
                        </a:lnSpc>
                        <a:spcBef>
                          <a:spcPts val="0"/>
                        </a:spcBef>
                        <a:spcAft>
                          <a:spcPts val="0"/>
                        </a:spcAft>
                      </a:pPr>
                      <a:r>
                        <a:rPr lang="en-US" sz="2400" dirty="0">
                          <a:effectLst/>
                        </a:rPr>
                        <a:t>Products </a:t>
                      </a:r>
                      <a:r>
                        <a:rPr lang="en-US" sz="2400" dirty="0" smtClean="0">
                          <a:effectLst/>
                        </a:rPr>
                        <a:t>patented</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dirty="0" smtClean="0">
                          <a:effectLst/>
                        </a:rPr>
                        <a:t>1</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11"/>
                  </a:ext>
                </a:extLst>
              </a:tr>
              <a:tr h="429277">
                <a:tc>
                  <a:txBody>
                    <a:bodyPr/>
                    <a:lstStyle/>
                    <a:p>
                      <a:pPr marL="0" marR="0" algn="just">
                        <a:lnSpc>
                          <a:spcPct val="107000"/>
                        </a:lnSpc>
                        <a:spcBef>
                          <a:spcPts val="0"/>
                        </a:spcBef>
                        <a:spcAft>
                          <a:spcPts val="0"/>
                        </a:spcAft>
                      </a:pPr>
                      <a:r>
                        <a:rPr lang="en-US" sz="2400" dirty="0">
                          <a:effectLst/>
                        </a:rPr>
                        <a:t>Technology development</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dirty="0">
                          <a:effectLst/>
                        </a:rPr>
                        <a:t>Yes</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12"/>
                  </a:ext>
                </a:extLst>
              </a:tr>
            </a:tbl>
          </a:graphicData>
        </a:graphic>
      </p:graphicFrame>
      <p:pic>
        <p:nvPicPr>
          <p:cNvPr id="6" name="Picture 5" descr="Image result for Solar Photovoltaic Module"/>
          <p:cNvPicPr/>
          <p:nvPr/>
        </p:nvPicPr>
        <p:blipFill rotWithShape="1">
          <a:blip r:embed="rId2">
            <a:extLst>
              <a:ext uri="{28A0092B-C50C-407E-A947-70E740481C1C}">
                <a14:useLocalDpi xmlns:a14="http://schemas.microsoft.com/office/drawing/2010/main" xmlns="" val="0"/>
              </a:ext>
            </a:extLst>
          </a:blip>
          <a:srcRect t="12800" b="12400"/>
          <a:stretch/>
        </p:blipFill>
        <p:spPr bwMode="auto">
          <a:xfrm>
            <a:off x="7865032" y="761709"/>
            <a:ext cx="3345280" cy="2692804"/>
          </a:xfrm>
          <a:prstGeom prst="rect">
            <a:avLst/>
          </a:prstGeom>
          <a:ln>
            <a:noFill/>
          </a:ln>
          <a:effectLst>
            <a:outerShdw blurRad="292100" dist="139700" dir="2700000" algn="tl" rotWithShape="0">
              <a:srgbClr val="333333">
                <a:alpha val="65000"/>
              </a:srgbClr>
            </a:outerShdw>
          </a:effectLst>
          <a:extLst>
            <a:ext uri="{53640926-AAD7-44D8-BBD7-CCE9431645EC}">
              <a14:shadowObscured xmlns:a14="http://schemas.microsoft.com/office/drawing/2010/main" xmlns=""/>
            </a:ext>
          </a:extLst>
        </p:spPr>
      </p:pic>
      <p:pic>
        <p:nvPicPr>
          <p:cNvPr id="8" name="Picture 7"/>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841277" y="3572306"/>
            <a:ext cx="4089467" cy="2719496"/>
          </a:xfrm>
          <a:prstGeom prst="rect">
            <a:avLst/>
          </a:prstGeom>
        </p:spPr>
      </p:pic>
      <p:sp>
        <p:nvSpPr>
          <p:cNvPr id="9" name="TextBox 8"/>
          <p:cNvSpPr txBox="1"/>
          <p:nvPr/>
        </p:nvSpPr>
        <p:spPr>
          <a:xfrm>
            <a:off x="7659770" y="231442"/>
            <a:ext cx="4432840" cy="584775"/>
          </a:xfrm>
          <a:prstGeom prst="rect">
            <a:avLst/>
          </a:prstGeom>
          <a:solidFill>
            <a:srgbClr val="0070C0"/>
          </a:solidFill>
        </p:spPr>
        <p:txBody>
          <a:bodyPr wrap="square" rtlCol="0">
            <a:spAutoFit/>
          </a:bodyPr>
          <a:lstStyle/>
          <a:p>
            <a:pPr algn="ctr"/>
            <a:r>
              <a:rPr lang="en-US" sz="3200" b="1" dirty="0" smtClean="0">
                <a:solidFill>
                  <a:schemeClr val="bg1"/>
                </a:solidFill>
                <a:effectLst>
                  <a:outerShdw blurRad="38100" dist="38100" dir="2700000" algn="tl">
                    <a:srgbClr val="000000">
                      <a:alpha val="43137"/>
                    </a:srgbClr>
                  </a:outerShdw>
                </a:effectLst>
              </a:rPr>
              <a:t>PRODUCTS</a:t>
            </a:r>
            <a:endParaRPr lang="en-US" sz="3200" b="1" dirty="0">
              <a:solidFill>
                <a:schemeClr val="bg1"/>
              </a:solidFill>
              <a:effectLst>
                <a:outerShdw blurRad="38100" dist="38100" dir="2700000" algn="tl">
                  <a:srgbClr val="000000">
                    <a:alpha val="43137"/>
                  </a:srgbClr>
                </a:outerShdw>
              </a:effectLst>
            </a:endParaRPr>
          </a:p>
        </p:txBody>
      </p:sp>
      <p:pic>
        <p:nvPicPr>
          <p:cNvPr id="7" name="Picture 6" descr="http://www.jkuat.ac.ke/wp-content/themes/jkuat/images/logo-jkuat.jpg"/>
          <p:cNvPicPr>
            <a:picLocks noChangeAspect="1"/>
          </p:cNvPicPr>
          <p:nvPr/>
        </p:nvPicPr>
        <p:blipFill>
          <a:blip r:embed="rId4" cstate="print"/>
          <a:srcRect r="83974"/>
          <a:stretch>
            <a:fillRect/>
          </a:stretch>
        </p:blipFill>
        <p:spPr bwMode="auto">
          <a:xfrm>
            <a:off x="11237837" y="5733095"/>
            <a:ext cx="877050" cy="841949"/>
          </a:xfrm>
          <a:prstGeom prst="rect">
            <a:avLst/>
          </a:prstGeom>
          <a:noFill/>
          <a:ln w="9525">
            <a:noFill/>
            <a:miter lim="800000"/>
            <a:headEnd/>
            <a:tailEnd/>
          </a:ln>
        </p:spPr>
      </p:pic>
    </p:spTree>
    <p:extLst>
      <p:ext uri="{BB962C8B-B14F-4D97-AF65-F5344CB8AC3E}">
        <p14:creationId xmlns:p14="http://schemas.microsoft.com/office/powerpoint/2010/main" xmlns="" val="266708091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7" name="Straight Connector 56"/>
          <p:cNvCxnSpPr/>
          <p:nvPr/>
        </p:nvCxnSpPr>
        <p:spPr>
          <a:xfrm>
            <a:off x="4205536" y="1988545"/>
            <a:ext cx="6172200" cy="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8" name="Rounded Rectangle 17"/>
          <p:cNvSpPr/>
          <p:nvPr/>
        </p:nvSpPr>
        <p:spPr>
          <a:xfrm>
            <a:off x="812783" y="2362200"/>
            <a:ext cx="3817274" cy="1066800"/>
          </a:xfrm>
          <a:prstGeom prst="roundRect">
            <a:avLst/>
          </a:prstGeom>
          <a:gradFill flip="none" rotWithShape="1">
            <a:gsLst>
              <a:gs pos="0">
                <a:schemeClr val="accent6">
                  <a:lumMod val="40000"/>
                  <a:lumOff val="60000"/>
                </a:schemeClr>
              </a:gs>
              <a:gs pos="46000">
                <a:schemeClr val="accent6">
                  <a:lumMod val="95000"/>
                  <a:lumOff val="5000"/>
                </a:schemeClr>
              </a:gs>
              <a:gs pos="100000">
                <a:schemeClr val="accent6">
                  <a:lumMod val="60000"/>
                </a:schemeClr>
              </a:gs>
            </a:gsLst>
            <a:path path="circle">
              <a:fillToRect l="50000" t="130000" r="50000" b="-30000"/>
            </a:path>
            <a:tileRect/>
          </a:gradFill>
        </p:spPr>
        <p:style>
          <a:lnRef idx="1">
            <a:schemeClr val="accent2"/>
          </a:lnRef>
          <a:fillRef idx="2">
            <a:schemeClr val="accent2"/>
          </a:fillRef>
          <a:effectRef idx="1">
            <a:schemeClr val="accent2"/>
          </a:effectRef>
          <a:fontRef idx="minor">
            <a:schemeClr val="dk1"/>
          </a:fontRef>
        </p:style>
        <p:txBody>
          <a:bodyPr rtlCol="0" anchor="ctr"/>
          <a:lstStyle/>
          <a:p>
            <a:pPr algn="ctr"/>
            <a:r>
              <a:rPr lang="en-GB" sz="2400" b="1" dirty="0">
                <a:effectLst>
                  <a:outerShdw blurRad="38100" dist="38100" dir="2700000" algn="tl">
                    <a:srgbClr val="000000">
                      <a:alpha val="43137"/>
                    </a:srgbClr>
                  </a:outerShdw>
                </a:effectLst>
              </a:rPr>
              <a:t>PLANT </a:t>
            </a:r>
            <a:r>
              <a:rPr lang="en-GB" sz="2400" b="1" dirty="0" smtClean="0">
                <a:effectLst>
                  <a:outerShdw blurRad="38100" dist="38100" dir="2700000" algn="tl">
                    <a:srgbClr val="000000">
                      <a:alpha val="43137"/>
                    </a:srgbClr>
                  </a:outerShdw>
                </a:effectLst>
              </a:rPr>
              <a:t>BIOTECHNOLGY</a:t>
            </a:r>
            <a:endParaRPr lang="en-GB" sz="2400" b="1" dirty="0">
              <a:effectLst>
                <a:outerShdw blurRad="38100" dist="38100" dir="2700000" algn="tl">
                  <a:srgbClr val="000000">
                    <a:alpha val="43137"/>
                  </a:srgbClr>
                </a:outerShdw>
              </a:effectLst>
            </a:endParaRPr>
          </a:p>
          <a:p>
            <a:pPr algn="ctr"/>
            <a:endParaRPr lang="en-GB" sz="2400" dirty="0"/>
          </a:p>
        </p:txBody>
      </p:sp>
      <p:sp>
        <p:nvSpPr>
          <p:cNvPr id="19" name="Rounded Rectangle 18"/>
          <p:cNvSpPr/>
          <p:nvPr/>
        </p:nvSpPr>
        <p:spPr>
          <a:xfrm>
            <a:off x="7004868" y="2324099"/>
            <a:ext cx="3779245" cy="1066800"/>
          </a:xfrm>
          <a:prstGeom prst="roundRect">
            <a:avLst/>
          </a:prstGeom>
          <a:gradFill flip="none" rotWithShape="1">
            <a:gsLst>
              <a:gs pos="0">
                <a:schemeClr val="accent6">
                  <a:lumMod val="67000"/>
                </a:schemeClr>
              </a:gs>
              <a:gs pos="48000">
                <a:schemeClr val="accent6">
                  <a:lumMod val="97000"/>
                  <a:lumOff val="3000"/>
                </a:schemeClr>
              </a:gs>
              <a:gs pos="100000">
                <a:schemeClr val="accent6">
                  <a:lumMod val="60000"/>
                  <a:lumOff val="40000"/>
                </a:schemeClr>
              </a:gs>
            </a:gsLst>
            <a:lin ang="16200000" scaled="1"/>
            <a:tileRect/>
          </a:gradFill>
        </p:spPr>
        <p:style>
          <a:lnRef idx="1">
            <a:schemeClr val="dk1"/>
          </a:lnRef>
          <a:fillRef idx="2">
            <a:schemeClr val="dk1"/>
          </a:fillRef>
          <a:effectRef idx="1">
            <a:schemeClr val="dk1"/>
          </a:effectRef>
          <a:fontRef idx="minor">
            <a:schemeClr val="dk1"/>
          </a:fontRef>
        </p:style>
        <p:txBody>
          <a:bodyPr rtlCol="0" anchor="ctr"/>
          <a:lstStyle/>
          <a:p>
            <a:r>
              <a:rPr lang="en-GB" sz="2400" b="1" dirty="0">
                <a:effectLst>
                  <a:outerShdw blurRad="38100" dist="38100" dir="2700000" algn="tl">
                    <a:srgbClr val="000000">
                      <a:alpha val="43137"/>
                    </a:srgbClr>
                  </a:outerShdw>
                </a:effectLst>
              </a:rPr>
              <a:t>ANIMAL </a:t>
            </a:r>
            <a:r>
              <a:rPr lang="en-GB" sz="2400" b="1" dirty="0" smtClean="0">
                <a:effectLst>
                  <a:outerShdw blurRad="38100" dist="38100" dir="2700000" algn="tl">
                    <a:srgbClr val="000000">
                      <a:alpha val="43137"/>
                    </a:srgbClr>
                  </a:outerShdw>
                </a:effectLst>
              </a:rPr>
              <a:t>BIOTECHNOLGY</a:t>
            </a:r>
            <a:endParaRPr lang="en-GB" sz="2400" b="1" dirty="0">
              <a:effectLst>
                <a:outerShdw blurRad="38100" dist="38100" dir="2700000" algn="tl">
                  <a:srgbClr val="000000">
                    <a:alpha val="43137"/>
                  </a:srgbClr>
                </a:outerShdw>
              </a:effectLst>
            </a:endParaRPr>
          </a:p>
        </p:txBody>
      </p:sp>
      <p:cxnSp>
        <p:nvCxnSpPr>
          <p:cNvPr id="28" name="Straight Connector 27"/>
          <p:cNvCxnSpPr/>
          <p:nvPr/>
        </p:nvCxnSpPr>
        <p:spPr>
          <a:xfrm>
            <a:off x="8121811" y="1447800"/>
            <a:ext cx="0" cy="53340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2101318" y="1981200"/>
            <a:ext cx="6172200" cy="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1964570" y="2095959"/>
            <a:ext cx="0" cy="38100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8302313" y="1981200"/>
            <a:ext cx="0" cy="38100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333829" y="1676401"/>
            <a:ext cx="2517553" cy="457200"/>
          </a:xfrm>
          <a:prstGeom prst="rect">
            <a:avLst/>
          </a:prstGeom>
          <a:gradFill>
            <a:gsLst>
              <a:gs pos="0">
                <a:schemeClr val="accent3">
                  <a:lumMod val="95000"/>
                  <a:shade val="30000"/>
                  <a:satMod val="115000"/>
                </a:schemeClr>
              </a:gs>
              <a:gs pos="26000">
                <a:srgbClr val="CCCCCC"/>
              </a:gs>
              <a:gs pos="44000">
                <a:schemeClr val="accent3">
                  <a:lumMod val="95000"/>
                  <a:shade val="100000"/>
                  <a:satMod val="115000"/>
                </a:schemeClr>
              </a:gs>
            </a:gsLst>
            <a:lin ang="16200000" scaled="1"/>
          </a:gradFill>
        </p:spPr>
        <p:txBody>
          <a:bodyPr wrap="square" rtlCol="0">
            <a:spAutoFit/>
          </a:bodyPr>
          <a:lstStyle/>
          <a:p>
            <a:r>
              <a:rPr lang="en-GB" sz="2400" b="1" dirty="0" smtClean="0">
                <a:solidFill>
                  <a:schemeClr val="bg1"/>
                </a:solidFill>
                <a:effectLst>
                  <a:outerShdw blurRad="38100" dist="38100" dir="2700000" algn="tl">
                    <a:srgbClr val="000000">
                      <a:alpha val="43137"/>
                    </a:srgbClr>
                  </a:outerShdw>
                </a:effectLst>
              </a:rPr>
              <a:t>Sub-theme </a:t>
            </a:r>
            <a:r>
              <a:rPr lang="en-GB" sz="2400" b="1" dirty="0">
                <a:solidFill>
                  <a:schemeClr val="bg1"/>
                </a:solidFill>
                <a:effectLst>
                  <a:outerShdw blurRad="38100" dist="38100" dir="2700000" algn="tl">
                    <a:srgbClr val="000000">
                      <a:alpha val="43137"/>
                    </a:srgbClr>
                  </a:outerShdw>
                </a:effectLst>
              </a:rPr>
              <a:t>1</a:t>
            </a:r>
          </a:p>
        </p:txBody>
      </p:sp>
      <p:sp>
        <p:nvSpPr>
          <p:cNvPr id="45" name="TextBox 44"/>
          <p:cNvSpPr txBox="1"/>
          <p:nvPr/>
        </p:nvSpPr>
        <p:spPr>
          <a:xfrm>
            <a:off x="7004868" y="1677304"/>
            <a:ext cx="2622803" cy="461665"/>
          </a:xfrm>
          <a:prstGeom prst="rect">
            <a:avLst/>
          </a:prstGeom>
          <a:gradFill>
            <a:gsLst>
              <a:gs pos="0">
                <a:schemeClr val="accent3">
                  <a:lumMod val="95000"/>
                  <a:shade val="30000"/>
                  <a:satMod val="115000"/>
                </a:schemeClr>
              </a:gs>
              <a:gs pos="26000">
                <a:srgbClr val="CCCCCC"/>
              </a:gs>
              <a:gs pos="44000">
                <a:schemeClr val="accent3">
                  <a:lumMod val="95000"/>
                  <a:shade val="100000"/>
                  <a:satMod val="115000"/>
                </a:schemeClr>
              </a:gs>
            </a:gsLst>
            <a:lin ang="16200000" scaled="1"/>
          </a:gradFill>
        </p:spPr>
        <p:txBody>
          <a:bodyPr wrap="square" rtlCol="0">
            <a:spAutoFit/>
          </a:bodyPr>
          <a:lstStyle/>
          <a:p>
            <a:r>
              <a:rPr lang="en-GB" sz="2400" b="1" dirty="0" smtClean="0">
                <a:solidFill>
                  <a:schemeClr val="bg1"/>
                </a:solidFill>
                <a:effectLst>
                  <a:outerShdw blurRad="38100" dist="38100" dir="2700000" algn="tl">
                    <a:srgbClr val="000000">
                      <a:alpha val="43137"/>
                    </a:srgbClr>
                  </a:outerShdw>
                </a:effectLst>
              </a:rPr>
              <a:t>Sub-theme </a:t>
            </a:r>
            <a:r>
              <a:rPr lang="en-GB" sz="2400" b="1" dirty="0">
                <a:solidFill>
                  <a:schemeClr val="bg1"/>
                </a:solidFill>
                <a:effectLst>
                  <a:outerShdw blurRad="38100" dist="38100" dir="2700000" algn="tl">
                    <a:srgbClr val="000000">
                      <a:alpha val="43137"/>
                    </a:srgbClr>
                  </a:outerShdw>
                </a:effectLst>
              </a:rPr>
              <a:t>2</a:t>
            </a:r>
          </a:p>
        </p:txBody>
      </p:sp>
      <p:sp>
        <p:nvSpPr>
          <p:cNvPr id="48" name="Oval 47"/>
          <p:cNvSpPr/>
          <p:nvPr/>
        </p:nvSpPr>
        <p:spPr>
          <a:xfrm>
            <a:off x="641581" y="3810000"/>
            <a:ext cx="2209801" cy="1254369"/>
          </a:xfrm>
          <a:prstGeom prst="ellipse">
            <a:avLst/>
          </a:prstGeom>
          <a:solidFill>
            <a:srgbClr val="E7FFFE"/>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en-GB" sz="2800" dirty="0" smtClean="0">
                <a:solidFill>
                  <a:schemeClr val="tx1"/>
                </a:solidFill>
              </a:rPr>
              <a:t>Tissue culture</a:t>
            </a:r>
            <a:endParaRPr lang="en-GB" sz="2800" dirty="0">
              <a:solidFill>
                <a:schemeClr val="tx1"/>
              </a:solidFill>
            </a:endParaRPr>
          </a:p>
        </p:txBody>
      </p:sp>
      <p:sp>
        <p:nvSpPr>
          <p:cNvPr id="49" name="Oval 48"/>
          <p:cNvSpPr/>
          <p:nvPr/>
        </p:nvSpPr>
        <p:spPr>
          <a:xfrm>
            <a:off x="2696636" y="3741145"/>
            <a:ext cx="2545586" cy="1448372"/>
          </a:xfrm>
          <a:prstGeom prst="ellipse">
            <a:avLst/>
          </a:prstGeom>
          <a:solidFill>
            <a:srgbClr val="E7FFFE"/>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en-GB" sz="3200" dirty="0" smtClean="0">
                <a:solidFill>
                  <a:schemeClr val="tx1"/>
                </a:solidFill>
              </a:rPr>
              <a:t>Crop improved</a:t>
            </a:r>
            <a:endParaRPr lang="en-GB" sz="3200" dirty="0">
              <a:solidFill>
                <a:schemeClr val="tx1"/>
              </a:solidFill>
            </a:endParaRPr>
          </a:p>
        </p:txBody>
      </p:sp>
      <p:sp>
        <p:nvSpPr>
          <p:cNvPr id="50" name="Rounded Rectangle 49"/>
          <p:cNvSpPr/>
          <p:nvPr/>
        </p:nvSpPr>
        <p:spPr>
          <a:xfrm>
            <a:off x="1437367" y="5064369"/>
            <a:ext cx="3918404" cy="1786092"/>
          </a:xfrm>
          <a:prstGeom prst="roundRect">
            <a:avLst/>
          </a:prstGeom>
          <a:solidFill>
            <a:srgbClr val="E7FFFE"/>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en-GB" sz="4000" dirty="0">
                <a:solidFill>
                  <a:schemeClr val="tx1"/>
                </a:solidFill>
              </a:rPr>
              <a:t>Pests/</a:t>
            </a:r>
          </a:p>
          <a:p>
            <a:pPr algn="ctr"/>
            <a:r>
              <a:rPr lang="en-GB" sz="4000" dirty="0">
                <a:solidFill>
                  <a:schemeClr val="tx1"/>
                </a:solidFill>
              </a:rPr>
              <a:t>Diseases</a:t>
            </a:r>
          </a:p>
        </p:txBody>
      </p:sp>
      <p:sp>
        <p:nvSpPr>
          <p:cNvPr id="20" name="Rounded Rectangle 19"/>
          <p:cNvSpPr/>
          <p:nvPr/>
        </p:nvSpPr>
        <p:spPr>
          <a:xfrm>
            <a:off x="5974288" y="3726451"/>
            <a:ext cx="4809825" cy="1337918"/>
          </a:xfrm>
          <a:prstGeom prst="roundRect">
            <a:avLst/>
          </a:prstGeom>
          <a:solidFill>
            <a:srgbClr val="CCFFFF"/>
          </a:solidFill>
        </p:spPr>
        <p:style>
          <a:lnRef idx="1">
            <a:schemeClr val="accent4"/>
          </a:lnRef>
          <a:fillRef idx="3">
            <a:schemeClr val="accent4"/>
          </a:fillRef>
          <a:effectRef idx="2">
            <a:schemeClr val="accent4"/>
          </a:effectRef>
          <a:fontRef idx="minor">
            <a:schemeClr val="lt1"/>
          </a:fontRef>
        </p:style>
        <p:txBody>
          <a:bodyPr rtlCol="0" anchor="ctr"/>
          <a:lstStyle/>
          <a:p>
            <a:pPr algn="ctr"/>
            <a:r>
              <a:rPr lang="en-GB" sz="2800" dirty="0" smtClean="0">
                <a:solidFill>
                  <a:schemeClr val="tx1"/>
                </a:solidFill>
              </a:rPr>
              <a:t>Rabbit and chicken improvement</a:t>
            </a:r>
            <a:endParaRPr lang="en-GB" sz="2800" dirty="0">
              <a:solidFill>
                <a:schemeClr val="tx1"/>
              </a:solidFill>
            </a:endParaRPr>
          </a:p>
        </p:txBody>
      </p:sp>
      <p:sp>
        <p:nvSpPr>
          <p:cNvPr id="34" name="Rounded Rectangle 33"/>
          <p:cNvSpPr/>
          <p:nvPr/>
        </p:nvSpPr>
        <p:spPr>
          <a:xfrm>
            <a:off x="748456" y="3657599"/>
            <a:ext cx="4814397" cy="3200401"/>
          </a:xfrm>
          <a:prstGeom prst="roundRect">
            <a:avLst/>
          </a:prstGeom>
          <a:noFill/>
          <a:ln>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ounded Rectangle 34"/>
          <p:cNvSpPr/>
          <p:nvPr/>
        </p:nvSpPr>
        <p:spPr>
          <a:xfrm>
            <a:off x="5786442" y="3576028"/>
            <a:ext cx="5420766" cy="3274433"/>
          </a:xfrm>
          <a:prstGeom prst="roundRect">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8" name="Straight Connector 37"/>
          <p:cNvCxnSpPr/>
          <p:nvPr/>
        </p:nvCxnSpPr>
        <p:spPr>
          <a:xfrm>
            <a:off x="1945335" y="3456067"/>
            <a:ext cx="19235" cy="346394"/>
          </a:xfrm>
          <a:prstGeom prst="line">
            <a:avLst/>
          </a:prstGeom>
          <a:ln w="38100" cmpd="dbl">
            <a:prstDash val="solid"/>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8273518" y="3352800"/>
            <a:ext cx="0" cy="381000"/>
          </a:xfrm>
          <a:prstGeom prst="line">
            <a:avLst/>
          </a:prstGeom>
          <a:ln w="38100" cmpd="dbl">
            <a:prstDash val="solid"/>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1945335" y="1245553"/>
            <a:ext cx="0" cy="53340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12"/>
          </p:nvPr>
        </p:nvSpPr>
        <p:spPr>
          <a:xfrm>
            <a:off x="9316448" y="6356350"/>
            <a:ext cx="2743200" cy="365125"/>
          </a:xfrm>
        </p:spPr>
        <p:txBody>
          <a:bodyPr/>
          <a:lstStyle/>
          <a:p>
            <a:fld id="{55027F4C-2D71-464B-B2B0-DD188A169433}" type="slidenum">
              <a:rPr lang="en-GB" smtClean="0"/>
              <a:pPr/>
              <a:t>34</a:t>
            </a:fld>
            <a:endParaRPr lang="en-GB"/>
          </a:p>
        </p:txBody>
      </p:sp>
      <p:sp>
        <p:nvSpPr>
          <p:cNvPr id="32" name="TextBox 31"/>
          <p:cNvSpPr txBox="1"/>
          <p:nvPr/>
        </p:nvSpPr>
        <p:spPr>
          <a:xfrm>
            <a:off x="-145143" y="-26630"/>
            <a:ext cx="12453257" cy="1538883"/>
          </a:xfrm>
          <a:prstGeom prst="rect">
            <a:avLst/>
          </a:prstGeom>
          <a:solidFill>
            <a:srgbClr val="0000CC"/>
          </a:solidFill>
        </p:spPr>
        <p:style>
          <a:lnRef idx="1">
            <a:schemeClr val="accent3"/>
          </a:lnRef>
          <a:fillRef idx="3">
            <a:schemeClr val="accent3"/>
          </a:fillRef>
          <a:effectRef idx="2">
            <a:schemeClr val="accent3"/>
          </a:effectRef>
          <a:fontRef idx="minor">
            <a:schemeClr val="lt1"/>
          </a:fontRef>
        </p:style>
        <p:txBody>
          <a:bodyPr wrap="square" rtlCol="0">
            <a:spAutoFit/>
          </a:bodyPr>
          <a:lstStyle/>
          <a:p>
            <a:pPr algn="ctr"/>
            <a:endParaRPr lang="en-US" sz="4000" b="1" dirty="0" smtClean="0">
              <a:solidFill>
                <a:schemeClr val="bg1"/>
              </a:solidFill>
            </a:endParaRPr>
          </a:p>
          <a:p>
            <a:pPr algn="ctr"/>
            <a:r>
              <a:rPr lang="en-US" sz="5400" b="1" dirty="0" smtClean="0">
                <a:solidFill>
                  <a:schemeClr val="bg1"/>
                </a:solidFill>
              </a:rPr>
              <a:t>IBR (KES: 56m )</a:t>
            </a:r>
            <a:endParaRPr lang="en-US" sz="5400" b="1" dirty="0">
              <a:solidFill>
                <a:schemeClr val="bg1"/>
              </a:solidFill>
            </a:endParaRPr>
          </a:p>
        </p:txBody>
      </p:sp>
      <p:pic>
        <p:nvPicPr>
          <p:cNvPr id="22" name="Picture 21" descr="http://www.jkuat.ac.ke/wp-content/themes/jkuat/images/logo-jkuat.jpg"/>
          <p:cNvPicPr>
            <a:picLocks noChangeAspect="1"/>
          </p:cNvPicPr>
          <p:nvPr/>
        </p:nvPicPr>
        <p:blipFill>
          <a:blip r:embed="rId3" cstate="print"/>
          <a:srcRect r="83974"/>
          <a:stretch>
            <a:fillRect/>
          </a:stretch>
        </p:blipFill>
        <p:spPr bwMode="auto">
          <a:xfrm>
            <a:off x="11237837" y="5733095"/>
            <a:ext cx="877050" cy="841949"/>
          </a:xfrm>
          <a:prstGeom prst="rect">
            <a:avLst/>
          </a:prstGeom>
          <a:noFill/>
          <a:ln w="9525">
            <a:noFill/>
            <a:miter lim="800000"/>
            <a:headEnd/>
            <a:tailEnd/>
          </a:ln>
        </p:spPr>
      </p:pic>
      <p:sp>
        <p:nvSpPr>
          <p:cNvPr id="23" name="Oval 22"/>
          <p:cNvSpPr/>
          <p:nvPr/>
        </p:nvSpPr>
        <p:spPr>
          <a:xfrm>
            <a:off x="5989897" y="5073389"/>
            <a:ext cx="5084503" cy="1448372"/>
          </a:xfrm>
          <a:prstGeom prst="ellipse">
            <a:avLst/>
          </a:prstGeom>
          <a:solidFill>
            <a:srgbClr val="E7FFFE"/>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en-GB" sz="3200" dirty="0" smtClean="0">
                <a:solidFill>
                  <a:schemeClr val="tx1"/>
                </a:solidFill>
              </a:rPr>
              <a:t>Genetic studies on wildlife</a:t>
            </a:r>
            <a:endParaRPr lang="en-GB" sz="3200" dirty="0">
              <a:solidFill>
                <a:schemeClr val="tx1"/>
              </a:solidFill>
            </a:endParaRPr>
          </a:p>
        </p:txBody>
      </p:sp>
    </p:spTree>
    <p:extLst>
      <p:ext uri="{BB962C8B-B14F-4D97-AF65-F5344CB8AC3E}">
        <p14:creationId xmlns:p14="http://schemas.microsoft.com/office/powerpoint/2010/main" xmlns="" val="360499008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5027F4C-2D71-464B-B2B0-DD188A169433}" type="slidenum">
              <a:rPr lang="en-GB" smtClean="0"/>
              <a:pPr/>
              <a:t>35</a:t>
            </a:fld>
            <a:endParaRPr lang="en-GB"/>
          </a:p>
        </p:txBody>
      </p:sp>
      <p:graphicFrame>
        <p:nvGraphicFramePr>
          <p:cNvPr id="5" name="Table 4"/>
          <p:cNvGraphicFramePr>
            <a:graphicFrameLocks noGrp="1"/>
          </p:cNvGraphicFramePr>
          <p:nvPr>
            <p:extLst>
              <p:ext uri="{D42A27DB-BD31-4B8C-83A1-F6EECF244321}">
                <p14:modId xmlns:p14="http://schemas.microsoft.com/office/powerpoint/2010/main" xmlns="" val="1324217780"/>
              </p:ext>
            </p:extLst>
          </p:nvPr>
        </p:nvGraphicFramePr>
        <p:xfrm>
          <a:off x="132405" y="767794"/>
          <a:ext cx="7469579" cy="4795012"/>
        </p:xfrm>
        <a:graphic>
          <a:graphicData uri="http://schemas.openxmlformats.org/drawingml/2006/table">
            <a:tbl>
              <a:tblPr firstRow="1" firstCol="1" bandRow="1">
                <a:tableStyleId>{5C22544A-7EE6-4342-B048-85BDC9FD1C3A}</a:tableStyleId>
              </a:tblPr>
              <a:tblGrid>
                <a:gridCol w="5594595">
                  <a:extLst>
                    <a:ext uri="{9D8B030D-6E8A-4147-A177-3AD203B41FA5}">
                      <a16:colId xmlns:a16="http://schemas.microsoft.com/office/drawing/2014/main" xmlns="" val="20000"/>
                    </a:ext>
                  </a:extLst>
                </a:gridCol>
                <a:gridCol w="1874984">
                  <a:extLst>
                    <a:ext uri="{9D8B030D-6E8A-4147-A177-3AD203B41FA5}">
                      <a16:colId xmlns:a16="http://schemas.microsoft.com/office/drawing/2014/main" xmlns="" val="20001"/>
                    </a:ext>
                  </a:extLst>
                </a:gridCol>
              </a:tblGrid>
              <a:tr h="502376">
                <a:tc>
                  <a:txBody>
                    <a:bodyPr/>
                    <a:lstStyle/>
                    <a:p>
                      <a:pPr marL="0" marR="0" algn="just">
                        <a:lnSpc>
                          <a:spcPct val="107000"/>
                        </a:lnSpc>
                        <a:spcBef>
                          <a:spcPts val="0"/>
                        </a:spcBef>
                        <a:spcAft>
                          <a:spcPts val="0"/>
                        </a:spcAft>
                      </a:pPr>
                      <a:r>
                        <a:rPr lang="en-US" sz="2400" dirty="0">
                          <a:effectLst/>
                        </a:rPr>
                        <a:t>Capacity building</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dirty="0">
                          <a:effectLst/>
                        </a:rPr>
                        <a:t>Quantity</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0"/>
                  </a:ext>
                </a:extLst>
              </a:tr>
              <a:tr h="358406">
                <a:tc>
                  <a:txBody>
                    <a:bodyPr/>
                    <a:lstStyle/>
                    <a:p>
                      <a:pPr marL="0" marR="0" algn="just">
                        <a:lnSpc>
                          <a:spcPct val="107000"/>
                        </a:lnSpc>
                        <a:spcBef>
                          <a:spcPts val="0"/>
                        </a:spcBef>
                        <a:spcAft>
                          <a:spcPts val="0"/>
                        </a:spcAft>
                      </a:pP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1"/>
                  </a:ext>
                </a:extLst>
              </a:tr>
              <a:tr h="358406">
                <a:tc>
                  <a:txBody>
                    <a:bodyPr/>
                    <a:lstStyle/>
                    <a:p>
                      <a:pPr marL="0" marR="0" algn="just">
                        <a:lnSpc>
                          <a:spcPct val="107000"/>
                        </a:lnSpc>
                        <a:spcBef>
                          <a:spcPts val="0"/>
                        </a:spcBef>
                        <a:spcAft>
                          <a:spcPts val="0"/>
                        </a:spcAft>
                      </a:pPr>
                      <a:r>
                        <a:rPr lang="en-US" sz="2400">
                          <a:effectLst/>
                        </a:rPr>
                        <a:t>PhD.</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dirty="0" smtClean="0">
                          <a:effectLst/>
                        </a:rPr>
                        <a:t>4</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2"/>
                  </a:ext>
                </a:extLst>
              </a:tr>
              <a:tr h="358406">
                <a:tc>
                  <a:txBody>
                    <a:bodyPr/>
                    <a:lstStyle/>
                    <a:p>
                      <a:pPr marL="0" marR="0" algn="just">
                        <a:lnSpc>
                          <a:spcPct val="107000"/>
                        </a:lnSpc>
                        <a:spcBef>
                          <a:spcPts val="0"/>
                        </a:spcBef>
                        <a:spcAft>
                          <a:spcPts val="0"/>
                        </a:spcAft>
                      </a:pPr>
                      <a:r>
                        <a:rPr lang="en-US" sz="2400" dirty="0">
                          <a:effectLst/>
                        </a:rPr>
                        <a:t>MSc.</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dirty="0" smtClean="0">
                          <a:effectLst/>
                        </a:rPr>
                        <a:t>2</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3"/>
                  </a:ext>
                </a:extLst>
              </a:tr>
              <a:tr h="0">
                <a:tc gridSpan="2">
                  <a:txBody>
                    <a:bodyPr/>
                    <a:lstStyle/>
                    <a:p>
                      <a:pPr marL="0" marR="0" algn="just">
                        <a:lnSpc>
                          <a:spcPct val="107000"/>
                        </a:lnSpc>
                        <a:spcBef>
                          <a:spcPts val="0"/>
                        </a:spcBef>
                        <a:spcAft>
                          <a:spcPts val="0"/>
                        </a:spcAft>
                      </a:pPr>
                      <a:endParaRPr lang="en-US" sz="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pPr marL="0" marR="0" algn="ctr">
                        <a:lnSpc>
                          <a:spcPct val="107000"/>
                        </a:lnSpc>
                        <a:spcBef>
                          <a:spcPts val="0"/>
                        </a:spcBef>
                        <a:spcAft>
                          <a:spcPts val="0"/>
                        </a:spcAft>
                      </a:pP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4"/>
                  </a:ext>
                </a:extLst>
              </a:tr>
              <a:tr h="642852">
                <a:tc>
                  <a:txBody>
                    <a:bodyPr/>
                    <a:lstStyle/>
                    <a:p>
                      <a:pPr marL="0" marR="0" algn="l">
                        <a:lnSpc>
                          <a:spcPct val="107000"/>
                        </a:lnSpc>
                        <a:spcBef>
                          <a:spcPts val="0"/>
                        </a:spcBef>
                        <a:spcAft>
                          <a:spcPts val="0"/>
                        </a:spcAft>
                      </a:pPr>
                      <a:r>
                        <a:rPr lang="en-US" sz="2400" dirty="0">
                          <a:effectLst/>
                        </a:rPr>
                        <a:t>Other Key Performance Indicators</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dirty="0">
                          <a:effectLst/>
                        </a:rPr>
                        <a:t>Quantity</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8"/>
                  </a:ext>
                </a:extLst>
              </a:tr>
              <a:tr h="1073156">
                <a:tc>
                  <a:txBody>
                    <a:bodyPr/>
                    <a:lstStyle/>
                    <a:p>
                      <a:pPr marL="0" marR="0" algn="l">
                        <a:lnSpc>
                          <a:spcPct val="107000"/>
                        </a:lnSpc>
                        <a:spcBef>
                          <a:spcPts val="0"/>
                        </a:spcBef>
                        <a:spcAft>
                          <a:spcPts val="0"/>
                        </a:spcAft>
                      </a:pPr>
                      <a:r>
                        <a:rPr lang="en-US" sz="2400" dirty="0">
                          <a:effectLst/>
                        </a:rPr>
                        <a:t>Publications in peer reviewed journal and conference proceedings</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dirty="0" smtClean="0">
                          <a:effectLst/>
                        </a:rPr>
                        <a:t>9 (1 nature)</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9"/>
                  </a:ext>
                </a:extLst>
              </a:tr>
              <a:tr h="968777">
                <a:tc>
                  <a:txBody>
                    <a:bodyPr/>
                    <a:lstStyle/>
                    <a:p>
                      <a:pPr marL="0" marR="0" algn="just">
                        <a:lnSpc>
                          <a:spcPct val="107000"/>
                        </a:lnSpc>
                        <a:spcBef>
                          <a:spcPts val="0"/>
                        </a:spcBef>
                        <a:spcAft>
                          <a:spcPts val="0"/>
                        </a:spcAft>
                      </a:pPr>
                      <a:r>
                        <a:rPr lang="en-US" sz="2400" dirty="0">
                          <a:effectLst/>
                        </a:rPr>
                        <a:t>Number of products </a:t>
                      </a:r>
                      <a:r>
                        <a:rPr lang="en-US" sz="2400" dirty="0" smtClean="0">
                          <a:effectLst/>
                        </a:rPr>
                        <a:t>developed</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dirty="0" smtClean="0">
                          <a:effectLst/>
                          <a:latin typeface="Times New Roman" panose="02020603050405020304" pitchFamily="18" charset="0"/>
                          <a:ea typeface="Calibri" panose="020F0502020204030204" pitchFamily="34" charset="0"/>
                          <a:cs typeface="Times New Roman" panose="02020603050405020304" pitchFamily="18" charset="0"/>
                        </a:rPr>
                        <a:t>2</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10"/>
                  </a:ext>
                </a:extLst>
              </a:tr>
              <a:tr h="427512">
                <a:tc gridSpan="2">
                  <a:txBody>
                    <a:bodyPr/>
                    <a:lstStyle/>
                    <a:p>
                      <a:endParaRPr lang="en-GB" dirty="0"/>
                    </a:p>
                  </a:txBody>
                  <a:tcPr marL="68580" marR="68580" marT="0" marB="0" anchor="ctr"/>
                </a:tc>
                <a:tc hMerge="1">
                  <a:txBody>
                    <a:bodyPr/>
                    <a:lstStyle/>
                    <a:p>
                      <a:pPr marL="0" marR="0" algn="ctr">
                        <a:lnSpc>
                          <a:spcPct val="107000"/>
                        </a:lnSpc>
                        <a:spcBef>
                          <a:spcPts val="0"/>
                        </a:spcBef>
                        <a:spcAft>
                          <a:spcPts val="0"/>
                        </a:spcAft>
                      </a:pP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11"/>
                  </a:ext>
                </a:extLst>
              </a:tr>
            </a:tbl>
          </a:graphicData>
        </a:graphic>
      </p:graphicFrame>
      <p:sp>
        <p:nvSpPr>
          <p:cNvPr id="9" name="TextBox 8"/>
          <p:cNvSpPr txBox="1"/>
          <p:nvPr/>
        </p:nvSpPr>
        <p:spPr>
          <a:xfrm>
            <a:off x="7678049" y="798727"/>
            <a:ext cx="4432840" cy="584775"/>
          </a:xfrm>
          <a:prstGeom prst="rect">
            <a:avLst/>
          </a:prstGeom>
          <a:solidFill>
            <a:srgbClr val="0070C0"/>
          </a:solidFill>
        </p:spPr>
        <p:txBody>
          <a:bodyPr wrap="square" rtlCol="0">
            <a:spAutoFit/>
          </a:bodyPr>
          <a:lstStyle/>
          <a:p>
            <a:pPr algn="ctr"/>
            <a:r>
              <a:rPr lang="en-US" sz="3200" b="1" dirty="0" smtClean="0">
                <a:solidFill>
                  <a:schemeClr val="bg1"/>
                </a:solidFill>
                <a:effectLst>
                  <a:outerShdw blurRad="38100" dist="38100" dir="2700000" algn="tl">
                    <a:srgbClr val="000000">
                      <a:alpha val="43137"/>
                    </a:srgbClr>
                  </a:outerShdw>
                </a:effectLst>
              </a:rPr>
              <a:t>PRODUCTS</a:t>
            </a:r>
            <a:endParaRPr lang="en-US" sz="3200" b="1" dirty="0">
              <a:solidFill>
                <a:schemeClr val="bg1"/>
              </a:solidFill>
              <a:effectLst>
                <a:outerShdw blurRad="38100" dist="38100" dir="2700000" algn="tl">
                  <a:srgbClr val="000000">
                    <a:alpha val="43137"/>
                  </a:srgbClr>
                </a:outerShdw>
              </a:effectLst>
            </a:endParaRPr>
          </a:p>
        </p:txBody>
      </p:sp>
      <p:pic>
        <p:nvPicPr>
          <p:cNvPr id="7" name="Picture 6" descr="http://www.jkuat.ac.ke/wp-content/themes/jkuat/images/logo-jkuat.jpg"/>
          <p:cNvPicPr>
            <a:picLocks noChangeAspect="1"/>
          </p:cNvPicPr>
          <p:nvPr/>
        </p:nvPicPr>
        <p:blipFill>
          <a:blip r:embed="rId2" cstate="print"/>
          <a:srcRect r="83974"/>
          <a:stretch>
            <a:fillRect/>
          </a:stretch>
        </p:blipFill>
        <p:spPr bwMode="auto">
          <a:xfrm>
            <a:off x="11237837" y="5733095"/>
            <a:ext cx="877050" cy="841949"/>
          </a:xfrm>
          <a:prstGeom prst="rect">
            <a:avLst/>
          </a:prstGeom>
          <a:noFill/>
          <a:ln w="9525">
            <a:noFill/>
            <a:miter lim="800000"/>
            <a:headEnd/>
            <a:tailEnd/>
          </a:ln>
        </p:spPr>
      </p:pic>
      <p:grpSp>
        <p:nvGrpSpPr>
          <p:cNvPr id="10" name="Group 9"/>
          <p:cNvGrpSpPr/>
          <p:nvPr/>
        </p:nvGrpSpPr>
        <p:grpSpPr>
          <a:xfrm>
            <a:off x="7659770" y="1531660"/>
            <a:ext cx="1929765" cy="1836420"/>
            <a:chOff x="0" y="0"/>
            <a:chExt cx="1815796" cy="1517049"/>
          </a:xfrm>
        </p:grpSpPr>
        <p:pic>
          <p:nvPicPr>
            <p:cNvPr id="11" name="Picture 10" descr="seedlings"/>
            <p:cNvPicPr>
              <a:picLocks noChangeAspect="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0"/>
              <a:ext cx="1812898" cy="1219201"/>
            </a:xfrm>
            <a:prstGeom prst="rect">
              <a:avLst/>
            </a:prstGeom>
            <a:noFill/>
            <a:ln>
              <a:noFill/>
            </a:ln>
          </p:spPr>
        </p:pic>
        <p:sp>
          <p:nvSpPr>
            <p:cNvPr id="12" name="Text Box 48"/>
            <p:cNvSpPr txBox="1"/>
            <p:nvPr/>
          </p:nvSpPr>
          <p:spPr>
            <a:xfrm>
              <a:off x="7951" y="1292226"/>
              <a:ext cx="1807845" cy="224823"/>
            </a:xfrm>
            <a:prstGeom prst="rect">
              <a:avLst/>
            </a:prstGeom>
            <a:solidFill>
              <a:prstClr val="white"/>
            </a:solidFill>
            <a:ln>
              <a:noFill/>
            </a:ln>
            <a:effectLst/>
          </p:spPr>
          <p:txBody>
            <a:bodyPr rot="0" spcFirstLastPara="0" vert="horz" wrap="square" lIns="0" tIns="0" rIns="0" bIns="0" numCol="1" spcCol="0" rtlCol="0" fromWordArt="0" anchor="t" anchorCtr="0" forceAA="0" compatLnSpc="1">
              <a:prstTxWarp prst="textNoShape">
                <a:avLst/>
              </a:prstTxWarp>
              <a:noAutofit/>
            </a:bodyPr>
            <a:lstStyle/>
            <a:p>
              <a:pPr marL="0" marR="0" algn="just">
                <a:spcBef>
                  <a:spcPts val="0"/>
                </a:spcBef>
                <a:spcAft>
                  <a:spcPts val="1000"/>
                </a:spcAft>
              </a:pPr>
              <a:r>
                <a:rPr lang="en-US" sz="900" i="1" cap="all">
                  <a:solidFill>
                    <a:srgbClr val="0D0D0D"/>
                  </a:solidFill>
                  <a:effectLst/>
                  <a:latin typeface="Times New Roman" panose="02020603050405020304" pitchFamily="18" charset="0"/>
                  <a:ea typeface="Times New Roman" panose="02020603050405020304" pitchFamily="18" charset="0"/>
                  <a:cs typeface="Times New Roman" panose="02020603050405020304" pitchFamily="18" charset="0"/>
                </a:rPr>
                <a:t>Tissue culture banana seedlings growing in a greenhouse in JKUAT</a:t>
              </a:r>
              <a:endParaRPr lang="en-US" sz="900" cap="all">
                <a:solidFill>
                  <a:srgbClr val="4F81BD"/>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grpSp>
      <p:grpSp>
        <p:nvGrpSpPr>
          <p:cNvPr id="13" name="Group 12"/>
          <p:cNvGrpSpPr/>
          <p:nvPr/>
        </p:nvGrpSpPr>
        <p:grpSpPr>
          <a:xfrm>
            <a:off x="9730722" y="1840905"/>
            <a:ext cx="1945640" cy="1527175"/>
            <a:chOff x="0" y="0"/>
            <a:chExt cx="2025678" cy="1887220"/>
          </a:xfrm>
        </p:grpSpPr>
        <p:pic>
          <p:nvPicPr>
            <p:cNvPr id="14" name="Picture 13"/>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0" y="0"/>
              <a:ext cx="2019631" cy="1399429"/>
            </a:xfrm>
            <a:prstGeom prst="rect">
              <a:avLst/>
            </a:prstGeom>
          </p:spPr>
        </p:pic>
        <p:sp>
          <p:nvSpPr>
            <p:cNvPr id="15" name="Text Box 20518"/>
            <p:cNvSpPr txBox="1"/>
            <p:nvPr/>
          </p:nvSpPr>
          <p:spPr>
            <a:xfrm>
              <a:off x="15903" y="1463040"/>
              <a:ext cx="2009775" cy="424180"/>
            </a:xfrm>
            <a:prstGeom prst="rect">
              <a:avLst/>
            </a:prstGeom>
            <a:solidFill>
              <a:prstClr val="white"/>
            </a:solidFill>
            <a:ln>
              <a:noFill/>
            </a:ln>
            <a:effectLst/>
          </p:spPr>
          <p:txBody>
            <a:bodyPr rot="0" spcFirstLastPara="0" vert="horz" wrap="square" lIns="0" tIns="0" rIns="0" bIns="0" numCol="1" spcCol="0" rtlCol="0" fromWordArt="0" anchor="t" anchorCtr="0" forceAA="0" compatLnSpc="1">
              <a:prstTxWarp prst="textNoShape">
                <a:avLst/>
              </a:prstTxWarp>
              <a:noAutofit/>
            </a:bodyPr>
            <a:lstStyle/>
            <a:p>
              <a:pPr marL="0" marR="0" algn="just">
                <a:spcBef>
                  <a:spcPts val="0"/>
                </a:spcBef>
                <a:spcAft>
                  <a:spcPts val="1000"/>
                </a:spcAft>
              </a:pPr>
              <a:r>
                <a:rPr lang="en-US" sz="900" i="1" cap="all">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JKUAT researcher examining indigenous chicken reared for genetic traits</a:t>
              </a:r>
              <a:endParaRPr lang="en-US" sz="900" cap="all">
                <a:solidFill>
                  <a:srgbClr val="4F81BD"/>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grpSp>
      <p:grpSp>
        <p:nvGrpSpPr>
          <p:cNvPr id="16" name="Group 15"/>
          <p:cNvGrpSpPr/>
          <p:nvPr/>
        </p:nvGrpSpPr>
        <p:grpSpPr>
          <a:xfrm>
            <a:off x="9686942" y="3628199"/>
            <a:ext cx="2487200" cy="1774865"/>
            <a:chOff x="0" y="0"/>
            <a:chExt cx="1889125" cy="1635677"/>
          </a:xfrm>
        </p:grpSpPr>
        <p:sp>
          <p:nvSpPr>
            <p:cNvPr id="17" name="Text Box 20524"/>
            <p:cNvSpPr txBox="1"/>
            <p:nvPr/>
          </p:nvSpPr>
          <p:spPr>
            <a:xfrm>
              <a:off x="29818" y="1461052"/>
              <a:ext cx="1841500" cy="174625"/>
            </a:xfrm>
            <a:prstGeom prst="rect">
              <a:avLst/>
            </a:prstGeom>
            <a:solidFill>
              <a:prstClr val="white"/>
            </a:solidFill>
            <a:ln>
              <a:noFill/>
            </a:ln>
            <a:effectLst/>
          </p:spPr>
          <p:txBody>
            <a:bodyPr rot="0" spcFirstLastPara="0" vert="horz" wrap="square" lIns="0" tIns="0" rIns="0" bIns="0" numCol="1" spcCol="0" rtlCol="0" fromWordArt="0" anchor="t" anchorCtr="0" forceAA="0" compatLnSpc="1">
              <a:prstTxWarp prst="textNoShape">
                <a:avLst/>
              </a:prstTxWarp>
              <a:noAutofit/>
            </a:bodyPr>
            <a:lstStyle/>
            <a:p>
              <a:pPr marL="0" marR="0">
                <a:spcBef>
                  <a:spcPts val="0"/>
                </a:spcBef>
                <a:spcAft>
                  <a:spcPts val="1000"/>
                </a:spcAft>
              </a:pPr>
              <a:r>
                <a:rPr lang="en-US" sz="900" i="1" cap="all">
                  <a:solidFill>
                    <a:srgbClr val="4F81BD"/>
                  </a:solidFill>
                  <a:effectLst/>
                  <a:latin typeface="Times New Roman" panose="02020603050405020304" pitchFamily="18" charset="0"/>
                  <a:ea typeface="Times New Roman" panose="02020603050405020304" pitchFamily="18" charset="0"/>
                  <a:cs typeface="Times New Roman" panose="02020603050405020304" pitchFamily="18" charset="0"/>
                </a:rPr>
                <a:t>Students collecting data on a rabbit</a:t>
              </a:r>
              <a:endParaRPr lang="en-US" sz="900" cap="all">
                <a:solidFill>
                  <a:srgbClr val="4F81BD"/>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18" name="Picture 17" descr="DSCN0576"/>
            <p:cNvPicPr>
              <a:picLocks noChangeAspect="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0" y="0"/>
              <a:ext cx="1889125" cy="1412875"/>
            </a:xfrm>
            <a:prstGeom prst="rect">
              <a:avLst/>
            </a:prstGeom>
            <a:noFill/>
            <a:ln>
              <a:noFill/>
            </a:ln>
          </p:spPr>
        </p:pic>
      </p:grpSp>
      <p:grpSp>
        <p:nvGrpSpPr>
          <p:cNvPr id="19" name="Group 18"/>
          <p:cNvGrpSpPr/>
          <p:nvPr/>
        </p:nvGrpSpPr>
        <p:grpSpPr>
          <a:xfrm>
            <a:off x="7678049" y="3654277"/>
            <a:ext cx="1893570" cy="1748787"/>
            <a:chOff x="0" y="0"/>
            <a:chExt cx="2165299" cy="1968917"/>
          </a:xfrm>
        </p:grpSpPr>
        <p:sp>
          <p:nvSpPr>
            <p:cNvPr id="20" name="Text Box 20520"/>
            <p:cNvSpPr txBox="1"/>
            <p:nvPr/>
          </p:nvSpPr>
          <p:spPr>
            <a:xfrm>
              <a:off x="29260" y="1653235"/>
              <a:ext cx="2135505" cy="315682"/>
            </a:xfrm>
            <a:prstGeom prst="rect">
              <a:avLst/>
            </a:prstGeom>
            <a:solidFill>
              <a:prstClr val="white"/>
            </a:solidFill>
            <a:ln>
              <a:noFill/>
            </a:ln>
            <a:effectLst/>
          </p:spPr>
          <p:txBody>
            <a:bodyPr rot="0" spcFirstLastPara="0" vert="horz" wrap="square" lIns="0" tIns="0" rIns="0" bIns="0" numCol="1" spcCol="0" rtlCol="0" fromWordArt="0" anchor="t" anchorCtr="0" forceAA="0" compatLnSpc="1">
              <a:prstTxWarp prst="textNoShape">
                <a:avLst/>
              </a:prstTxWarp>
              <a:noAutofit/>
            </a:bodyPr>
            <a:lstStyle/>
            <a:p>
              <a:pPr marL="0" marR="0" algn="just">
                <a:spcBef>
                  <a:spcPts val="0"/>
                </a:spcBef>
                <a:spcAft>
                  <a:spcPts val="1000"/>
                </a:spcAft>
              </a:pPr>
              <a:r>
                <a:rPr lang="en-US" sz="900" i="1" cap="all">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The lead researcher on rhino DNA markers at work</a:t>
              </a:r>
              <a:endParaRPr lang="en-US" sz="900" cap="all">
                <a:solidFill>
                  <a:srgbClr val="4F81BD"/>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21" name="Picture 20"/>
            <p:cNvPicPr>
              <a:picLocks noChangeAspect="1"/>
            </p:cNvPicPr>
            <p:nvPr/>
          </p:nvPicPr>
          <p:blipFill>
            <a:blip r:embed="rId6">
              <a:extLst>
                <a:ext uri="{28A0092B-C50C-407E-A947-70E740481C1C}">
                  <a14:useLocalDpi xmlns:a14="http://schemas.microsoft.com/office/drawing/2010/main" xmlns="" val="0"/>
                </a:ext>
              </a:extLst>
            </a:blip>
            <a:stretch>
              <a:fillRect/>
            </a:stretch>
          </p:blipFill>
          <p:spPr>
            <a:xfrm>
              <a:off x="0" y="0"/>
              <a:ext cx="2165299" cy="1594714"/>
            </a:xfrm>
            <a:prstGeom prst="rect">
              <a:avLst/>
            </a:prstGeom>
          </p:spPr>
        </p:pic>
      </p:grpSp>
    </p:spTree>
    <p:extLst>
      <p:ext uri="{BB962C8B-B14F-4D97-AF65-F5344CB8AC3E}">
        <p14:creationId xmlns:p14="http://schemas.microsoft.com/office/powerpoint/2010/main" xmlns="" val="297507334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Oval 40"/>
          <p:cNvSpPr/>
          <p:nvPr/>
        </p:nvSpPr>
        <p:spPr>
          <a:xfrm>
            <a:off x="8103370" y="4651224"/>
            <a:ext cx="3103838" cy="1448372"/>
          </a:xfrm>
          <a:prstGeom prst="ellipse">
            <a:avLst/>
          </a:prstGeom>
          <a:solidFill>
            <a:srgbClr val="E7FFFE"/>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en-GB" sz="3200" dirty="0" smtClean="0">
                <a:solidFill>
                  <a:schemeClr val="tx1"/>
                </a:solidFill>
              </a:rPr>
              <a:t>Trainings</a:t>
            </a:r>
            <a:endParaRPr lang="en-GB" sz="3200" dirty="0">
              <a:solidFill>
                <a:schemeClr val="tx1"/>
              </a:solidFill>
            </a:endParaRPr>
          </a:p>
        </p:txBody>
      </p:sp>
      <p:cxnSp>
        <p:nvCxnSpPr>
          <p:cNvPr id="57" name="Straight Connector 56"/>
          <p:cNvCxnSpPr/>
          <p:nvPr/>
        </p:nvCxnSpPr>
        <p:spPr>
          <a:xfrm>
            <a:off x="4205536" y="1988545"/>
            <a:ext cx="6172200" cy="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8" name="Rounded Rectangle 17"/>
          <p:cNvSpPr/>
          <p:nvPr/>
        </p:nvSpPr>
        <p:spPr>
          <a:xfrm>
            <a:off x="812783" y="2362200"/>
            <a:ext cx="3817274" cy="1066800"/>
          </a:xfrm>
          <a:prstGeom prst="roundRect">
            <a:avLst/>
          </a:prstGeom>
          <a:gradFill flip="none" rotWithShape="1">
            <a:gsLst>
              <a:gs pos="0">
                <a:schemeClr val="accent6">
                  <a:lumMod val="40000"/>
                  <a:lumOff val="60000"/>
                </a:schemeClr>
              </a:gs>
              <a:gs pos="46000">
                <a:schemeClr val="accent6">
                  <a:lumMod val="95000"/>
                  <a:lumOff val="5000"/>
                </a:schemeClr>
              </a:gs>
              <a:gs pos="100000">
                <a:schemeClr val="accent6">
                  <a:lumMod val="60000"/>
                </a:schemeClr>
              </a:gs>
            </a:gsLst>
            <a:path path="circle">
              <a:fillToRect l="50000" t="130000" r="50000" b="-30000"/>
            </a:path>
            <a:tileRect/>
          </a:gradFill>
        </p:spPr>
        <p:style>
          <a:lnRef idx="1">
            <a:schemeClr val="accent2"/>
          </a:lnRef>
          <a:fillRef idx="2">
            <a:schemeClr val="accent2"/>
          </a:fillRef>
          <a:effectRef idx="1">
            <a:schemeClr val="accent2"/>
          </a:effectRef>
          <a:fontRef idx="minor">
            <a:schemeClr val="dk1"/>
          </a:fontRef>
        </p:style>
        <p:txBody>
          <a:bodyPr rtlCol="0" anchor="ctr"/>
          <a:lstStyle/>
          <a:p>
            <a:r>
              <a:rPr lang="en-GB" sz="2400" b="1" dirty="0">
                <a:effectLst>
                  <a:outerShdw blurRad="38100" dist="38100" dir="2700000" algn="tl">
                    <a:srgbClr val="000000">
                      <a:alpha val="43137"/>
                    </a:srgbClr>
                  </a:outerShdw>
                </a:effectLst>
              </a:rPr>
              <a:t>RENEWABLE ENERGIES</a:t>
            </a:r>
          </a:p>
          <a:p>
            <a:pPr algn="ctr"/>
            <a:endParaRPr lang="en-GB" sz="2400" dirty="0"/>
          </a:p>
        </p:txBody>
      </p:sp>
      <p:sp>
        <p:nvSpPr>
          <p:cNvPr id="19" name="Rounded Rectangle 18"/>
          <p:cNvSpPr/>
          <p:nvPr/>
        </p:nvSpPr>
        <p:spPr>
          <a:xfrm>
            <a:off x="7004868" y="2324099"/>
            <a:ext cx="3779245" cy="1066800"/>
          </a:xfrm>
          <a:prstGeom prst="roundRect">
            <a:avLst/>
          </a:prstGeom>
          <a:gradFill flip="none" rotWithShape="1">
            <a:gsLst>
              <a:gs pos="0">
                <a:schemeClr val="accent6">
                  <a:lumMod val="67000"/>
                </a:schemeClr>
              </a:gs>
              <a:gs pos="48000">
                <a:schemeClr val="accent6">
                  <a:lumMod val="97000"/>
                  <a:lumOff val="3000"/>
                </a:schemeClr>
              </a:gs>
              <a:gs pos="100000">
                <a:schemeClr val="accent6">
                  <a:lumMod val="60000"/>
                  <a:lumOff val="40000"/>
                </a:schemeClr>
              </a:gs>
            </a:gsLst>
            <a:lin ang="16200000" scaled="1"/>
            <a:tileRect/>
          </a:gradFill>
        </p:spPr>
        <p:style>
          <a:lnRef idx="1">
            <a:schemeClr val="dk1"/>
          </a:lnRef>
          <a:fillRef idx="2">
            <a:schemeClr val="dk1"/>
          </a:fillRef>
          <a:effectRef idx="1">
            <a:schemeClr val="dk1"/>
          </a:effectRef>
          <a:fontRef idx="minor">
            <a:schemeClr val="dk1"/>
          </a:fontRef>
        </p:style>
        <p:txBody>
          <a:bodyPr rtlCol="0" anchor="ctr"/>
          <a:lstStyle/>
          <a:p>
            <a:r>
              <a:rPr lang="en-GB" sz="2400" b="1" dirty="0">
                <a:effectLst>
                  <a:outerShdw blurRad="38100" dist="38100" dir="2700000" algn="tl">
                    <a:srgbClr val="000000">
                      <a:alpha val="43137"/>
                    </a:srgbClr>
                  </a:outerShdw>
                </a:effectLst>
              </a:rPr>
              <a:t>ENVIRONMENT</a:t>
            </a:r>
          </a:p>
        </p:txBody>
      </p:sp>
      <p:cxnSp>
        <p:nvCxnSpPr>
          <p:cNvPr id="28" name="Straight Connector 27"/>
          <p:cNvCxnSpPr/>
          <p:nvPr/>
        </p:nvCxnSpPr>
        <p:spPr>
          <a:xfrm>
            <a:off x="8121811" y="1447800"/>
            <a:ext cx="0" cy="53340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2101318" y="1981200"/>
            <a:ext cx="6172200" cy="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1964570" y="2095959"/>
            <a:ext cx="0" cy="38100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8302313" y="1981200"/>
            <a:ext cx="0" cy="38100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870184" y="1676401"/>
            <a:ext cx="1981198" cy="457200"/>
          </a:xfrm>
          <a:prstGeom prst="rect">
            <a:avLst/>
          </a:prstGeom>
          <a:gradFill>
            <a:gsLst>
              <a:gs pos="0">
                <a:schemeClr val="accent3">
                  <a:lumMod val="95000"/>
                  <a:shade val="30000"/>
                  <a:satMod val="115000"/>
                </a:schemeClr>
              </a:gs>
              <a:gs pos="26000">
                <a:srgbClr val="CCCCCC"/>
              </a:gs>
              <a:gs pos="44000">
                <a:schemeClr val="accent3">
                  <a:lumMod val="95000"/>
                  <a:shade val="100000"/>
                  <a:satMod val="115000"/>
                </a:schemeClr>
              </a:gs>
            </a:gsLst>
            <a:lin ang="16200000" scaled="1"/>
          </a:gradFill>
        </p:spPr>
        <p:txBody>
          <a:bodyPr wrap="square" rtlCol="0">
            <a:spAutoFit/>
          </a:bodyPr>
          <a:lstStyle/>
          <a:p>
            <a:r>
              <a:rPr lang="en-GB" sz="2400" b="1" dirty="0" smtClean="0">
                <a:solidFill>
                  <a:schemeClr val="bg1"/>
                </a:solidFill>
                <a:effectLst>
                  <a:outerShdw blurRad="38100" dist="38100" dir="2700000" algn="tl">
                    <a:srgbClr val="000000">
                      <a:alpha val="43137"/>
                    </a:srgbClr>
                  </a:outerShdw>
                </a:effectLst>
              </a:rPr>
              <a:t>Sub-theme </a:t>
            </a:r>
            <a:r>
              <a:rPr lang="en-GB" sz="2400" b="1" dirty="0">
                <a:solidFill>
                  <a:schemeClr val="bg1"/>
                </a:solidFill>
                <a:effectLst>
                  <a:outerShdw blurRad="38100" dist="38100" dir="2700000" algn="tl">
                    <a:srgbClr val="000000">
                      <a:alpha val="43137"/>
                    </a:srgbClr>
                  </a:outerShdw>
                </a:effectLst>
              </a:rPr>
              <a:t>1</a:t>
            </a:r>
          </a:p>
        </p:txBody>
      </p:sp>
      <p:sp>
        <p:nvSpPr>
          <p:cNvPr id="45" name="TextBox 44"/>
          <p:cNvSpPr txBox="1"/>
          <p:nvPr/>
        </p:nvSpPr>
        <p:spPr>
          <a:xfrm>
            <a:off x="7004869" y="1677304"/>
            <a:ext cx="2133596" cy="461665"/>
          </a:xfrm>
          <a:prstGeom prst="rect">
            <a:avLst/>
          </a:prstGeom>
          <a:gradFill>
            <a:gsLst>
              <a:gs pos="0">
                <a:schemeClr val="accent3">
                  <a:lumMod val="95000"/>
                  <a:shade val="30000"/>
                  <a:satMod val="115000"/>
                </a:schemeClr>
              </a:gs>
              <a:gs pos="26000">
                <a:srgbClr val="CCCCCC"/>
              </a:gs>
              <a:gs pos="44000">
                <a:schemeClr val="accent3">
                  <a:lumMod val="95000"/>
                  <a:shade val="100000"/>
                  <a:satMod val="115000"/>
                </a:schemeClr>
              </a:gs>
            </a:gsLst>
            <a:lin ang="16200000" scaled="1"/>
          </a:gradFill>
        </p:spPr>
        <p:txBody>
          <a:bodyPr wrap="square" rtlCol="0">
            <a:spAutoFit/>
          </a:bodyPr>
          <a:lstStyle/>
          <a:p>
            <a:r>
              <a:rPr lang="en-GB" sz="2400" b="1" dirty="0" smtClean="0">
                <a:solidFill>
                  <a:schemeClr val="bg1"/>
                </a:solidFill>
                <a:effectLst>
                  <a:outerShdw blurRad="38100" dist="38100" dir="2700000" algn="tl">
                    <a:srgbClr val="000000">
                      <a:alpha val="43137"/>
                    </a:srgbClr>
                  </a:outerShdw>
                </a:effectLst>
              </a:rPr>
              <a:t>Sub-theme </a:t>
            </a:r>
            <a:r>
              <a:rPr lang="en-GB" sz="2400" b="1" dirty="0">
                <a:solidFill>
                  <a:schemeClr val="bg1"/>
                </a:solidFill>
                <a:effectLst>
                  <a:outerShdw blurRad="38100" dist="38100" dir="2700000" algn="tl">
                    <a:srgbClr val="000000">
                      <a:alpha val="43137"/>
                    </a:srgbClr>
                  </a:outerShdw>
                </a:effectLst>
              </a:rPr>
              <a:t>2</a:t>
            </a:r>
          </a:p>
        </p:txBody>
      </p:sp>
      <p:sp>
        <p:nvSpPr>
          <p:cNvPr id="48" name="Oval 47"/>
          <p:cNvSpPr/>
          <p:nvPr/>
        </p:nvSpPr>
        <p:spPr>
          <a:xfrm>
            <a:off x="65226" y="3417792"/>
            <a:ext cx="2209801" cy="1254369"/>
          </a:xfrm>
          <a:prstGeom prst="ellipse">
            <a:avLst/>
          </a:prstGeom>
          <a:solidFill>
            <a:srgbClr val="E7FFFE"/>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en-GB" sz="2800" dirty="0" smtClean="0">
                <a:solidFill>
                  <a:schemeClr val="tx1"/>
                </a:solidFill>
              </a:rPr>
              <a:t>Solar Energy</a:t>
            </a:r>
            <a:endParaRPr lang="en-GB" sz="2800" dirty="0">
              <a:solidFill>
                <a:schemeClr val="tx1"/>
              </a:solidFill>
            </a:endParaRPr>
          </a:p>
        </p:txBody>
      </p:sp>
      <p:sp>
        <p:nvSpPr>
          <p:cNvPr id="49" name="Oval 48"/>
          <p:cNvSpPr/>
          <p:nvPr/>
        </p:nvSpPr>
        <p:spPr>
          <a:xfrm>
            <a:off x="5616138" y="3467084"/>
            <a:ext cx="3045484" cy="1448372"/>
          </a:xfrm>
          <a:prstGeom prst="ellipse">
            <a:avLst/>
          </a:prstGeom>
          <a:solidFill>
            <a:srgbClr val="E7FFFE"/>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en-GB" sz="3200" dirty="0" smtClean="0">
                <a:solidFill>
                  <a:schemeClr val="tx1"/>
                </a:solidFill>
              </a:rPr>
              <a:t>Environmental audits</a:t>
            </a:r>
            <a:endParaRPr lang="en-GB" sz="3200" dirty="0">
              <a:solidFill>
                <a:schemeClr val="tx1"/>
              </a:solidFill>
            </a:endParaRPr>
          </a:p>
        </p:txBody>
      </p:sp>
      <p:sp>
        <p:nvSpPr>
          <p:cNvPr id="34" name="Rounded Rectangle 33"/>
          <p:cNvSpPr/>
          <p:nvPr/>
        </p:nvSpPr>
        <p:spPr>
          <a:xfrm>
            <a:off x="0" y="3576029"/>
            <a:ext cx="5562853" cy="3281972"/>
          </a:xfrm>
          <a:prstGeom prst="roundRect">
            <a:avLst/>
          </a:prstGeom>
          <a:noFill/>
          <a:ln>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ounded Rectangle 34"/>
          <p:cNvSpPr/>
          <p:nvPr/>
        </p:nvSpPr>
        <p:spPr>
          <a:xfrm>
            <a:off x="5786442" y="3576028"/>
            <a:ext cx="5420766" cy="3274433"/>
          </a:xfrm>
          <a:prstGeom prst="roundRect">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8" name="Straight Connector 37"/>
          <p:cNvCxnSpPr/>
          <p:nvPr/>
        </p:nvCxnSpPr>
        <p:spPr>
          <a:xfrm>
            <a:off x="1945335" y="3456067"/>
            <a:ext cx="19235" cy="346394"/>
          </a:xfrm>
          <a:prstGeom prst="line">
            <a:avLst/>
          </a:prstGeom>
          <a:ln w="38100" cmpd="dbl">
            <a:prstDash val="solid"/>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8273518" y="3352800"/>
            <a:ext cx="0" cy="381000"/>
          </a:xfrm>
          <a:prstGeom prst="line">
            <a:avLst/>
          </a:prstGeom>
          <a:ln w="38100" cmpd="dbl">
            <a:prstDash val="solid"/>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1945335" y="1245553"/>
            <a:ext cx="0" cy="53340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12"/>
          </p:nvPr>
        </p:nvSpPr>
        <p:spPr>
          <a:xfrm>
            <a:off x="9316448" y="6356350"/>
            <a:ext cx="2743200" cy="365125"/>
          </a:xfrm>
        </p:spPr>
        <p:txBody>
          <a:bodyPr/>
          <a:lstStyle/>
          <a:p>
            <a:fld id="{55027F4C-2D71-464B-B2B0-DD188A169433}" type="slidenum">
              <a:rPr lang="en-GB" smtClean="0"/>
              <a:pPr/>
              <a:t>36</a:t>
            </a:fld>
            <a:endParaRPr lang="en-GB"/>
          </a:p>
        </p:txBody>
      </p:sp>
      <p:sp>
        <p:nvSpPr>
          <p:cNvPr id="32" name="TextBox 31"/>
          <p:cNvSpPr txBox="1"/>
          <p:nvPr/>
        </p:nvSpPr>
        <p:spPr>
          <a:xfrm>
            <a:off x="0" y="-26630"/>
            <a:ext cx="12257226" cy="1538883"/>
          </a:xfrm>
          <a:prstGeom prst="rect">
            <a:avLst/>
          </a:prstGeom>
          <a:solidFill>
            <a:srgbClr val="0000CC"/>
          </a:solidFill>
        </p:spPr>
        <p:style>
          <a:lnRef idx="1">
            <a:schemeClr val="accent3"/>
          </a:lnRef>
          <a:fillRef idx="3">
            <a:schemeClr val="accent3"/>
          </a:fillRef>
          <a:effectRef idx="2">
            <a:schemeClr val="accent3"/>
          </a:effectRef>
          <a:fontRef idx="minor">
            <a:schemeClr val="lt1"/>
          </a:fontRef>
        </p:style>
        <p:txBody>
          <a:bodyPr wrap="square" rtlCol="0">
            <a:spAutoFit/>
          </a:bodyPr>
          <a:lstStyle/>
          <a:p>
            <a:pPr algn="ctr"/>
            <a:endParaRPr lang="en-US" sz="4000" b="1" dirty="0" smtClean="0">
              <a:solidFill>
                <a:schemeClr val="tx1"/>
              </a:solidFill>
            </a:endParaRPr>
          </a:p>
          <a:p>
            <a:pPr algn="ctr"/>
            <a:r>
              <a:rPr lang="en-US" sz="5400" b="1" dirty="0" smtClean="0">
                <a:solidFill>
                  <a:schemeClr val="bg1"/>
                </a:solidFill>
              </a:rPr>
              <a:t>IEET (KES: </a:t>
            </a:r>
            <a:r>
              <a:rPr lang="en-GB" sz="5400" b="1" dirty="0">
                <a:solidFill>
                  <a:schemeClr val="bg1"/>
                </a:solidFill>
                <a:latin typeface="Calibri,Bold"/>
              </a:rPr>
              <a:t>235.2</a:t>
            </a:r>
            <a:r>
              <a:rPr lang="en-US" sz="5400" b="1" dirty="0" smtClean="0">
                <a:solidFill>
                  <a:schemeClr val="bg1"/>
                </a:solidFill>
              </a:rPr>
              <a:t>m )</a:t>
            </a:r>
            <a:endParaRPr lang="en-US" sz="5400" b="1" dirty="0">
              <a:solidFill>
                <a:schemeClr val="bg1"/>
              </a:solidFill>
            </a:endParaRPr>
          </a:p>
        </p:txBody>
      </p:sp>
      <p:pic>
        <p:nvPicPr>
          <p:cNvPr id="22" name="Picture 21" descr="http://www.jkuat.ac.ke/wp-content/themes/jkuat/images/logo-jkuat.jpg"/>
          <p:cNvPicPr>
            <a:picLocks noChangeAspect="1"/>
          </p:cNvPicPr>
          <p:nvPr/>
        </p:nvPicPr>
        <p:blipFill>
          <a:blip r:embed="rId3" cstate="print"/>
          <a:srcRect r="83974"/>
          <a:stretch>
            <a:fillRect/>
          </a:stretch>
        </p:blipFill>
        <p:spPr bwMode="auto">
          <a:xfrm>
            <a:off x="11237837" y="5733095"/>
            <a:ext cx="877050" cy="841949"/>
          </a:xfrm>
          <a:prstGeom prst="rect">
            <a:avLst/>
          </a:prstGeom>
          <a:noFill/>
          <a:ln w="9525">
            <a:noFill/>
            <a:miter lim="800000"/>
            <a:headEnd/>
            <a:tailEnd/>
          </a:ln>
        </p:spPr>
      </p:pic>
      <p:sp>
        <p:nvSpPr>
          <p:cNvPr id="24" name="Oval 23"/>
          <p:cNvSpPr/>
          <p:nvPr/>
        </p:nvSpPr>
        <p:spPr>
          <a:xfrm>
            <a:off x="85008" y="4513751"/>
            <a:ext cx="2545586" cy="1448372"/>
          </a:xfrm>
          <a:prstGeom prst="ellipse">
            <a:avLst/>
          </a:prstGeom>
          <a:solidFill>
            <a:srgbClr val="E7FFFE"/>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en-GB" sz="3200" dirty="0" err="1" smtClean="0">
                <a:solidFill>
                  <a:schemeClr val="tx1"/>
                </a:solidFill>
              </a:rPr>
              <a:t>Biomas</a:t>
            </a:r>
            <a:endParaRPr lang="en-GB" sz="3200" dirty="0">
              <a:solidFill>
                <a:schemeClr val="tx1"/>
              </a:solidFill>
            </a:endParaRPr>
          </a:p>
        </p:txBody>
      </p:sp>
      <p:sp>
        <p:nvSpPr>
          <p:cNvPr id="27" name="Oval 26"/>
          <p:cNvSpPr/>
          <p:nvPr/>
        </p:nvSpPr>
        <p:spPr>
          <a:xfrm>
            <a:off x="2374730" y="4672161"/>
            <a:ext cx="3296886" cy="1448372"/>
          </a:xfrm>
          <a:prstGeom prst="ellipse">
            <a:avLst/>
          </a:prstGeom>
          <a:solidFill>
            <a:srgbClr val="E7FFFE"/>
          </a:solidFill>
        </p:spPr>
        <p:style>
          <a:lnRef idx="0">
            <a:schemeClr val="accent2"/>
          </a:lnRef>
          <a:fillRef idx="3">
            <a:schemeClr val="accent2"/>
          </a:fillRef>
          <a:effectRef idx="3">
            <a:schemeClr val="accent2"/>
          </a:effectRef>
          <a:fontRef idx="minor">
            <a:schemeClr val="lt1"/>
          </a:fontRef>
        </p:style>
        <p:txBody>
          <a:bodyPr rtlCol="0" anchor="ctr"/>
          <a:lstStyle/>
          <a:p>
            <a:r>
              <a:rPr lang="en-GB" sz="2800" dirty="0">
                <a:solidFill>
                  <a:schemeClr val="tx1"/>
                </a:solidFill>
              </a:rPr>
              <a:t>Solar wind </a:t>
            </a:r>
            <a:r>
              <a:rPr lang="en-GB" sz="2800" dirty="0" smtClean="0">
                <a:solidFill>
                  <a:schemeClr val="tx1"/>
                </a:solidFill>
              </a:rPr>
              <a:t>hybrids</a:t>
            </a:r>
            <a:endParaRPr lang="en-GB" sz="2800" dirty="0">
              <a:solidFill>
                <a:schemeClr val="tx1"/>
              </a:solidFill>
            </a:endParaRPr>
          </a:p>
        </p:txBody>
      </p:sp>
      <p:sp>
        <p:nvSpPr>
          <p:cNvPr id="29" name="Oval 28"/>
          <p:cNvSpPr/>
          <p:nvPr/>
        </p:nvSpPr>
        <p:spPr>
          <a:xfrm>
            <a:off x="1094219" y="5692060"/>
            <a:ext cx="2545586" cy="1448372"/>
          </a:xfrm>
          <a:prstGeom prst="ellipse">
            <a:avLst/>
          </a:prstGeom>
          <a:solidFill>
            <a:srgbClr val="E7FFFE"/>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en-GB" sz="3200" dirty="0" smtClean="0">
                <a:solidFill>
                  <a:schemeClr val="tx1"/>
                </a:solidFill>
              </a:rPr>
              <a:t>Training</a:t>
            </a:r>
            <a:endParaRPr lang="en-GB" sz="3200" dirty="0">
              <a:solidFill>
                <a:schemeClr val="tx1"/>
              </a:solidFill>
            </a:endParaRPr>
          </a:p>
        </p:txBody>
      </p:sp>
      <p:sp>
        <p:nvSpPr>
          <p:cNvPr id="33" name="Oval 32"/>
          <p:cNvSpPr/>
          <p:nvPr/>
        </p:nvSpPr>
        <p:spPr>
          <a:xfrm>
            <a:off x="2257531" y="3481552"/>
            <a:ext cx="2545586" cy="1310571"/>
          </a:xfrm>
          <a:prstGeom prst="ellipse">
            <a:avLst/>
          </a:prstGeom>
          <a:solidFill>
            <a:srgbClr val="E7FFFE"/>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en-GB" sz="3200" dirty="0" smtClean="0">
                <a:solidFill>
                  <a:schemeClr val="tx1"/>
                </a:solidFill>
              </a:rPr>
              <a:t>Mini-</a:t>
            </a:r>
            <a:r>
              <a:rPr lang="en-GB" sz="3200" dirty="0" err="1" smtClean="0">
                <a:solidFill>
                  <a:schemeClr val="tx1"/>
                </a:solidFill>
              </a:rPr>
              <a:t>Hydros</a:t>
            </a:r>
            <a:endParaRPr lang="en-GB" sz="3200" dirty="0">
              <a:solidFill>
                <a:schemeClr val="tx1"/>
              </a:solidFill>
            </a:endParaRPr>
          </a:p>
        </p:txBody>
      </p:sp>
      <p:sp>
        <p:nvSpPr>
          <p:cNvPr id="36" name="Oval 35"/>
          <p:cNvSpPr/>
          <p:nvPr/>
        </p:nvSpPr>
        <p:spPr>
          <a:xfrm>
            <a:off x="8692251" y="3521301"/>
            <a:ext cx="2545586" cy="1448372"/>
          </a:xfrm>
          <a:prstGeom prst="ellipse">
            <a:avLst/>
          </a:prstGeom>
          <a:solidFill>
            <a:srgbClr val="E7FFFE"/>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en-GB" sz="3200" dirty="0" smtClean="0">
                <a:solidFill>
                  <a:schemeClr val="tx1"/>
                </a:solidFill>
              </a:rPr>
              <a:t>Waste management</a:t>
            </a:r>
            <a:endParaRPr lang="en-GB" sz="3200" dirty="0">
              <a:solidFill>
                <a:schemeClr val="tx1"/>
              </a:solidFill>
            </a:endParaRPr>
          </a:p>
        </p:txBody>
      </p:sp>
      <p:sp>
        <p:nvSpPr>
          <p:cNvPr id="37" name="Oval 36"/>
          <p:cNvSpPr/>
          <p:nvPr/>
        </p:nvSpPr>
        <p:spPr>
          <a:xfrm>
            <a:off x="5754912" y="4731052"/>
            <a:ext cx="2545586" cy="1448372"/>
          </a:xfrm>
          <a:prstGeom prst="ellipse">
            <a:avLst/>
          </a:prstGeom>
          <a:solidFill>
            <a:srgbClr val="E7FFFE"/>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en-GB" sz="3200" dirty="0" smtClean="0">
                <a:solidFill>
                  <a:schemeClr val="tx1"/>
                </a:solidFill>
              </a:rPr>
              <a:t>Climate change</a:t>
            </a:r>
            <a:endParaRPr lang="en-GB" sz="3200" dirty="0">
              <a:solidFill>
                <a:schemeClr val="tx1"/>
              </a:solidFill>
            </a:endParaRPr>
          </a:p>
        </p:txBody>
      </p:sp>
      <p:sp>
        <p:nvSpPr>
          <p:cNvPr id="23" name="Oval 22"/>
          <p:cNvSpPr/>
          <p:nvPr/>
        </p:nvSpPr>
        <p:spPr>
          <a:xfrm>
            <a:off x="6843364" y="5689363"/>
            <a:ext cx="4459315" cy="1448372"/>
          </a:xfrm>
          <a:prstGeom prst="ellipse">
            <a:avLst/>
          </a:prstGeom>
          <a:solidFill>
            <a:srgbClr val="E7FFFE"/>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en-GB" sz="3200" dirty="0">
                <a:solidFill>
                  <a:srgbClr val="000000"/>
                </a:solidFill>
              </a:rPr>
              <a:t>Occupational safety and health</a:t>
            </a:r>
          </a:p>
        </p:txBody>
      </p:sp>
    </p:spTree>
    <p:extLst>
      <p:ext uri="{BB962C8B-B14F-4D97-AF65-F5344CB8AC3E}">
        <p14:creationId xmlns:p14="http://schemas.microsoft.com/office/powerpoint/2010/main" xmlns="" val="152848673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5027F4C-2D71-464B-B2B0-DD188A169433}" type="slidenum">
              <a:rPr lang="en-GB" smtClean="0"/>
              <a:pPr/>
              <a:t>37</a:t>
            </a:fld>
            <a:endParaRPr lang="en-GB"/>
          </a:p>
        </p:txBody>
      </p:sp>
      <p:graphicFrame>
        <p:nvGraphicFramePr>
          <p:cNvPr id="5" name="Table 4"/>
          <p:cNvGraphicFramePr>
            <a:graphicFrameLocks noGrp="1"/>
          </p:cNvGraphicFramePr>
          <p:nvPr>
            <p:extLst>
              <p:ext uri="{D42A27DB-BD31-4B8C-83A1-F6EECF244321}">
                <p14:modId xmlns:p14="http://schemas.microsoft.com/office/powerpoint/2010/main" xmlns="" val="4227717846"/>
              </p:ext>
            </p:extLst>
          </p:nvPr>
        </p:nvGraphicFramePr>
        <p:xfrm>
          <a:off x="221047" y="535402"/>
          <a:ext cx="7469579" cy="4862254"/>
        </p:xfrm>
        <a:graphic>
          <a:graphicData uri="http://schemas.openxmlformats.org/drawingml/2006/table">
            <a:tbl>
              <a:tblPr firstRow="1" firstCol="1" bandRow="1">
                <a:tableStyleId>{5C22544A-7EE6-4342-B048-85BDC9FD1C3A}</a:tableStyleId>
              </a:tblPr>
              <a:tblGrid>
                <a:gridCol w="5908476">
                  <a:extLst>
                    <a:ext uri="{9D8B030D-6E8A-4147-A177-3AD203B41FA5}">
                      <a16:colId xmlns:a16="http://schemas.microsoft.com/office/drawing/2014/main" xmlns="" val="20000"/>
                    </a:ext>
                  </a:extLst>
                </a:gridCol>
                <a:gridCol w="1561103">
                  <a:extLst>
                    <a:ext uri="{9D8B030D-6E8A-4147-A177-3AD203B41FA5}">
                      <a16:colId xmlns:a16="http://schemas.microsoft.com/office/drawing/2014/main" xmlns="" val="20001"/>
                    </a:ext>
                  </a:extLst>
                </a:gridCol>
              </a:tblGrid>
              <a:tr h="631037">
                <a:tc>
                  <a:txBody>
                    <a:bodyPr/>
                    <a:lstStyle/>
                    <a:p>
                      <a:pPr marL="0" marR="0" algn="just">
                        <a:lnSpc>
                          <a:spcPct val="107000"/>
                        </a:lnSpc>
                        <a:spcBef>
                          <a:spcPts val="0"/>
                        </a:spcBef>
                        <a:spcAft>
                          <a:spcPts val="0"/>
                        </a:spcAft>
                      </a:pPr>
                      <a:r>
                        <a:rPr lang="en-US" sz="2400" dirty="0">
                          <a:effectLst/>
                        </a:rPr>
                        <a:t>Capacity building</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dirty="0">
                          <a:effectLst/>
                        </a:rPr>
                        <a:t>Quantity</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0"/>
                  </a:ext>
                </a:extLst>
              </a:tr>
              <a:tr h="0">
                <a:tc>
                  <a:txBody>
                    <a:bodyPr/>
                    <a:lstStyle/>
                    <a:p>
                      <a:pPr marL="0" marR="0" algn="just">
                        <a:lnSpc>
                          <a:spcPct val="107000"/>
                        </a:lnSpc>
                        <a:spcBef>
                          <a:spcPts val="0"/>
                        </a:spcBef>
                        <a:spcAft>
                          <a:spcPts val="0"/>
                        </a:spcAft>
                      </a:pPr>
                      <a:endParaRPr lang="en-US" sz="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endParaRPr lang="en-US" sz="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1"/>
                  </a:ext>
                </a:extLst>
              </a:tr>
              <a:tr h="419405">
                <a:tc>
                  <a:txBody>
                    <a:bodyPr/>
                    <a:lstStyle/>
                    <a:p>
                      <a:pPr marL="0" marR="0" algn="just">
                        <a:lnSpc>
                          <a:spcPct val="107000"/>
                        </a:lnSpc>
                        <a:spcBef>
                          <a:spcPts val="0"/>
                        </a:spcBef>
                        <a:spcAft>
                          <a:spcPts val="0"/>
                        </a:spcAft>
                      </a:pPr>
                      <a:r>
                        <a:rPr lang="en-US" sz="2400">
                          <a:effectLst/>
                        </a:rPr>
                        <a:t>PhD.</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kern="1200" dirty="0" smtClean="0">
                          <a:solidFill>
                            <a:schemeClr val="dk1"/>
                          </a:solidFill>
                          <a:effectLst/>
                          <a:latin typeface="+mn-lt"/>
                          <a:ea typeface="+mn-ea"/>
                          <a:cs typeface="+mn-cs"/>
                        </a:rPr>
                        <a:t>13</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2"/>
                  </a:ext>
                </a:extLst>
              </a:tr>
              <a:tr h="419405">
                <a:tc>
                  <a:txBody>
                    <a:bodyPr/>
                    <a:lstStyle/>
                    <a:p>
                      <a:pPr marL="0" marR="0" algn="just">
                        <a:lnSpc>
                          <a:spcPct val="107000"/>
                        </a:lnSpc>
                        <a:spcBef>
                          <a:spcPts val="0"/>
                        </a:spcBef>
                        <a:spcAft>
                          <a:spcPts val="0"/>
                        </a:spcAft>
                      </a:pPr>
                      <a:r>
                        <a:rPr lang="en-US" sz="2400">
                          <a:effectLst/>
                        </a:rPr>
                        <a:t>MSc.</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dirty="0" smtClean="0">
                          <a:effectLst/>
                          <a:latin typeface="Times New Roman" panose="02020603050405020304" pitchFamily="18" charset="0"/>
                          <a:ea typeface="Calibri" panose="020F0502020204030204" pitchFamily="34" charset="0"/>
                          <a:cs typeface="Times New Roman" panose="02020603050405020304" pitchFamily="18" charset="0"/>
                        </a:rPr>
                        <a:t>70</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3"/>
                  </a:ext>
                </a:extLst>
              </a:tr>
              <a:tr h="419405">
                <a:tc>
                  <a:txBody>
                    <a:bodyPr/>
                    <a:lstStyle/>
                    <a:p>
                      <a:pPr marL="0" marR="0" algn="just">
                        <a:lnSpc>
                          <a:spcPct val="107000"/>
                        </a:lnSpc>
                        <a:spcBef>
                          <a:spcPts val="0"/>
                        </a:spcBef>
                        <a:spcAft>
                          <a:spcPts val="0"/>
                        </a:spcAft>
                      </a:pPr>
                      <a:r>
                        <a:rPr lang="en-US" sz="2400" dirty="0">
                          <a:effectLst/>
                        </a:rPr>
                        <a:t>Technicians</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kern="1200" dirty="0" smtClean="0">
                          <a:solidFill>
                            <a:schemeClr val="dk1"/>
                          </a:solidFill>
                          <a:effectLst/>
                          <a:latin typeface="+mn-lt"/>
                          <a:ea typeface="+mn-ea"/>
                          <a:cs typeface="+mn-cs"/>
                        </a:rPr>
                        <a:t>1380</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5"/>
                  </a:ext>
                </a:extLst>
              </a:tr>
              <a:tr h="325643">
                <a:tc gridSpan="2">
                  <a:txBody>
                    <a:bodyPr/>
                    <a:lstStyle/>
                    <a:p>
                      <a:pPr marL="0" marR="0" algn="just">
                        <a:lnSpc>
                          <a:spcPct val="107000"/>
                        </a:lnSpc>
                        <a:spcBef>
                          <a:spcPts val="0"/>
                        </a:spcBef>
                        <a:spcAft>
                          <a:spcPts val="0"/>
                        </a:spcAft>
                      </a:pP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pPr marL="0" marR="0" algn="ctr">
                        <a:lnSpc>
                          <a:spcPct val="107000"/>
                        </a:lnSpc>
                        <a:spcBef>
                          <a:spcPts val="0"/>
                        </a:spcBef>
                        <a:spcAft>
                          <a:spcPts val="0"/>
                        </a:spcAft>
                      </a:pP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6"/>
                  </a:ext>
                </a:extLst>
              </a:tr>
              <a:tr h="429277">
                <a:tc>
                  <a:txBody>
                    <a:bodyPr/>
                    <a:lstStyle/>
                    <a:p>
                      <a:pPr marL="0" marR="0" algn="l">
                        <a:lnSpc>
                          <a:spcPct val="107000"/>
                        </a:lnSpc>
                        <a:spcBef>
                          <a:spcPts val="0"/>
                        </a:spcBef>
                        <a:spcAft>
                          <a:spcPts val="0"/>
                        </a:spcAft>
                      </a:pPr>
                      <a:r>
                        <a:rPr lang="en-US" sz="2400" dirty="0">
                          <a:effectLst/>
                        </a:rPr>
                        <a:t>Other Key Performance Indicators</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a:effectLst/>
                        </a:rPr>
                        <a:t>Quantity</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8"/>
                  </a:ext>
                </a:extLst>
              </a:tr>
              <a:tr h="860416">
                <a:tc>
                  <a:txBody>
                    <a:bodyPr/>
                    <a:lstStyle/>
                    <a:p>
                      <a:pPr marL="0" marR="0" algn="l">
                        <a:lnSpc>
                          <a:spcPct val="107000"/>
                        </a:lnSpc>
                        <a:spcBef>
                          <a:spcPts val="0"/>
                        </a:spcBef>
                        <a:spcAft>
                          <a:spcPts val="0"/>
                        </a:spcAft>
                      </a:pPr>
                      <a:r>
                        <a:rPr lang="en-US" sz="2400" dirty="0">
                          <a:effectLst/>
                        </a:rPr>
                        <a:t>Publications in peer reviewed journal and </a:t>
                      </a:r>
                      <a:r>
                        <a:rPr lang="en-US" sz="2400" dirty="0" smtClean="0">
                          <a:effectLst/>
                        </a:rPr>
                        <a:t>Conference </a:t>
                      </a:r>
                      <a:r>
                        <a:rPr lang="en-US" sz="2400" dirty="0">
                          <a:effectLst/>
                        </a:rPr>
                        <a:t>proceedings</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800" kern="1200" dirty="0" smtClean="0">
                          <a:solidFill>
                            <a:schemeClr val="dk1"/>
                          </a:solidFill>
                          <a:effectLst/>
                          <a:latin typeface="+mn-lt"/>
                          <a:ea typeface="+mn-ea"/>
                          <a:cs typeface="+mn-cs"/>
                        </a:rPr>
                        <a:t>112</a:t>
                      </a:r>
                      <a:endParaRPr lang="en-US"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9"/>
                  </a:ext>
                </a:extLst>
              </a:tr>
              <a:tr h="429277">
                <a:tc>
                  <a:txBody>
                    <a:bodyPr/>
                    <a:lstStyle/>
                    <a:p>
                      <a:pPr marL="0" marR="0" algn="just">
                        <a:lnSpc>
                          <a:spcPct val="107000"/>
                        </a:lnSpc>
                        <a:spcBef>
                          <a:spcPts val="0"/>
                        </a:spcBef>
                        <a:spcAft>
                          <a:spcPts val="0"/>
                        </a:spcAft>
                      </a:pPr>
                      <a:r>
                        <a:rPr lang="en-US" sz="2400" dirty="0">
                          <a:effectLst/>
                        </a:rPr>
                        <a:t>Number of products </a:t>
                      </a:r>
                      <a:r>
                        <a:rPr lang="en-US" sz="2400" dirty="0" smtClean="0">
                          <a:effectLst/>
                        </a:rPr>
                        <a:t>developed</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dirty="0" smtClean="0">
                          <a:effectLst/>
                          <a:latin typeface="Times New Roman" panose="02020603050405020304" pitchFamily="18" charset="0"/>
                          <a:ea typeface="Calibri" panose="020F0502020204030204" pitchFamily="34" charset="0"/>
                          <a:cs typeface="Times New Roman" panose="02020603050405020304" pitchFamily="18" charset="0"/>
                        </a:rPr>
                        <a:t>10</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10"/>
                  </a:ext>
                </a:extLst>
              </a:tr>
              <a:tr h="429277">
                <a:tc>
                  <a:txBody>
                    <a:bodyPr/>
                    <a:lstStyle/>
                    <a:p>
                      <a:pPr marL="0" marR="0" algn="just">
                        <a:lnSpc>
                          <a:spcPct val="107000"/>
                        </a:lnSpc>
                        <a:spcBef>
                          <a:spcPts val="0"/>
                        </a:spcBef>
                        <a:spcAft>
                          <a:spcPts val="0"/>
                        </a:spcAft>
                      </a:pPr>
                      <a:r>
                        <a:rPr lang="en-US" sz="2400" dirty="0">
                          <a:effectLst/>
                        </a:rPr>
                        <a:t>Products </a:t>
                      </a:r>
                      <a:r>
                        <a:rPr lang="en-US" sz="2400" dirty="0" smtClean="0">
                          <a:effectLst/>
                        </a:rPr>
                        <a:t>patented (Applied)</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dirty="0" smtClean="0">
                          <a:effectLst/>
                          <a:latin typeface="Times New Roman" panose="02020603050405020304" pitchFamily="18" charset="0"/>
                          <a:ea typeface="Calibri" panose="020F0502020204030204" pitchFamily="34" charset="0"/>
                          <a:cs typeface="Times New Roman" panose="02020603050405020304" pitchFamily="18" charset="0"/>
                        </a:rPr>
                        <a:t>2</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11"/>
                  </a:ext>
                </a:extLst>
              </a:tr>
              <a:tr h="429277">
                <a:tc>
                  <a:txBody>
                    <a:bodyPr/>
                    <a:lstStyle/>
                    <a:p>
                      <a:pPr marL="0" marR="0" algn="just">
                        <a:lnSpc>
                          <a:spcPct val="107000"/>
                        </a:lnSpc>
                        <a:spcBef>
                          <a:spcPts val="0"/>
                        </a:spcBef>
                        <a:spcAft>
                          <a:spcPts val="0"/>
                        </a:spcAft>
                      </a:pPr>
                      <a:r>
                        <a:rPr lang="en-US" sz="2400" dirty="0" smtClean="0">
                          <a:effectLst/>
                        </a:rPr>
                        <a:t>Infrastructural </a:t>
                      </a:r>
                      <a:r>
                        <a:rPr lang="en-US" sz="2400" dirty="0">
                          <a:effectLst/>
                        </a:rPr>
                        <a:t>development</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dirty="0" smtClean="0">
                          <a:effectLst/>
                          <a:latin typeface="Times New Roman" panose="02020603050405020304" pitchFamily="18" charset="0"/>
                          <a:ea typeface="Calibri" panose="020F0502020204030204" pitchFamily="34" charset="0"/>
                          <a:cs typeface="Times New Roman" panose="02020603050405020304" pitchFamily="18" charset="0"/>
                        </a:rPr>
                        <a:t>6</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12"/>
                  </a:ext>
                </a:extLst>
              </a:tr>
            </a:tbl>
          </a:graphicData>
        </a:graphic>
      </p:graphicFrame>
      <p:sp>
        <p:nvSpPr>
          <p:cNvPr id="9" name="TextBox 8"/>
          <p:cNvSpPr txBox="1"/>
          <p:nvPr/>
        </p:nvSpPr>
        <p:spPr>
          <a:xfrm>
            <a:off x="7679028" y="543989"/>
            <a:ext cx="4432840" cy="584775"/>
          </a:xfrm>
          <a:prstGeom prst="rect">
            <a:avLst/>
          </a:prstGeom>
          <a:solidFill>
            <a:srgbClr val="0070C0"/>
          </a:solidFill>
        </p:spPr>
        <p:txBody>
          <a:bodyPr wrap="square" rtlCol="0">
            <a:spAutoFit/>
          </a:bodyPr>
          <a:lstStyle/>
          <a:p>
            <a:pPr algn="ctr"/>
            <a:r>
              <a:rPr lang="en-US" sz="3200" b="1" dirty="0" smtClean="0">
                <a:solidFill>
                  <a:schemeClr val="bg1"/>
                </a:solidFill>
                <a:effectLst>
                  <a:outerShdw blurRad="38100" dist="38100" dir="2700000" algn="tl">
                    <a:srgbClr val="000000">
                      <a:alpha val="43137"/>
                    </a:srgbClr>
                  </a:outerShdw>
                </a:effectLst>
              </a:rPr>
              <a:t>PRODUCTS</a:t>
            </a:r>
            <a:endParaRPr lang="en-US" sz="3200" b="1" dirty="0">
              <a:solidFill>
                <a:schemeClr val="bg1"/>
              </a:solidFill>
              <a:effectLst>
                <a:outerShdw blurRad="38100" dist="38100" dir="2700000" algn="tl">
                  <a:srgbClr val="000000">
                    <a:alpha val="43137"/>
                  </a:srgbClr>
                </a:outerShdw>
              </a:effectLst>
            </a:endParaRPr>
          </a:p>
        </p:txBody>
      </p:sp>
      <p:pic>
        <p:nvPicPr>
          <p:cNvPr id="7" name="Picture 6" descr="http://www.jkuat.ac.ke/wp-content/themes/jkuat/images/logo-jkuat.jpg"/>
          <p:cNvPicPr>
            <a:picLocks noChangeAspect="1"/>
          </p:cNvPicPr>
          <p:nvPr/>
        </p:nvPicPr>
        <p:blipFill>
          <a:blip r:embed="rId2" cstate="print"/>
          <a:srcRect r="83974"/>
          <a:stretch>
            <a:fillRect/>
          </a:stretch>
        </p:blipFill>
        <p:spPr bwMode="auto">
          <a:xfrm>
            <a:off x="11122323" y="5879526"/>
            <a:ext cx="877050" cy="841949"/>
          </a:xfrm>
          <a:prstGeom prst="rect">
            <a:avLst/>
          </a:prstGeom>
          <a:noFill/>
          <a:ln w="9525">
            <a:noFill/>
            <a:miter lim="800000"/>
            <a:headEnd/>
            <a:tailEnd/>
          </a:ln>
        </p:spPr>
      </p:pic>
      <p:grpSp>
        <p:nvGrpSpPr>
          <p:cNvPr id="10" name="Group 9"/>
          <p:cNvGrpSpPr/>
          <p:nvPr/>
        </p:nvGrpSpPr>
        <p:grpSpPr>
          <a:xfrm>
            <a:off x="7691796" y="1347491"/>
            <a:ext cx="1985010" cy="1848483"/>
            <a:chOff x="0" y="1"/>
            <a:chExt cx="2238375" cy="1417900"/>
          </a:xfrm>
        </p:grpSpPr>
        <p:sp>
          <p:nvSpPr>
            <p:cNvPr id="11" name="Text Box 381"/>
            <p:cNvSpPr txBox="1"/>
            <p:nvPr/>
          </p:nvSpPr>
          <p:spPr>
            <a:xfrm>
              <a:off x="11209" y="1268604"/>
              <a:ext cx="2188046" cy="149297"/>
            </a:xfrm>
            <a:prstGeom prst="rect">
              <a:avLst/>
            </a:prstGeom>
            <a:solidFill>
              <a:prstClr val="white"/>
            </a:solidFill>
            <a:ln>
              <a:noFill/>
            </a:ln>
            <a:effectLst/>
          </p:spPr>
          <p:txBody>
            <a:bodyPr rot="0" spcFirstLastPara="0" vert="horz" wrap="square" lIns="0" tIns="0" rIns="0" bIns="0" numCol="1" spcCol="0" rtlCol="0" fromWordArt="0" anchor="t" anchorCtr="0" forceAA="0" compatLnSpc="1">
              <a:prstTxWarp prst="textNoShape">
                <a:avLst/>
              </a:prstTxWarp>
              <a:noAutofit/>
            </a:bodyPr>
            <a:lstStyle/>
            <a:p>
              <a:pPr marL="0" marR="0">
                <a:spcBef>
                  <a:spcPts val="0"/>
                </a:spcBef>
                <a:spcAft>
                  <a:spcPts val="0"/>
                </a:spcAft>
              </a:pPr>
              <a:r>
                <a:rPr lang="en-US" sz="900" i="1">
                  <a:effectLst/>
                  <a:latin typeface="Times New Roman" panose="02020603050405020304" pitchFamily="18" charset="0"/>
                  <a:ea typeface="Calibri" panose="020F0502020204030204" pitchFamily="34" charset="0"/>
                  <a:cs typeface="Times New Roman" panose="02020603050405020304" pitchFamily="18" charset="0"/>
                </a:rPr>
                <a:t>Solar training practical session</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p>
              <a:pPr marL="0" marR="0">
                <a:spcBef>
                  <a:spcPts val="0"/>
                </a:spcBef>
                <a:spcAft>
                  <a:spcPts val="0"/>
                </a:spcAft>
              </a:pPr>
              <a:r>
                <a:rPr lang="en-US" sz="900" i="1">
                  <a:effectLst/>
                  <a:latin typeface="Times New Roman" panose="02020603050405020304" pitchFamily="18" charset="0"/>
                  <a:ea typeface="Calibri" panose="020F0502020204030204" pitchFamily="34" charset="0"/>
                  <a:cs typeface="Times New Roman" panose="02020603050405020304" pitchFamily="18" charset="0"/>
                </a:rPr>
                <a:t> </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2" name="Picture 11" descr="G:\Bright\Documents\2016 Documents\Solar PV Photos Training\03 SMT Hands-on.jpg"/>
            <p:cNvPicPr>
              <a:picLocks noChangeAspect="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1"/>
              <a:ext cx="2238375" cy="1227321"/>
            </a:xfrm>
            <a:prstGeom prst="rect">
              <a:avLst/>
            </a:prstGeom>
            <a:noFill/>
            <a:ln>
              <a:noFill/>
            </a:ln>
          </p:spPr>
        </p:pic>
      </p:grpSp>
      <p:grpSp>
        <p:nvGrpSpPr>
          <p:cNvPr id="13" name="Group 12"/>
          <p:cNvGrpSpPr/>
          <p:nvPr/>
        </p:nvGrpSpPr>
        <p:grpSpPr>
          <a:xfrm>
            <a:off x="9876190" y="1347491"/>
            <a:ext cx="1918970" cy="2178051"/>
            <a:chOff x="0" y="0"/>
            <a:chExt cx="1918970" cy="2178657"/>
          </a:xfrm>
        </p:grpSpPr>
        <p:pic>
          <p:nvPicPr>
            <p:cNvPr id="14" name="Picture 13" descr="G:\Bright\Documents\2016 Documents\Project photos April 2016\IMG_1442.JPG"/>
            <p:cNvPicPr>
              <a:picLocks noChangeAspect="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rot="5400000">
              <a:off x="142875" y="-131445"/>
              <a:ext cx="1598930" cy="1861820"/>
            </a:xfrm>
            <a:prstGeom prst="rect">
              <a:avLst/>
            </a:prstGeom>
            <a:noFill/>
            <a:ln>
              <a:noFill/>
            </a:ln>
          </p:spPr>
        </p:pic>
        <p:sp>
          <p:nvSpPr>
            <p:cNvPr id="15" name="Text Box 14373"/>
            <p:cNvSpPr txBox="1"/>
            <p:nvPr/>
          </p:nvSpPr>
          <p:spPr>
            <a:xfrm>
              <a:off x="0" y="1706880"/>
              <a:ext cx="1918970" cy="471777"/>
            </a:xfrm>
            <a:prstGeom prst="rect">
              <a:avLst/>
            </a:prstGeom>
            <a:solidFill>
              <a:prstClr val="white"/>
            </a:solidFill>
            <a:ln>
              <a:noFill/>
            </a:ln>
            <a:effectLst/>
          </p:spPr>
          <p:txBody>
            <a:bodyPr rot="0" spcFirstLastPara="0" vert="horz" wrap="square" lIns="0" tIns="0" rIns="0" bIns="0" numCol="1" spcCol="0" rtlCol="0" fromWordArt="0" anchor="t" anchorCtr="0" forceAA="0" compatLnSpc="1">
              <a:prstTxWarp prst="textNoShape">
                <a:avLst/>
              </a:prstTxWarp>
              <a:noAutofit/>
            </a:bodyPr>
            <a:lstStyle/>
            <a:p>
              <a:pPr marL="0" marR="0" algn="just">
                <a:spcBef>
                  <a:spcPts val="0"/>
                </a:spcBef>
                <a:spcAft>
                  <a:spcPts val="0"/>
                </a:spcAft>
              </a:pPr>
              <a:r>
                <a:rPr lang="en-US" sz="900" i="1">
                  <a:effectLst/>
                  <a:latin typeface="Times New Roman" panose="02020603050405020304" pitchFamily="18" charset="0"/>
                  <a:ea typeface="Calibri" panose="020F0502020204030204" pitchFamily="34" charset="0"/>
                  <a:cs typeface="Times New Roman" panose="02020603050405020304" pitchFamily="18" charset="0"/>
                </a:rPr>
                <a:t>Installation of a 200W wind-turbine electricity generator at Saint Xavier Girls’ Secondary School</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p:txBody>
        </p:sp>
      </p:grpSp>
      <p:grpSp>
        <p:nvGrpSpPr>
          <p:cNvPr id="16" name="Group 15"/>
          <p:cNvGrpSpPr/>
          <p:nvPr/>
        </p:nvGrpSpPr>
        <p:grpSpPr>
          <a:xfrm>
            <a:off x="7720054" y="3595286"/>
            <a:ext cx="1890395" cy="1889760"/>
            <a:chOff x="0" y="0"/>
            <a:chExt cx="1890395" cy="1889760"/>
          </a:xfrm>
        </p:grpSpPr>
        <p:sp>
          <p:nvSpPr>
            <p:cNvPr id="17" name="Text Box 24577"/>
            <p:cNvSpPr txBox="1"/>
            <p:nvPr/>
          </p:nvSpPr>
          <p:spPr>
            <a:xfrm>
              <a:off x="38100" y="1495425"/>
              <a:ext cx="1852295" cy="394335"/>
            </a:xfrm>
            <a:prstGeom prst="rect">
              <a:avLst/>
            </a:prstGeom>
            <a:solidFill>
              <a:prstClr val="white"/>
            </a:solidFill>
            <a:ln>
              <a:noFill/>
            </a:ln>
            <a:effectLst/>
          </p:spPr>
          <p:txBody>
            <a:bodyPr rot="0" spcFirstLastPara="0" vert="horz" wrap="square" lIns="0" tIns="0" rIns="0" bIns="0" numCol="1" spcCol="0" rtlCol="0" fromWordArt="0" anchor="t" anchorCtr="0" forceAA="0" compatLnSpc="1">
              <a:prstTxWarp prst="textNoShape">
                <a:avLst/>
              </a:prstTxWarp>
              <a:spAutoFit/>
            </a:bodyPr>
            <a:lstStyle/>
            <a:p>
              <a:pPr marL="0" marR="0" algn="just">
                <a:spcBef>
                  <a:spcPts val="0"/>
                </a:spcBef>
                <a:spcAft>
                  <a:spcPts val="0"/>
                </a:spcAft>
              </a:pPr>
              <a:r>
                <a:rPr lang="en-US" sz="900" i="1">
                  <a:effectLst/>
                  <a:latin typeface="Times New Roman" panose="02020603050405020304" pitchFamily="18" charset="0"/>
                  <a:ea typeface="Calibri" panose="020F0502020204030204" pitchFamily="34" charset="0"/>
                  <a:cs typeface="Times New Roman" panose="02020603050405020304" pitchFamily="18" charset="0"/>
                </a:rPr>
                <a:t>Factory visit by IEET Solar Water heating trainees at Steelstone Ltd.(Nairobi) </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8" name="Picture 17"/>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0" y="0"/>
              <a:ext cx="1887855" cy="1374775"/>
            </a:xfrm>
            <a:prstGeom prst="rect">
              <a:avLst/>
            </a:prstGeom>
          </p:spPr>
        </p:pic>
      </p:grpSp>
      <p:grpSp>
        <p:nvGrpSpPr>
          <p:cNvPr id="19" name="Group 18"/>
          <p:cNvGrpSpPr/>
          <p:nvPr/>
        </p:nvGrpSpPr>
        <p:grpSpPr>
          <a:xfrm>
            <a:off x="9789212" y="3589813"/>
            <a:ext cx="1977390" cy="2516540"/>
            <a:chOff x="-770870" y="-62095"/>
            <a:chExt cx="2018966" cy="2000511"/>
          </a:xfrm>
        </p:grpSpPr>
        <p:sp>
          <p:nvSpPr>
            <p:cNvPr id="20" name="Text Box 295"/>
            <p:cNvSpPr txBox="1"/>
            <p:nvPr/>
          </p:nvSpPr>
          <p:spPr>
            <a:xfrm>
              <a:off x="-714120" y="1354942"/>
              <a:ext cx="1962216" cy="583474"/>
            </a:xfrm>
            <a:prstGeom prst="rect">
              <a:avLst/>
            </a:prstGeom>
            <a:solidFill>
              <a:prstClr val="white"/>
            </a:solidFill>
            <a:ln>
              <a:noFill/>
            </a:ln>
            <a:effectLst/>
          </p:spPr>
          <p:txBody>
            <a:bodyPr rot="0" spcFirstLastPara="0" vert="horz" wrap="square" lIns="0" tIns="0" rIns="0" bIns="0" numCol="1" spcCol="0" rtlCol="0" fromWordArt="0" anchor="t" anchorCtr="0" forceAA="0" compatLnSpc="1">
              <a:prstTxWarp prst="textNoShape">
                <a:avLst/>
              </a:prstTxWarp>
              <a:noAutofit/>
            </a:bodyPr>
            <a:lstStyle/>
            <a:p>
              <a:pPr marL="0" marR="0">
                <a:spcBef>
                  <a:spcPts val="0"/>
                </a:spcBef>
                <a:spcAft>
                  <a:spcPts val="0"/>
                </a:spcAft>
              </a:pPr>
              <a:r>
                <a:rPr lang="en-US" sz="900" i="1">
                  <a:effectLst/>
                  <a:latin typeface="Times New Roman" panose="02020603050405020304" pitchFamily="18" charset="0"/>
                  <a:ea typeface="Calibri" panose="020F0502020204030204" pitchFamily="34" charset="0"/>
                  <a:cs typeface="Times New Roman" panose="02020603050405020304" pitchFamily="18" charset="0"/>
                </a:rPr>
                <a:t>JKUAT researchers at the Nyeri ASK show exhibiting a rice husk gasifier</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21" name="Picture 20"/>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770870" y="-62095"/>
              <a:ext cx="1960880" cy="1384896"/>
            </a:xfrm>
            <a:prstGeom prst="rect">
              <a:avLst/>
            </a:prstGeom>
          </p:spPr>
        </p:pic>
      </p:grpSp>
    </p:spTree>
    <p:extLst>
      <p:ext uri="{BB962C8B-B14F-4D97-AF65-F5344CB8AC3E}">
        <p14:creationId xmlns:p14="http://schemas.microsoft.com/office/powerpoint/2010/main" xmlns="" val="83278440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5027F4C-2D71-464B-B2B0-DD188A169433}" type="slidenum">
              <a:rPr lang="en-GB" smtClean="0"/>
              <a:pPr/>
              <a:t>38</a:t>
            </a:fld>
            <a:endParaRPr lang="en-GB"/>
          </a:p>
        </p:txBody>
      </p:sp>
      <p:graphicFrame>
        <p:nvGraphicFramePr>
          <p:cNvPr id="5" name="Diagram 4"/>
          <p:cNvGraphicFramePr/>
          <p:nvPr>
            <p:extLst>
              <p:ext uri="{D42A27DB-BD31-4B8C-83A1-F6EECF244321}">
                <p14:modId xmlns:p14="http://schemas.microsoft.com/office/powerpoint/2010/main" xmlns="" val="2403779289"/>
              </p:ext>
            </p:extLst>
          </p:nvPr>
        </p:nvGraphicFramePr>
        <p:xfrm>
          <a:off x="0" y="0"/>
          <a:ext cx="12320337" cy="685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p:cNvSpPr txBox="1"/>
          <p:nvPr/>
        </p:nvSpPr>
        <p:spPr>
          <a:xfrm>
            <a:off x="139796" y="55005"/>
            <a:ext cx="2406316" cy="584775"/>
          </a:xfrm>
          <a:prstGeom prst="rect">
            <a:avLst/>
          </a:prstGeom>
          <a:noFill/>
        </p:spPr>
        <p:txBody>
          <a:bodyPr wrap="square" rtlCol="0">
            <a:spAutoFit/>
          </a:bodyPr>
          <a:lstStyle/>
          <a:p>
            <a:r>
              <a:rPr lang="en-US" sz="3200" b="1" dirty="0" smtClean="0">
                <a:effectLst>
                  <a:outerShdw blurRad="38100" dist="38100" dir="2700000" algn="tl">
                    <a:srgbClr val="000000">
                      <a:alpha val="43137"/>
                    </a:srgbClr>
                  </a:outerShdw>
                </a:effectLst>
              </a:rPr>
              <a:t>SMARTEC</a:t>
            </a:r>
            <a:endParaRPr lang="en-US" sz="3200" b="1" dirty="0">
              <a:effectLst>
                <a:outerShdw blurRad="38100" dist="38100" dir="2700000" algn="tl">
                  <a:srgbClr val="000000">
                    <a:alpha val="43137"/>
                  </a:srgbClr>
                </a:outerShdw>
              </a:effectLst>
            </a:endParaRPr>
          </a:p>
        </p:txBody>
      </p:sp>
      <p:sp>
        <p:nvSpPr>
          <p:cNvPr id="7" name="TextBox 6"/>
          <p:cNvSpPr txBox="1"/>
          <p:nvPr/>
        </p:nvSpPr>
        <p:spPr>
          <a:xfrm>
            <a:off x="9880602" y="137467"/>
            <a:ext cx="2406316" cy="584775"/>
          </a:xfrm>
          <a:prstGeom prst="rect">
            <a:avLst/>
          </a:prstGeom>
          <a:noFill/>
        </p:spPr>
        <p:txBody>
          <a:bodyPr wrap="square" rtlCol="0">
            <a:spAutoFit/>
          </a:bodyPr>
          <a:lstStyle/>
          <a:p>
            <a:r>
              <a:rPr lang="en-US" sz="3200" b="1" dirty="0" smtClean="0">
                <a:effectLst>
                  <a:outerShdw blurRad="38100" dist="38100" dir="2700000" algn="tl">
                    <a:srgbClr val="000000">
                      <a:alpha val="43137"/>
                    </a:srgbClr>
                  </a:outerShdw>
                </a:effectLst>
              </a:rPr>
              <a:t>LCEFONS</a:t>
            </a:r>
            <a:endParaRPr lang="en-US" sz="3200" b="1" dirty="0">
              <a:effectLst>
                <a:outerShdw blurRad="38100" dist="38100" dir="2700000" algn="tl">
                  <a:srgbClr val="000000">
                    <a:alpha val="43137"/>
                  </a:srgbClr>
                </a:outerShdw>
              </a:effectLst>
            </a:endParaRPr>
          </a:p>
        </p:txBody>
      </p:sp>
      <p:sp>
        <p:nvSpPr>
          <p:cNvPr id="8" name="TextBox 7"/>
          <p:cNvSpPr txBox="1"/>
          <p:nvPr/>
        </p:nvSpPr>
        <p:spPr>
          <a:xfrm>
            <a:off x="6406914" y="108627"/>
            <a:ext cx="2406316" cy="584775"/>
          </a:xfrm>
          <a:prstGeom prst="rect">
            <a:avLst/>
          </a:prstGeom>
          <a:noFill/>
        </p:spPr>
        <p:txBody>
          <a:bodyPr wrap="square" rtlCol="0">
            <a:spAutoFit/>
          </a:bodyPr>
          <a:lstStyle/>
          <a:p>
            <a:r>
              <a:rPr lang="en-US" sz="3200" b="1" dirty="0" smtClean="0">
                <a:effectLst>
                  <a:outerShdw blurRad="38100" dist="38100" dir="2700000" algn="tl">
                    <a:srgbClr val="000000">
                      <a:alpha val="43137"/>
                    </a:srgbClr>
                  </a:outerShdw>
                </a:effectLst>
              </a:rPr>
              <a:t>WARREC</a:t>
            </a:r>
            <a:endParaRPr lang="en-US" sz="3200" b="1" dirty="0">
              <a:effectLst>
                <a:outerShdw blurRad="38100" dist="38100" dir="2700000" algn="tl">
                  <a:srgbClr val="000000">
                    <a:alpha val="43137"/>
                  </a:srgbClr>
                </a:outerShdw>
              </a:effectLst>
            </a:endParaRPr>
          </a:p>
        </p:txBody>
      </p:sp>
      <p:sp>
        <p:nvSpPr>
          <p:cNvPr id="9" name="TextBox 8"/>
          <p:cNvSpPr txBox="1"/>
          <p:nvPr/>
        </p:nvSpPr>
        <p:spPr>
          <a:xfrm>
            <a:off x="2779875" y="89557"/>
            <a:ext cx="2406316" cy="584775"/>
          </a:xfrm>
          <a:prstGeom prst="rect">
            <a:avLst/>
          </a:prstGeom>
          <a:noFill/>
        </p:spPr>
        <p:txBody>
          <a:bodyPr wrap="square" rtlCol="0">
            <a:spAutoFit/>
          </a:bodyPr>
          <a:lstStyle/>
          <a:p>
            <a:r>
              <a:rPr lang="en-US" sz="3200" b="1" dirty="0" smtClean="0">
                <a:effectLst>
                  <a:outerShdw blurRad="38100" dist="38100" dir="2700000" algn="tl">
                    <a:srgbClr val="000000">
                      <a:alpha val="43137"/>
                    </a:srgbClr>
                  </a:outerShdw>
                </a:effectLst>
              </a:rPr>
              <a:t>SAJOREC</a:t>
            </a:r>
            <a:endParaRPr lang="en-US" sz="32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328217605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0504" y="252584"/>
            <a:ext cx="11366695" cy="872832"/>
          </a:xfrm>
        </p:spPr>
        <p:txBody>
          <a:bodyPr>
            <a:normAutofit fontScale="90000"/>
          </a:bodyPr>
          <a:lstStyle/>
          <a:p>
            <a:r>
              <a:rPr lang="en-US" b="1" dirty="0" smtClean="0">
                <a:solidFill>
                  <a:srgbClr val="0000CC"/>
                </a:solidFill>
              </a:rPr>
              <a:t>Extension and Technology Transfer Activities (359.5 m)</a:t>
            </a:r>
            <a:endParaRPr lang="en-US" b="1" dirty="0">
              <a:solidFill>
                <a:srgbClr val="0000CC"/>
              </a:solidFill>
            </a:endParaRPr>
          </a:p>
        </p:txBody>
      </p:sp>
      <p:sp>
        <p:nvSpPr>
          <p:cNvPr id="4" name="Slide Number Placeholder 3"/>
          <p:cNvSpPr>
            <a:spLocks noGrp="1"/>
          </p:cNvSpPr>
          <p:nvPr>
            <p:ph type="sldNum" sz="quarter" idx="12"/>
          </p:nvPr>
        </p:nvSpPr>
        <p:spPr>
          <a:xfrm>
            <a:off x="9342120" y="6349563"/>
            <a:ext cx="2743200" cy="365125"/>
          </a:xfrm>
        </p:spPr>
        <p:txBody>
          <a:bodyPr/>
          <a:lstStyle/>
          <a:p>
            <a:fld id="{55027F4C-2D71-464B-B2B0-DD188A169433}" type="slidenum">
              <a:rPr lang="en-GB" smtClean="0">
                <a:solidFill>
                  <a:prstClr val="black">
                    <a:tint val="75000"/>
                  </a:prstClr>
                </a:solidFill>
              </a:rPr>
              <a:pPr/>
              <a:t>39</a:t>
            </a:fld>
            <a:endParaRPr lang="en-GB">
              <a:solidFill>
                <a:prstClr val="black">
                  <a:tint val="75000"/>
                </a:prstClr>
              </a:solidFill>
            </a:endParaRPr>
          </a:p>
        </p:txBody>
      </p:sp>
      <p:pic>
        <p:nvPicPr>
          <p:cNvPr id="1026" name="Picture 24588"/>
          <p:cNvPicPr>
            <a:picLocks noChangeAspect="1" noChangeArrowheads="1"/>
          </p:cNvPicPr>
          <p:nvPr/>
        </p:nvPicPr>
        <p:blipFill>
          <a:blip r:embed="rId3" cstate="print"/>
          <a:srcRect/>
          <a:stretch>
            <a:fillRect/>
          </a:stretch>
        </p:blipFill>
        <p:spPr bwMode="auto">
          <a:xfrm>
            <a:off x="147605" y="1196830"/>
            <a:ext cx="2211340" cy="2198868"/>
          </a:xfrm>
          <a:prstGeom prst="rect">
            <a:avLst/>
          </a:prstGeom>
          <a:noFill/>
          <a:ln w="9525">
            <a:noFill/>
            <a:miter lim="800000"/>
            <a:headEnd/>
            <a:tailEnd/>
          </a:ln>
        </p:spPr>
      </p:pic>
      <p:pic>
        <p:nvPicPr>
          <p:cNvPr id="1028" name="Picture 24590" descr="DSC02694adjusted"/>
          <p:cNvPicPr>
            <a:picLocks noChangeAspect="1" noChangeArrowheads="1"/>
          </p:cNvPicPr>
          <p:nvPr/>
        </p:nvPicPr>
        <p:blipFill>
          <a:blip r:embed="rId4" cstate="print"/>
          <a:srcRect/>
          <a:stretch>
            <a:fillRect/>
          </a:stretch>
        </p:blipFill>
        <p:spPr bwMode="auto">
          <a:xfrm>
            <a:off x="4951203" y="1178656"/>
            <a:ext cx="2441963" cy="2152356"/>
          </a:xfrm>
          <a:prstGeom prst="rect">
            <a:avLst/>
          </a:prstGeom>
          <a:noFill/>
          <a:ln w="9525">
            <a:noFill/>
            <a:miter lim="800000"/>
            <a:headEnd/>
            <a:tailEnd/>
          </a:ln>
        </p:spPr>
      </p:pic>
      <p:pic>
        <p:nvPicPr>
          <p:cNvPr id="1029" name="Picture 24592"/>
          <p:cNvPicPr>
            <a:picLocks noChangeAspect="1" noChangeArrowheads="1"/>
          </p:cNvPicPr>
          <p:nvPr/>
        </p:nvPicPr>
        <p:blipFill>
          <a:blip r:embed="rId5" cstate="print"/>
          <a:srcRect/>
          <a:stretch>
            <a:fillRect/>
          </a:stretch>
        </p:blipFill>
        <p:spPr bwMode="auto">
          <a:xfrm>
            <a:off x="154578" y="3951295"/>
            <a:ext cx="3030221" cy="2179808"/>
          </a:xfrm>
          <a:prstGeom prst="rect">
            <a:avLst/>
          </a:prstGeom>
          <a:noFill/>
          <a:ln w="9525">
            <a:noFill/>
            <a:miter lim="800000"/>
            <a:headEnd/>
            <a:tailEnd/>
          </a:ln>
        </p:spPr>
      </p:pic>
      <p:pic>
        <p:nvPicPr>
          <p:cNvPr id="1030" name="Picture 24596"/>
          <p:cNvPicPr>
            <a:picLocks noChangeAspect="1" noChangeArrowheads="1"/>
          </p:cNvPicPr>
          <p:nvPr/>
        </p:nvPicPr>
        <p:blipFill>
          <a:blip r:embed="rId6" cstate="print"/>
          <a:srcRect/>
          <a:stretch>
            <a:fillRect/>
          </a:stretch>
        </p:blipFill>
        <p:spPr bwMode="auto">
          <a:xfrm>
            <a:off x="3331312" y="3976429"/>
            <a:ext cx="2855741" cy="2191237"/>
          </a:xfrm>
          <a:prstGeom prst="rect">
            <a:avLst/>
          </a:prstGeom>
          <a:noFill/>
          <a:ln w="9525">
            <a:solidFill>
              <a:srgbClr val="70AD47"/>
            </a:solidFill>
            <a:miter lim="800000"/>
            <a:headEnd/>
            <a:tailEnd/>
          </a:ln>
        </p:spPr>
      </p:pic>
      <p:pic>
        <p:nvPicPr>
          <p:cNvPr id="1031" name="Picture 24598" descr="C:\Users\Owner\AppData\Local\Microsoft\Windows\Temporary Internet Files\Content.Word\IMG-20161116-WA0021.jpg"/>
          <p:cNvPicPr>
            <a:picLocks noChangeAspect="1" noChangeArrowheads="1"/>
          </p:cNvPicPr>
          <p:nvPr/>
        </p:nvPicPr>
        <p:blipFill>
          <a:blip r:embed="rId7" cstate="print"/>
          <a:srcRect l="8653" r="26616"/>
          <a:stretch>
            <a:fillRect/>
          </a:stretch>
        </p:blipFill>
        <p:spPr bwMode="auto">
          <a:xfrm>
            <a:off x="9218336" y="3976429"/>
            <a:ext cx="2564051" cy="2131085"/>
          </a:xfrm>
          <a:prstGeom prst="rect">
            <a:avLst/>
          </a:prstGeom>
          <a:noFill/>
          <a:ln w="9525">
            <a:noFill/>
            <a:miter lim="800000"/>
            <a:headEnd/>
            <a:tailEnd/>
          </a:ln>
        </p:spPr>
      </p:pic>
      <p:pic>
        <p:nvPicPr>
          <p:cNvPr id="1033" name="Picture 24595"/>
          <p:cNvPicPr>
            <a:picLocks noChangeAspect="1" noChangeArrowheads="1"/>
          </p:cNvPicPr>
          <p:nvPr/>
        </p:nvPicPr>
        <p:blipFill>
          <a:blip r:embed="rId8" cstate="print"/>
          <a:srcRect/>
          <a:stretch>
            <a:fillRect/>
          </a:stretch>
        </p:blipFill>
        <p:spPr bwMode="auto">
          <a:xfrm>
            <a:off x="6345729" y="3980303"/>
            <a:ext cx="2702955" cy="2206091"/>
          </a:xfrm>
          <a:prstGeom prst="rect">
            <a:avLst/>
          </a:prstGeom>
          <a:noFill/>
          <a:ln w="9525">
            <a:noFill/>
            <a:miter lim="800000"/>
            <a:headEnd/>
            <a:tailEnd/>
          </a:ln>
        </p:spPr>
      </p:pic>
      <p:sp>
        <p:nvSpPr>
          <p:cNvPr id="13" name="TextBox 12"/>
          <p:cNvSpPr txBox="1"/>
          <p:nvPr/>
        </p:nvSpPr>
        <p:spPr>
          <a:xfrm>
            <a:off x="454000" y="3393004"/>
            <a:ext cx="964623" cy="461665"/>
          </a:xfrm>
          <a:prstGeom prst="rect">
            <a:avLst/>
          </a:prstGeom>
          <a:noFill/>
        </p:spPr>
        <p:txBody>
          <a:bodyPr wrap="none" rtlCol="0">
            <a:spAutoFit/>
          </a:bodyPr>
          <a:lstStyle/>
          <a:p>
            <a:r>
              <a:rPr lang="en-US" sz="2400" dirty="0" smtClean="0">
                <a:solidFill>
                  <a:prstClr val="black"/>
                </a:solidFill>
              </a:rPr>
              <a:t>shows</a:t>
            </a:r>
            <a:endParaRPr lang="en-US" sz="2400" dirty="0">
              <a:solidFill>
                <a:prstClr val="black"/>
              </a:solidFill>
            </a:endParaRPr>
          </a:p>
        </p:txBody>
      </p:sp>
      <p:sp>
        <p:nvSpPr>
          <p:cNvPr id="14" name="TextBox 13"/>
          <p:cNvSpPr txBox="1"/>
          <p:nvPr/>
        </p:nvSpPr>
        <p:spPr>
          <a:xfrm>
            <a:off x="2665340" y="3347690"/>
            <a:ext cx="2093843" cy="461665"/>
          </a:xfrm>
          <a:prstGeom prst="rect">
            <a:avLst/>
          </a:prstGeom>
          <a:noFill/>
        </p:spPr>
        <p:txBody>
          <a:bodyPr wrap="none" rtlCol="0">
            <a:spAutoFit/>
          </a:bodyPr>
          <a:lstStyle/>
          <a:p>
            <a:r>
              <a:rPr lang="en-US" sz="2400" dirty="0" smtClean="0">
                <a:solidFill>
                  <a:prstClr val="black"/>
                </a:solidFill>
              </a:rPr>
              <a:t>Nissin Noodles </a:t>
            </a:r>
            <a:endParaRPr lang="en-US" sz="2400" dirty="0">
              <a:solidFill>
                <a:prstClr val="black"/>
              </a:solidFill>
            </a:endParaRPr>
          </a:p>
        </p:txBody>
      </p:sp>
      <p:sp>
        <p:nvSpPr>
          <p:cNvPr id="15" name="TextBox 14"/>
          <p:cNvSpPr txBox="1"/>
          <p:nvPr/>
        </p:nvSpPr>
        <p:spPr>
          <a:xfrm>
            <a:off x="3304559" y="6182025"/>
            <a:ext cx="2697597" cy="461665"/>
          </a:xfrm>
          <a:prstGeom prst="rect">
            <a:avLst/>
          </a:prstGeom>
          <a:noFill/>
        </p:spPr>
        <p:txBody>
          <a:bodyPr wrap="square" rtlCol="0">
            <a:spAutoFit/>
          </a:bodyPr>
          <a:lstStyle/>
          <a:p>
            <a:r>
              <a:rPr lang="en-US" sz="2400" dirty="0" smtClean="0">
                <a:solidFill>
                  <a:prstClr val="black"/>
                </a:solidFill>
              </a:rPr>
              <a:t>Promotion Material</a:t>
            </a:r>
            <a:endParaRPr lang="en-US" sz="2400" dirty="0">
              <a:solidFill>
                <a:prstClr val="black"/>
              </a:solidFill>
            </a:endParaRPr>
          </a:p>
        </p:txBody>
      </p:sp>
      <p:sp>
        <p:nvSpPr>
          <p:cNvPr id="16" name="TextBox 15"/>
          <p:cNvSpPr txBox="1"/>
          <p:nvPr/>
        </p:nvSpPr>
        <p:spPr>
          <a:xfrm>
            <a:off x="478302" y="6110686"/>
            <a:ext cx="1880643" cy="461665"/>
          </a:xfrm>
          <a:prstGeom prst="rect">
            <a:avLst/>
          </a:prstGeom>
          <a:noFill/>
        </p:spPr>
        <p:txBody>
          <a:bodyPr wrap="none" rtlCol="0">
            <a:spAutoFit/>
          </a:bodyPr>
          <a:lstStyle/>
          <a:p>
            <a:r>
              <a:rPr lang="en-US" dirty="0" smtClean="0">
                <a:solidFill>
                  <a:prstClr val="black"/>
                </a:solidFill>
              </a:rPr>
              <a:t> </a:t>
            </a:r>
            <a:r>
              <a:rPr lang="en-US" sz="2400" dirty="0">
                <a:solidFill>
                  <a:prstClr val="black"/>
                </a:solidFill>
              </a:rPr>
              <a:t>R</a:t>
            </a:r>
            <a:r>
              <a:rPr lang="en-US" sz="2400" dirty="0" smtClean="0">
                <a:solidFill>
                  <a:prstClr val="black"/>
                </a:solidFill>
              </a:rPr>
              <a:t>adio and TV</a:t>
            </a:r>
            <a:endParaRPr lang="en-US" sz="2400" dirty="0">
              <a:solidFill>
                <a:prstClr val="black"/>
              </a:solidFill>
            </a:endParaRPr>
          </a:p>
        </p:txBody>
      </p:sp>
      <p:sp>
        <p:nvSpPr>
          <p:cNvPr id="17" name="TextBox 16"/>
          <p:cNvSpPr txBox="1"/>
          <p:nvPr/>
        </p:nvSpPr>
        <p:spPr>
          <a:xfrm>
            <a:off x="6363755" y="6185167"/>
            <a:ext cx="5709161" cy="461665"/>
          </a:xfrm>
          <a:prstGeom prst="rect">
            <a:avLst/>
          </a:prstGeom>
          <a:noFill/>
        </p:spPr>
        <p:txBody>
          <a:bodyPr wrap="square" rtlCol="0">
            <a:spAutoFit/>
          </a:bodyPr>
          <a:lstStyle/>
          <a:p>
            <a:r>
              <a:rPr lang="en-US" dirty="0" smtClean="0">
                <a:solidFill>
                  <a:prstClr val="black"/>
                </a:solidFill>
              </a:rPr>
              <a:t> </a:t>
            </a:r>
            <a:r>
              <a:rPr lang="en-US" sz="2400" dirty="0" smtClean="0">
                <a:solidFill>
                  <a:prstClr val="black"/>
                </a:solidFill>
              </a:rPr>
              <a:t>Dairy, Cow Milk,  value chain studies</a:t>
            </a:r>
            <a:endParaRPr lang="en-US" sz="2400" dirty="0">
              <a:solidFill>
                <a:prstClr val="black"/>
              </a:solidFill>
            </a:endParaRPr>
          </a:p>
        </p:txBody>
      </p:sp>
      <p:sp>
        <p:nvSpPr>
          <p:cNvPr id="18" name="TextBox 17"/>
          <p:cNvSpPr txBox="1"/>
          <p:nvPr/>
        </p:nvSpPr>
        <p:spPr>
          <a:xfrm>
            <a:off x="5305030" y="3357003"/>
            <a:ext cx="1347100" cy="461665"/>
          </a:xfrm>
          <a:prstGeom prst="rect">
            <a:avLst/>
          </a:prstGeom>
          <a:noFill/>
        </p:spPr>
        <p:txBody>
          <a:bodyPr wrap="none" rtlCol="0">
            <a:spAutoFit/>
          </a:bodyPr>
          <a:lstStyle/>
          <a:p>
            <a:r>
              <a:rPr lang="en-US" dirty="0" smtClean="0">
                <a:solidFill>
                  <a:prstClr val="black"/>
                </a:solidFill>
              </a:rPr>
              <a:t> </a:t>
            </a:r>
            <a:r>
              <a:rPr lang="en-US" sz="2400" dirty="0" smtClean="0">
                <a:solidFill>
                  <a:prstClr val="black"/>
                </a:solidFill>
              </a:rPr>
              <a:t>Trainings</a:t>
            </a:r>
            <a:endParaRPr lang="en-US" sz="2400" dirty="0">
              <a:solidFill>
                <a:prstClr val="black"/>
              </a:solidFill>
            </a:endParaRPr>
          </a:p>
        </p:txBody>
      </p:sp>
      <p:sp>
        <p:nvSpPr>
          <p:cNvPr id="19" name="TextBox 18"/>
          <p:cNvSpPr txBox="1"/>
          <p:nvPr/>
        </p:nvSpPr>
        <p:spPr>
          <a:xfrm>
            <a:off x="8818310" y="3296849"/>
            <a:ext cx="1887055" cy="461665"/>
          </a:xfrm>
          <a:prstGeom prst="rect">
            <a:avLst/>
          </a:prstGeom>
          <a:noFill/>
        </p:spPr>
        <p:txBody>
          <a:bodyPr wrap="none" rtlCol="0">
            <a:spAutoFit/>
          </a:bodyPr>
          <a:lstStyle/>
          <a:p>
            <a:r>
              <a:rPr lang="en-US" sz="2400" dirty="0" smtClean="0">
                <a:solidFill>
                  <a:prstClr val="black"/>
                </a:solidFill>
              </a:rPr>
              <a:t>Social Studies</a:t>
            </a:r>
            <a:endParaRPr lang="en-US" sz="2400" dirty="0">
              <a:solidFill>
                <a:prstClr val="black"/>
              </a:solidFill>
            </a:endParaRPr>
          </a:p>
        </p:txBody>
      </p:sp>
      <p:pic>
        <p:nvPicPr>
          <p:cNvPr id="3" name="Picture 2"/>
          <p:cNvPicPr>
            <a:picLocks noChangeAspect="1"/>
          </p:cNvPicPr>
          <p:nvPr/>
        </p:nvPicPr>
        <p:blipFill>
          <a:blip r:embed="rId9" cstate="print"/>
          <a:stretch>
            <a:fillRect/>
          </a:stretch>
        </p:blipFill>
        <p:spPr>
          <a:xfrm>
            <a:off x="2445343" y="1206850"/>
            <a:ext cx="2384579" cy="2178827"/>
          </a:xfrm>
          <a:prstGeom prst="rect">
            <a:avLst/>
          </a:prstGeom>
        </p:spPr>
      </p:pic>
      <p:pic>
        <p:nvPicPr>
          <p:cNvPr id="5" name="Picture 4"/>
          <p:cNvPicPr>
            <a:picLocks noChangeAspect="1"/>
          </p:cNvPicPr>
          <p:nvPr/>
        </p:nvPicPr>
        <p:blipFill>
          <a:blip r:embed="rId10">
            <a:extLst>
              <a:ext uri="{28A0092B-C50C-407E-A947-70E740481C1C}">
                <a14:useLocalDpi xmlns:a14="http://schemas.microsoft.com/office/drawing/2010/main" xmlns="" val="0"/>
              </a:ext>
            </a:extLst>
          </a:blip>
          <a:stretch>
            <a:fillRect/>
          </a:stretch>
        </p:blipFill>
        <p:spPr>
          <a:xfrm>
            <a:off x="9853684" y="1156881"/>
            <a:ext cx="2250720" cy="2123153"/>
          </a:xfrm>
          <a:prstGeom prst="rect">
            <a:avLst/>
          </a:prstGeom>
        </p:spPr>
      </p:pic>
      <p:pic>
        <p:nvPicPr>
          <p:cNvPr id="20" name="Picture 19" descr="http://www.jkuat.ac.ke/wp-content/themes/jkuat/images/logo-jkuat.jpg"/>
          <p:cNvPicPr>
            <a:picLocks noChangeAspect="1"/>
          </p:cNvPicPr>
          <p:nvPr/>
        </p:nvPicPr>
        <p:blipFill>
          <a:blip r:embed="rId11" cstate="print"/>
          <a:srcRect r="83974"/>
          <a:stretch>
            <a:fillRect/>
          </a:stretch>
        </p:blipFill>
        <p:spPr bwMode="auto">
          <a:xfrm>
            <a:off x="11208270" y="5949752"/>
            <a:ext cx="877050" cy="841949"/>
          </a:xfrm>
          <a:prstGeom prst="rect">
            <a:avLst/>
          </a:prstGeom>
          <a:noFill/>
          <a:ln w="9525">
            <a:noFill/>
            <a:miter lim="800000"/>
            <a:headEnd/>
            <a:tailEnd/>
          </a:ln>
        </p:spPr>
      </p:pic>
      <p:pic>
        <p:nvPicPr>
          <p:cNvPr id="6" name="Picture 5"/>
          <p:cNvPicPr>
            <a:picLocks noChangeAspect="1"/>
          </p:cNvPicPr>
          <p:nvPr/>
        </p:nvPicPr>
        <p:blipFill>
          <a:blip r:embed="rId12"/>
          <a:stretch>
            <a:fillRect/>
          </a:stretch>
        </p:blipFill>
        <p:spPr>
          <a:xfrm>
            <a:off x="7449613" y="1205031"/>
            <a:ext cx="2309534" cy="2114991"/>
          </a:xfrm>
          <a:prstGeom prst="rect">
            <a:avLst/>
          </a:prstGeom>
        </p:spPr>
      </p:pic>
    </p:spTree>
    <p:extLst>
      <p:ext uri="{BB962C8B-B14F-4D97-AF65-F5344CB8AC3E}">
        <p14:creationId xmlns:p14="http://schemas.microsoft.com/office/powerpoint/2010/main" xmlns="" val="25859075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894" y="40340"/>
            <a:ext cx="12191999" cy="1143001"/>
          </a:xfrm>
          <a:solidFill>
            <a:srgbClr val="002060"/>
          </a:solidFill>
        </p:spPr>
        <p:txBody>
          <a:bodyPr>
            <a:noAutofit/>
          </a:bodyPr>
          <a:lstStyle/>
          <a:p>
            <a:pPr lvl="0"/>
            <a:r>
              <a:rPr lang="en-GB" sz="3200" b="1" dirty="0" smtClean="0">
                <a:solidFill>
                  <a:schemeClr val="bg1"/>
                </a:solidFill>
                <a:latin typeface="Times New Roman" panose="02020603050405020304" pitchFamily="18" charset="0"/>
                <a:cs typeface="Times New Roman" panose="02020603050405020304" pitchFamily="18" charset="0"/>
              </a:rPr>
              <a:t>HISTORY OF UNIVERSITY RESEARCH</a:t>
            </a:r>
            <a:endParaRPr lang="en-GB" sz="3200" b="1" dirty="0">
              <a:solidFill>
                <a:schemeClr val="bg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354240" y="1377309"/>
            <a:ext cx="11641539" cy="5801384"/>
          </a:xfrm>
        </p:spPr>
        <p:txBody>
          <a:bodyPr>
            <a:normAutofit/>
          </a:bodyPr>
          <a:lstStyle/>
          <a:p>
            <a:pPr lvl="0"/>
            <a:r>
              <a:rPr lang="en-US" dirty="0" smtClean="0"/>
              <a:t>Drawing on experience of US research oriented universities, we find that:</a:t>
            </a:r>
          </a:p>
          <a:p>
            <a:pPr lvl="0"/>
            <a:endParaRPr lang="en-US" dirty="0" smtClean="0"/>
          </a:p>
          <a:p>
            <a:pPr lvl="0"/>
            <a:r>
              <a:rPr lang="en-US" dirty="0" smtClean="0"/>
              <a:t>Prior to world war II, universities undertook research for academic advancement without regard to its use in societal improvement</a:t>
            </a:r>
          </a:p>
          <a:p>
            <a:pPr lvl="0"/>
            <a:endParaRPr lang="en-US" dirty="0" smtClean="0"/>
          </a:p>
          <a:p>
            <a:pPr lvl="0"/>
            <a:r>
              <a:rPr lang="en-US" dirty="0" smtClean="0"/>
              <a:t>After world war II </a:t>
            </a:r>
            <a:r>
              <a:rPr lang="en-GB" dirty="0" smtClean="0"/>
              <a:t>and on the basis of the 1945 report by </a:t>
            </a:r>
            <a:r>
              <a:rPr lang="en-GB" dirty="0" err="1" smtClean="0"/>
              <a:t>Vannevar</a:t>
            </a:r>
            <a:r>
              <a:rPr lang="en-GB" dirty="0" smtClean="0"/>
              <a:t> Bush </a:t>
            </a:r>
            <a:r>
              <a:rPr lang="en-GB" dirty="0">
                <a:solidFill>
                  <a:srgbClr val="C00000"/>
                </a:solidFill>
              </a:rPr>
              <a:t>“</a:t>
            </a:r>
            <a:r>
              <a:rPr lang="en-GB" i="1" dirty="0">
                <a:solidFill>
                  <a:srgbClr val="C00000"/>
                </a:solidFill>
              </a:rPr>
              <a:t>Science, The Endless Frontier</a:t>
            </a:r>
            <a:r>
              <a:rPr lang="en-GB" i="1" dirty="0" smtClean="0">
                <a:solidFill>
                  <a:srgbClr val="C00000"/>
                </a:solidFill>
              </a:rPr>
              <a:t>”</a:t>
            </a:r>
            <a:r>
              <a:rPr lang="en-GB" dirty="0" smtClean="0">
                <a:solidFill>
                  <a:srgbClr val="C00000"/>
                </a:solidFill>
              </a:rPr>
              <a:t>, </a:t>
            </a:r>
            <a:r>
              <a:rPr lang="en-GB" dirty="0" smtClean="0"/>
              <a:t>the US government decided to support research on the following basis:</a:t>
            </a:r>
          </a:p>
          <a:p>
            <a:pPr lvl="2">
              <a:lnSpc>
                <a:spcPct val="150000"/>
              </a:lnSpc>
            </a:pPr>
            <a:r>
              <a:rPr lang="en-GB" dirty="0" smtClean="0"/>
              <a:t>Support of basic science, and  </a:t>
            </a:r>
            <a:r>
              <a:rPr lang="en-GB" dirty="0"/>
              <a:t>Industry’s </a:t>
            </a:r>
            <a:r>
              <a:rPr lang="en-GB" dirty="0" smtClean="0"/>
              <a:t>focused </a:t>
            </a:r>
            <a:r>
              <a:rPr lang="en-GB" dirty="0"/>
              <a:t>on applied </a:t>
            </a:r>
            <a:r>
              <a:rPr lang="en-GB" dirty="0" smtClean="0"/>
              <a:t>research</a:t>
            </a:r>
          </a:p>
          <a:p>
            <a:pPr lvl="2">
              <a:lnSpc>
                <a:spcPct val="150000"/>
              </a:lnSpc>
            </a:pPr>
            <a:r>
              <a:rPr lang="en-GB" dirty="0" smtClean="0"/>
              <a:t>Though patents increased </a:t>
            </a:r>
            <a:r>
              <a:rPr lang="en-GB" dirty="0"/>
              <a:t>in </a:t>
            </a:r>
            <a:r>
              <a:rPr lang="en-GB" dirty="0" smtClean="0"/>
              <a:t>number, they were owned by government and few were ever commercialised.</a:t>
            </a:r>
            <a:endParaRPr lang="en-US" dirty="0"/>
          </a:p>
        </p:txBody>
      </p:sp>
      <p:sp>
        <p:nvSpPr>
          <p:cNvPr id="5" name="Slide Number Placeholder 4"/>
          <p:cNvSpPr>
            <a:spLocks noGrp="1"/>
          </p:cNvSpPr>
          <p:nvPr>
            <p:ph type="sldNum" sz="quarter" idx="12"/>
          </p:nvPr>
        </p:nvSpPr>
        <p:spPr/>
        <p:txBody>
          <a:bodyPr/>
          <a:lstStyle/>
          <a:p>
            <a:fld id="{55027F4C-2D71-464B-B2B0-DD188A169433}" type="slidenum">
              <a:rPr lang="en-GB" smtClean="0"/>
              <a:pPr/>
              <a:t>4</a:t>
            </a:fld>
            <a:endParaRPr lang="en-GB" dirty="0"/>
          </a:p>
        </p:txBody>
      </p:sp>
      <p:pic>
        <p:nvPicPr>
          <p:cNvPr id="6" name="Picture 5" descr="http://www.jkuat.ac.ke/wp-content/themes/jkuat/images/logo-jkuat.jpg"/>
          <p:cNvPicPr>
            <a:picLocks noChangeAspect="1"/>
          </p:cNvPicPr>
          <p:nvPr/>
        </p:nvPicPr>
        <p:blipFill>
          <a:blip r:embed="rId3" cstate="print"/>
          <a:srcRect r="83974"/>
          <a:stretch>
            <a:fillRect/>
          </a:stretch>
        </p:blipFill>
        <p:spPr bwMode="auto">
          <a:xfrm>
            <a:off x="11314950" y="5696963"/>
            <a:ext cx="877050" cy="841949"/>
          </a:xfrm>
          <a:prstGeom prst="rect">
            <a:avLst/>
          </a:prstGeom>
          <a:noFill/>
          <a:ln w="9525">
            <a:noFill/>
            <a:miter lim="800000"/>
            <a:headEnd/>
            <a:tailEnd/>
          </a:ln>
        </p:spPr>
      </p:pic>
    </p:spTree>
    <p:extLst>
      <p:ext uri="{BB962C8B-B14F-4D97-AF65-F5344CB8AC3E}">
        <p14:creationId xmlns:p14="http://schemas.microsoft.com/office/powerpoint/2010/main" xmlns="" val="227668431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p:cNvPicPr>
            <a:picLocks noChangeAspect="1"/>
          </p:cNvPicPr>
          <p:nvPr/>
        </p:nvPicPr>
        <p:blipFill>
          <a:blip r:embed="rId2"/>
          <a:stretch>
            <a:fillRect/>
          </a:stretch>
        </p:blipFill>
        <p:spPr>
          <a:xfrm>
            <a:off x="6323598" y="5010150"/>
            <a:ext cx="2466975" cy="1847850"/>
          </a:xfrm>
          <a:prstGeom prst="rect">
            <a:avLst/>
          </a:prstGeom>
        </p:spPr>
      </p:pic>
      <p:sp>
        <p:nvSpPr>
          <p:cNvPr id="4" name="Slide Number Placeholder 3"/>
          <p:cNvSpPr>
            <a:spLocks noGrp="1"/>
          </p:cNvSpPr>
          <p:nvPr>
            <p:ph type="sldNum" sz="quarter" idx="12"/>
          </p:nvPr>
        </p:nvSpPr>
        <p:spPr/>
        <p:txBody>
          <a:bodyPr/>
          <a:lstStyle/>
          <a:p>
            <a:fld id="{55027F4C-2D71-464B-B2B0-DD188A169433}" type="slidenum">
              <a:rPr lang="en-GB" smtClean="0"/>
              <a:pPr/>
              <a:t>40</a:t>
            </a:fld>
            <a:endParaRPr lang="en-GB"/>
          </a:p>
        </p:txBody>
      </p:sp>
      <p:graphicFrame>
        <p:nvGraphicFramePr>
          <p:cNvPr id="5" name="Diagram 4"/>
          <p:cNvGraphicFramePr/>
          <p:nvPr>
            <p:extLst>
              <p:ext uri="{D42A27DB-BD31-4B8C-83A1-F6EECF244321}">
                <p14:modId xmlns:p14="http://schemas.microsoft.com/office/powerpoint/2010/main" xmlns="" val="4050664481"/>
              </p:ext>
            </p:extLst>
          </p:nvPr>
        </p:nvGraphicFramePr>
        <p:xfrm>
          <a:off x="0" y="-362857"/>
          <a:ext cx="12830629" cy="158205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descr="C:\Users\stanley.maloi\Desktop\TECH EXPO PICTORIAL\EXPO 2015\24378912701_162424f77d_o.jpg"/>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0" y="1298802"/>
            <a:ext cx="2470785" cy="1647825"/>
          </a:xfrm>
          <a:prstGeom prst="rect">
            <a:avLst/>
          </a:prstGeom>
          <a:noFill/>
          <a:ln>
            <a:noFill/>
          </a:ln>
        </p:spPr>
      </p:pic>
      <p:pic>
        <p:nvPicPr>
          <p:cNvPr id="7" name="Picture 6" descr="C:\Users\stanley.maloi\Desktop\TECH EXPO PICTORIAL\EXPO 2016\30913292902_eb763bb930_o.jpg"/>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2470784" y="1298802"/>
            <a:ext cx="2420529" cy="1647825"/>
          </a:xfrm>
          <a:prstGeom prst="rect">
            <a:avLst/>
          </a:prstGeom>
          <a:noFill/>
          <a:ln>
            <a:noFill/>
          </a:ln>
        </p:spPr>
      </p:pic>
      <p:pic>
        <p:nvPicPr>
          <p:cNvPr id="8" name="Picture 7"/>
          <p:cNvPicPr/>
          <p:nvPr/>
        </p:nvPicPr>
        <p:blipFill>
          <a:blip r:embed="rId9"/>
          <a:stretch>
            <a:fillRect/>
          </a:stretch>
        </p:blipFill>
        <p:spPr>
          <a:xfrm>
            <a:off x="-107907" y="2946627"/>
            <a:ext cx="2578690" cy="2191430"/>
          </a:xfrm>
          <a:prstGeom prst="rect">
            <a:avLst/>
          </a:prstGeom>
        </p:spPr>
      </p:pic>
      <p:pic>
        <p:nvPicPr>
          <p:cNvPr id="9" name="Picture 8" descr="C:\Users\stanley.maloi\Desktop\TECH EXPO PICTORIAL\EXPO 2014\15803321820_071be61e28_o.jpg"/>
          <p:cNvPicPr/>
          <p:nvPr/>
        </p:nvPicPr>
        <p:blipFill>
          <a:blip r:embed="rId10" cstate="print">
            <a:extLst>
              <a:ext uri="{28A0092B-C50C-407E-A947-70E740481C1C}">
                <a14:useLocalDpi xmlns:a14="http://schemas.microsoft.com/office/drawing/2010/main" xmlns="" val="0"/>
              </a:ext>
            </a:extLst>
          </a:blip>
          <a:srcRect/>
          <a:stretch>
            <a:fillRect/>
          </a:stretch>
        </p:blipFill>
        <p:spPr bwMode="auto">
          <a:xfrm>
            <a:off x="2298561" y="2917145"/>
            <a:ext cx="2852057" cy="2220912"/>
          </a:xfrm>
          <a:prstGeom prst="rect">
            <a:avLst/>
          </a:prstGeom>
          <a:noFill/>
          <a:ln>
            <a:noFill/>
          </a:ln>
        </p:spPr>
      </p:pic>
      <p:pic>
        <p:nvPicPr>
          <p:cNvPr id="10" name="Picture 9"/>
          <p:cNvPicPr/>
          <p:nvPr/>
        </p:nvPicPr>
        <p:blipFill>
          <a:blip r:embed="rId11"/>
          <a:stretch>
            <a:fillRect/>
          </a:stretch>
        </p:blipFill>
        <p:spPr>
          <a:xfrm>
            <a:off x="4891313" y="1298802"/>
            <a:ext cx="3088821" cy="2410505"/>
          </a:xfrm>
          <a:prstGeom prst="rect">
            <a:avLst/>
          </a:prstGeom>
        </p:spPr>
      </p:pic>
      <p:pic>
        <p:nvPicPr>
          <p:cNvPr id="11" name="Picture 10"/>
          <p:cNvPicPr/>
          <p:nvPr/>
        </p:nvPicPr>
        <p:blipFill>
          <a:blip r:embed="rId12"/>
          <a:stretch>
            <a:fillRect/>
          </a:stretch>
        </p:blipFill>
        <p:spPr>
          <a:xfrm>
            <a:off x="5150618" y="3166564"/>
            <a:ext cx="2172329" cy="2305322"/>
          </a:xfrm>
          <a:prstGeom prst="rect">
            <a:avLst/>
          </a:prstGeom>
        </p:spPr>
      </p:pic>
      <p:pic>
        <p:nvPicPr>
          <p:cNvPr id="12" name="Picture 11"/>
          <p:cNvPicPr/>
          <p:nvPr/>
        </p:nvPicPr>
        <p:blipFill>
          <a:blip r:embed="rId13"/>
          <a:stretch>
            <a:fillRect/>
          </a:stretch>
        </p:blipFill>
        <p:spPr>
          <a:xfrm>
            <a:off x="-107907" y="5168900"/>
            <a:ext cx="2305050" cy="1552575"/>
          </a:xfrm>
          <a:prstGeom prst="rect">
            <a:avLst/>
          </a:prstGeom>
        </p:spPr>
      </p:pic>
      <p:pic>
        <p:nvPicPr>
          <p:cNvPr id="13" name="Picture 12"/>
          <p:cNvPicPr/>
          <p:nvPr/>
        </p:nvPicPr>
        <p:blipFill>
          <a:blip r:embed="rId11"/>
          <a:stretch>
            <a:fillRect/>
          </a:stretch>
        </p:blipFill>
        <p:spPr>
          <a:xfrm>
            <a:off x="2250839" y="5252357"/>
            <a:ext cx="2171700" cy="1533525"/>
          </a:xfrm>
          <a:prstGeom prst="rect">
            <a:avLst/>
          </a:prstGeom>
        </p:spPr>
      </p:pic>
      <p:sp>
        <p:nvSpPr>
          <p:cNvPr id="15" name="AutoShape 4" descr="Image result for JKUAT TECH EXPO"/>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7" name="Picture 16"/>
          <p:cNvPicPr>
            <a:picLocks noChangeAspect="1"/>
          </p:cNvPicPr>
          <p:nvPr/>
        </p:nvPicPr>
        <p:blipFill>
          <a:blip r:embed="rId14"/>
          <a:stretch>
            <a:fillRect/>
          </a:stretch>
        </p:blipFill>
        <p:spPr>
          <a:xfrm>
            <a:off x="9316944" y="1338263"/>
            <a:ext cx="3048000" cy="1495425"/>
          </a:xfrm>
          <a:prstGeom prst="rect">
            <a:avLst/>
          </a:prstGeom>
        </p:spPr>
      </p:pic>
      <p:pic>
        <p:nvPicPr>
          <p:cNvPr id="18" name="Picture 17"/>
          <p:cNvPicPr>
            <a:picLocks noChangeAspect="1"/>
          </p:cNvPicPr>
          <p:nvPr/>
        </p:nvPicPr>
        <p:blipFill>
          <a:blip r:embed="rId15"/>
          <a:stretch>
            <a:fillRect/>
          </a:stretch>
        </p:blipFill>
        <p:spPr>
          <a:xfrm>
            <a:off x="155575" y="-40143"/>
            <a:ext cx="2257425" cy="885825"/>
          </a:xfrm>
          <a:prstGeom prst="rect">
            <a:avLst/>
          </a:prstGeom>
        </p:spPr>
      </p:pic>
      <p:pic>
        <p:nvPicPr>
          <p:cNvPr id="19" name="Picture 18"/>
          <p:cNvPicPr>
            <a:picLocks noChangeAspect="1"/>
          </p:cNvPicPr>
          <p:nvPr/>
        </p:nvPicPr>
        <p:blipFill>
          <a:blip r:embed="rId16"/>
          <a:stretch>
            <a:fillRect/>
          </a:stretch>
        </p:blipFill>
        <p:spPr>
          <a:xfrm>
            <a:off x="9316944" y="2856819"/>
            <a:ext cx="2686050" cy="1704975"/>
          </a:xfrm>
          <a:prstGeom prst="rect">
            <a:avLst/>
          </a:prstGeom>
        </p:spPr>
      </p:pic>
      <p:pic>
        <p:nvPicPr>
          <p:cNvPr id="20" name="Picture 19"/>
          <p:cNvPicPr>
            <a:picLocks noChangeAspect="1"/>
          </p:cNvPicPr>
          <p:nvPr/>
        </p:nvPicPr>
        <p:blipFill>
          <a:blip r:embed="rId17"/>
          <a:stretch>
            <a:fillRect/>
          </a:stretch>
        </p:blipFill>
        <p:spPr>
          <a:xfrm>
            <a:off x="8438696" y="4756150"/>
            <a:ext cx="3753304" cy="2101850"/>
          </a:xfrm>
          <a:prstGeom prst="rect">
            <a:avLst/>
          </a:prstGeom>
        </p:spPr>
      </p:pic>
      <p:pic>
        <p:nvPicPr>
          <p:cNvPr id="21" name="Picture 20"/>
          <p:cNvPicPr>
            <a:picLocks noChangeAspect="1"/>
          </p:cNvPicPr>
          <p:nvPr/>
        </p:nvPicPr>
        <p:blipFill>
          <a:blip r:embed="rId18"/>
          <a:stretch>
            <a:fillRect/>
          </a:stretch>
        </p:blipFill>
        <p:spPr>
          <a:xfrm>
            <a:off x="4422539" y="5283155"/>
            <a:ext cx="2857500" cy="1600200"/>
          </a:xfrm>
          <a:prstGeom prst="rect">
            <a:avLst/>
          </a:prstGeom>
        </p:spPr>
      </p:pic>
      <p:pic>
        <p:nvPicPr>
          <p:cNvPr id="23" name="Picture 22"/>
          <p:cNvPicPr>
            <a:picLocks noChangeAspect="1"/>
          </p:cNvPicPr>
          <p:nvPr/>
        </p:nvPicPr>
        <p:blipFill>
          <a:blip r:embed="rId19"/>
          <a:stretch>
            <a:fillRect/>
          </a:stretch>
        </p:blipFill>
        <p:spPr>
          <a:xfrm>
            <a:off x="7048358" y="3137376"/>
            <a:ext cx="2543175" cy="1800225"/>
          </a:xfrm>
          <a:prstGeom prst="rect">
            <a:avLst/>
          </a:prstGeom>
        </p:spPr>
      </p:pic>
      <p:pic>
        <p:nvPicPr>
          <p:cNvPr id="24" name="Picture 23"/>
          <p:cNvPicPr>
            <a:picLocks noChangeAspect="1"/>
          </p:cNvPicPr>
          <p:nvPr/>
        </p:nvPicPr>
        <p:blipFill>
          <a:blip r:embed="rId20"/>
          <a:stretch>
            <a:fillRect/>
          </a:stretch>
        </p:blipFill>
        <p:spPr>
          <a:xfrm>
            <a:off x="7469588" y="1226502"/>
            <a:ext cx="2466975" cy="1847850"/>
          </a:xfrm>
          <a:prstGeom prst="rect">
            <a:avLst/>
          </a:prstGeom>
        </p:spPr>
      </p:pic>
    </p:spTree>
    <p:extLst>
      <p:ext uri="{BB962C8B-B14F-4D97-AF65-F5344CB8AC3E}">
        <p14:creationId xmlns:p14="http://schemas.microsoft.com/office/powerpoint/2010/main" xmlns="" val="108386151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5027F4C-2D71-464B-B2B0-DD188A169433}" type="slidenum">
              <a:rPr lang="en-GB" smtClean="0"/>
              <a:pPr/>
              <a:t>41</a:t>
            </a:fld>
            <a:endParaRPr lang="en-GB"/>
          </a:p>
        </p:txBody>
      </p:sp>
      <p:graphicFrame>
        <p:nvGraphicFramePr>
          <p:cNvPr id="5" name="Diagram 4"/>
          <p:cNvGraphicFramePr/>
          <p:nvPr>
            <p:extLst>
              <p:ext uri="{D42A27DB-BD31-4B8C-83A1-F6EECF244321}">
                <p14:modId xmlns:p14="http://schemas.microsoft.com/office/powerpoint/2010/main" xmlns="" val="4050664481"/>
              </p:ext>
            </p:extLst>
          </p:nvPr>
        </p:nvGraphicFramePr>
        <p:xfrm>
          <a:off x="0" y="-362857"/>
          <a:ext cx="12830629" cy="158205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AutoShape 4" descr="Image result for JKUAT TECH EXPO"/>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8" name="Picture 17"/>
          <p:cNvPicPr>
            <a:picLocks noChangeAspect="1"/>
          </p:cNvPicPr>
          <p:nvPr/>
        </p:nvPicPr>
        <p:blipFill>
          <a:blip r:embed="rId7"/>
          <a:stretch>
            <a:fillRect/>
          </a:stretch>
        </p:blipFill>
        <p:spPr>
          <a:xfrm>
            <a:off x="155575" y="-40143"/>
            <a:ext cx="2257425" cy="885825"/>
          </a:xfrm>
          <a:prstGeom prst="rect">
            <a:avLst/>
          </a:prstGeom>
        </p:spPr>
      </p:pic>
      <p:graphicFrame>
        <p:nvGraphicFramePr>
          <p:cNvPr id="2" name="Table 1"/>
          <p:cNvGraphicFramePr>
            <a:graphicFrameLocks noGrp="1"/>
          </p:cNvGraphicFramePr>
          <p:nvPr>
            <p:extLst>
              <p:ext uri="{D42A27DB-BD31-4B8C-83A1-F6EECF244321}">
                <p14:modId xmlns:p14="http://schemas.microsoft.com/office/powerpoint/2010/main" xmlns="" val="2462143485"/>
              </p:ext>
            </p:extLst>
          </p:nvPr>
        </p:nvGraphicFramePr>
        <p:xfrm>
          <a:off x="155575" y="1775937"/>
          <a:ext cx="12573455" cy="1770741"/>
        </p:xfrm>
        <a:graphic>
          <a:graphicData uri="http://schemas.openxmlformats.org/drawingml/2006/table">
            <a:tbl>
              <a:tblPr firstRow="1" bandRow="1">
                <a:tableStyleId>{5C22544A-7EE6-4342-B048-85BDC9FD1C3A}</a:tableStyleId>
              </a:tblPr>
              <a:tblGrid>
                <a:gridCol w="5257619">
                  <a:extLst>
                    <a:ext uri="{9D8B030D-6E8A-4147-A177-3AD203B41FA5}">
                      <a16:colId xmlns:a16="http://schemas.microsoft.com/office/drawing/2014/main" xmlns="" val="3895426752"/>
                    </a:ext>
                  </a:extLst>
                </a:gridCol>
                <a:gridCol w="7019302">
                  <a:extLst>
                    <a:ext uri="{9D8B030D-6E8A-4147-A177-3AD203B41FA5}">
                      <a16:colId xmlns:a16="http://schemas.microsoft.com/office/drawing/2014/main" xmlns="" val="2024446865"/>
                    </a:ext>
                  </a:extLst>
                </a:gridCol>
                <a:gridCol w="296534">
                  <a:extLst>
                    <a:ext uri="{9D8B030D-6E8A-4147-A177-3AD203B41FA5}">
                      <a16:colId xmlns:a16="http://schemas.microsoft.com/office/drawing/2014/main" xmlns="" val="2651309267"/>
                    </a:ext>
                  </a:extLst>
                </a:gridCol>
              </a:tblGrid>
              <a:tr h="590247">
                <a:tc>
                  <a:txBody>
                    <a:bodyPr/>
                    <a:lstStyle/>
                    <a:p>
                      <a:r>
                        <a:rPr lang="en-US" sz="3200" dirty="0" smtClean="0"/>
                        <a:t>Innovation</a:t>
                      </a:r>
                      <a:endParaRPr lang="en-US" sz="3200" dirty="0"/>
                    </a:p>
                  </a:txBody>
                  <a:tcPr/>
                </a:tc>
                <a:tc>
                  <a:txBody>
                    <a:bodyPr/>
                    <a:lstStyle/>
                    <a:p>
                      <a:r>
                        <a:rPr lang="en-US" sz="3200" dirty="0" smtClean="0"/>
                        <a:t>output</a:t>
                      </a:r>
                      <a:endParaRPr lang="en-US" sz="3200" dirty="0"/>
                    </a:p>
                  </a:txBody>
                  <a:tcPr/>
                </a:tc>
                <a:tc>
                  <a:txBody>
                    <a:bodyPr/>
                    <a:lstStyle/>
                    <a:p>
                      <a:endParaRPr lang="en-US" sz="3200" dirty="0"/>
                    </a:p>
                  </a:txBody>
                  <a:tcPr/>
                </a:tc>
                <a:extLst>
                  <a:ext uri="{0D108BD9-81ED-4DB2-BD59-A6C34878D82A}">
                    <a16:rowId xmlns:a16="http://schemas.microsoft.com/office/drawing/2014/main" xmlns="" val="1585339073"/>
                  </a:ext>
                </a:extLst>
              </a:tr>
              <a:tr h="590247">
                <a:tc>
                  <a:txBody>
                    <a:bodyPr/>
                    <a:lstStyle/>
                    <a:p>
                      <a:r>
                        <a:rPr lang="en-US" sz="3200" dirty="0" smtClean="0"/>
                        <a:t>IDAKTARI</a:t>
                      </a:r>
                      <a:endParaRPr lang="en-US" sz="3200" dirty="0"/>
                    </a:p>
                  </a:txBody>
                  <a:tcPr/>
                </a:tc>
                <a:tc>
                  <a:txBody>
                    <a:bodyPr/>
                    <a:lstStyle/>
                    <a:p>
                      <a:r>
                        <a:rPr lang="en-US" sz="3200" dirty="0" smtClean="0"/>
                        <a:t>Medical</a:t>
                      </a:r>
                      <a:r>
                        <a:rPr lang="en-US" sz="3200" baseline="0" dirty="0" smtClean="0"/>
                        <a:t> Services Digitization Platform  </a:t>
                      </a:r>
                      <a:endParaRPr lang="en-US" sz="3200" dirty="0"/>
                    </a:p>
                  </a:txBody>
                  <a:tcPr/>
                </a:tc>
                <a:tc>
                  <a:txBody>
                    <a:bodyPr/>
                    <a:lstStyle/>
                    <a:p>
                      <a:endParaRPr lang="en-US" sz="3200"/>
                    </a:p>
                  </a:txBody>
                  <a:tcPr/>
                </a:tc>
                <a:extLst>
                  <a:ext uri="{0D108BD9-81ED-4DB2-BD59-A6C34878D82A}">
                    <a16:rowId xmlns:a16="http://schemas.microsoft.com/office/drawing/2014/main" xmlns="" val="343348801"/>
                  </a:ext>
                </a:extLst>
              </a:tr>
              <a:tr h="590247">
                <a:tc>
                  <a:txBody>
                    <a:bodyPr/>
                    <a:lstStyle/>
                    <a:p>
                      <a:r>
                        <a:rPr lang="en-US" sz="3200" dirty="0" smtClean="0"/>
                        <a:t>MOBILE</a:t>
                      </a:r>
                      <a:r>
                        <a:rPr lang="en-US" sz="3200" baseline="0" dirty="0" smtClean="0"/>
                        <a:t> GAMING SOLUTION</a:t>
                      </a:r>
                      <a:endParaRPr lang="en-US" sz="3200" dirty="0"/>
                    </a:p>
                  </a:txBody>
                  <a:tcPr/>
                </a:tc>
                <a:tc>
                  <a:txBody>
                    <a:bodyPr/>
                    <a:lstStyle/>
                    <a:p>
                      <a:r>
                        <a:rPr lang="en-US" sz="3200" dirty="0" smtClean="0"/>
                        <a:t>Software</a:t>
                      </a:r>
                      <a:r>
                        <a:rPr lang="en-US" sz="3200" baseline="0" dirty="0" smtClean="0"/>
                        <a:t> for Mobile Gaming</a:t>
                      </a:r>
                      <a:endParaRPr lang="en-US" sz="3200" dirty="0"/>
                    </a:p>
                  </a:txBody>
                  <a:tcPr/>
                </a:tc>
                <a:tc>
                  <a:txBody>
                    <a:bodyPr/>
                    <a:lstStyle/>
                    <a:p>
                      <a:endParaRPr lang="en-US" sz="3200" dirty="0"/>
                    </a:p>
                  </a:txBody>
                  <a:tcPr/>
                </a:tc>
                <a:extLst>
                  <a:ext uri="{0D108BD9-81ED-4DB2-BD59-A6C34878D82A}">
                    <a16:rowId xmlns:a16="http://schemas.microsoft.com/office/drawing/2014/main" xmlns="" val="3456765474"/>
                  </a:ext>
                </a:extLst>
              </a:tr>
            </a:tbl>
          </a:graphicData>
        </a:graphic>
      </p:graphicFrame>
      <p:sp>
        <p:nvSpPr>
          <p:cNvPr id="3" name="TextBox 2"/>
          <p:cNvSpPr txBox="1"/>
          <p:nvPr/>
        </p:nvSpPr>
        <p:spPr>
          <a:xfrm>
            <a:off x="1016001" y="1168396"/>
            <a:ext cx="8186057" cy="707886"/>
          </a:xfrm>
          <a:prstGeom prst="rect">
            <a:avLst/>
          </a:prstGeom>
          <a:noFill/>
        </p:spPr>
        <p:txBody>
          <a:bodyPr wrap="square" rtlCol="0">
            <a:spAutoFit/>
          </a:bodyPr>
          <a:lstStyle/>
          <a:p>
            <a:r>
              <a:rPr lang="en-US" sz="4000" dirty="0" smtClean="0"/>
              <a:t>ORIGINATING COMPANIES</a:t>
            </a:r>
            <a:endParaRPr lang="en-US" sz="4000" dirty="0"/>
          </a:p>
        </p:txBody>
      </p:sp>
      <p:graphicFrame>
        <p:nvGraphicFramePr>
          <p:cNvPr id="14" name="Table 13"/>
          <p:cNvGraphicFramePr>
            <a:graphicFrameLocks noGrp="1"/>
          </p:cNvGraphicFramePr>
          <p:nvPr>
            <p:extLst>
              <p:ext uri="{D42A27DB-BD31-4B8C-83A1-F6EECF244321}">
                <p14:modId xmlns:p14="http://schemas.microsoft.com/office/powerpoint/2010/main" xmlns="" val="301522"/>
              </p:ext>
            </p:extLst>
          </p:nvPr>
        </p:nvGraphicFramePr>
        <p:xfrm>
          <a:off x="66269" y="3480105"/>
          <a:ext cx="12996586" cy="2377440"/>
        </p:xfrm>
        <a:graphic>
          <a:graphicData uri="http://schemas.openxmlformats.org/drawingml/2006/table">
            <a:tbl>
              <a:tblPr firstRow="1" bandRow="1">
                <a:tableStyleId>{5C22544A-7EE6-4342-B048-85BDC9FD1C3A}</a:tableStyleId>
              </a:tblPr>
              <a:tblGrid>
                <a:gridCol w="5392306">
                  <a:extLst>
                    <a:ext uri="{9D8B030D-6E8A-4147-A177-3AD203B41FA5}">
                      <a16:colId xmlns:a16="http://schemas.microsoft.com/office/drawing/2014/main" xmlns="" val="2676058626"/>
                    </a:ext>
                  </a:extLst>
                </a:gridCol>
                <a:gridCol w="6984320">
                  <a:extLst>
                    <a:ext uri="{9D8B030D-6E8A-4147-A177-3AD203B41FA5}">
                      <a16:colId xmlns:a16="http://schemas.microsoft.com/office/drawing/2014/main" xmlns="" val="2500548613"/>
                    </a:ext>
                  </a:extLst>
                </a:gridCol>
                <a:gridCol w="303115">
                  <a:extLst>
                    <a:ext uri="{9D8B030D-6E8A-4147-A177-3AD203B41FA5}">
                      <a16:colId xmlns:a16="http://schemas.microsoft.com/office/drawing/2014/main" xmlns="" val="365484690"/>
                    </a:ext>
                  </a:extLst>
                </a:gridCol>
                <a:gridCol w="316845">
                  <a:extLst>
                    <a:ext uri="{9D8B030D-6E8A-4147-A177-3AD203B41FA5}">
                      <a16:colId xmlns:a16="http://schemas.microsoft.com/office/drawing/2014/main" xmlns="" val="2466382642"/>
                    </a:ext>
                  </a:extLst>
                </a:gridCol>
              </a:tblGrid>
              <a:tr h="370840">
                <a:tc>
                  <a:txBody>
                    <a:bodyPr/>
                    <a:lstStyle/>
                    <a:p>
                      <a:r>
                        <a:rPr lang="en-US" sz="3600" dirty="0" smtClean="0"/>
                        <a:t>CORE CENTRE</a:t>
                      </a:r>
                      <a:endParaRPr lang="en-US" sz="3600" dirty="0"/>
                    </a:p>
                  </a:txBody>
                  <a:tcPr/>
                </a:tc>
                <a:tc>
                  <a:txBody>
                    <a:bodyPr/>
                    <a:lstStyle/>
                    <a:p>
                      <a:r>
                        <a:rPr lang="en-US" sz="3600" dirty="0" smtClean="0"/>
                        <a:t>Remote management of client services via a call center</a:t>
                      </a:r>
                      <a:endParaRPr lang="en-US" sz="3600" dirty="0"/>
                    </a:p>
                  </a:txBody>
                  <a:tcPr/>
                </a:tc>
                <a:tc>
                  <a:txBody>
                    <a:bodyPr/>
                    <a:lstStyle/>
                    <a:p>
                      <a:endParaRPr lang="en-US" sz="3600"/>
                    </a:p>
                  </a:txBody>
                  <a:tcPr/>
                </a:tc>
                <a:tc>
                  <a:txBody>
                    <a:bodyPr/>
                    <a:lstStyle/>
                    <a:p>
                      <a:endParaRPr lang="en-US" sz="3600" dirty="0"/>
                    </a:p>
                  </a:txBody>
                  <a:tcPr/>
                </a:tc>
                <a:extLst>
                  <a:ext uri="{0D108BD9-81ED-4DB2-BD59-A6C34878D82A}">
                    <a16:rowId xmlns:a16="http://schemas.microsoft.com/office/drawing/2014/main" xmlns="" val="3575065200"/>
                  </a:ext>
                </a:extLst>
              </a:tr>
              <a:tr h="370840">
                <a:tc>
                  <a:txBody>
                    <a:bodyPr/>
                    <a:lstStyle/>
                    <a:p>
                      <a:r>
                        <a:rPr lang="en-US" sz="3600" dirty="0" smtClean="0"/>
                        <a:t>PLASTO</a:t>
                      </a:r>
                      <a:r>
                        <a:rPr lang="en-US" sz="3600" baseline="0" dirty="0" smtClean="0"/>
                        <a:t> BRICKS</a:t>
                      </a:r>
                      <a:endParaRPr lang="en-US" sz="3600" dirty="0"/>
                    </a:p>
                  </a:txBody>
                  <a:tcPr/>
                </a:tc>
                <a:tc>
                  <a:txBody>
                    <a:bodyPr/>
                    <a:lstStyle/>
                    <a:p>
                      <a:r>
                        <a:rPr lang="en-US" sz="3600" dirty="0" smtClean="0"/>
                        <a:t>Composite construction</a:t>
                      </a:r>
                      <a:r>
                        <a:rPr lang="en-US" sz="3600" baseline="0" dirty="0" smtClean="0"/>
                        <a:t> materials from plastic wastes and sand</a:t>
                      </a:r>
                      <a:endParaRPr lang="en-US" sz="3600" dirty="0"/>
                    </a:p>
                  </a:txBody>
                  <a:tcPr/>
                </a:tc>
                <a:tc>
                  <a:txBody>
                    <a:bodyPr/>
                    <a:lstStyle/>
                    <a:p>
                      <a:endParaRPr lang="en-US" sz="3600"/>
                    </a:p>
                  </a:txBody>
                  <a:tcPr/>
                </a:tc>
                <a:tc>
                  <a:txBody>
                    <a:bodyPr/>
                    <a:lstStyle/>
                    <a:p>
                      <a:endParaRPr lang="en-US" sz="3600" dirty="0"/>
                    </a:p>
                  </a:txBody>
                  <a:tcPr/>
                </a:tc>
                <a:extLst>
                  <a:ext uri="{0D108BD9-81ED-4DB2-BD59-A6C34878D82A}">
                    <a16:rowId xmlns:a16="http://schemas.microsoft.com/office/drawing/2014/main" xmlns="" val="3394667570"/>
                  </a:ext>
                </a:extLst>
              </a:tr>
            </a:tbl>
          </a:graphicData>
        </a:graphic>
      </p:graphicFrame>
      <p:graphicFrame>
        <p:nvGraphicFramePr>
          <p:cNvPr id="16" name="Table 15"/>
          <p:cNvGraphicFramePr>
            <a:graphicFrameLocks noGrp="1"/>
          </p:cNvGraphicFramePr>
          <p:nvPr>
            <p:extLst>
              <p:ext uri="{D42A27DB-BD31-4B8C-83A1-F6EECF244321}">
                <p14:modId xmlns:p14="http://schemas.microsoft.com/office/powerpoint/2010/main" xmlns="" val="562027274"/>
              </p:ext>
            </p:extLst>
          </p:nvPr>
        </p:nvGraphicFramePr>
        <p:xfrm>
          <a:off x="130627" y="5833399"/>
          <a:ext cx="12959216" cy="1188720"/>
        </p:xfrm>
        <a:graphic>
          <a:graphicData uri="http://schemas.openxmlformats.org/drawingml/2006/table">
            <a:tbl>
              <a:tblPr firstRow="1" bandRow="1">
                <a:tableStyleId>{5C22544A-7EE6-4342-B048-85BDC9FD1C3A}</a:tableStyleId>
              </a:tblPr>
              <a:tblGrid>
                <a:gridCol w="5312230">
                  <a:extLst>
                    <a:ext uri="{9D8B030D-6E8A-4147-A177-3AD203B41FA5}">
                      <a16:colId xmlns:a16="http://schemas.microsoft.com/office/drawing/2014/main" xmlns="" val="2146511540"/>
                    </a:ext>
                  </a:extLst>
                </a:gridCol>
                <a:gridCol w="7646986">
                  <a:extLst>
                    <a:ext uri="{9D8B030D-6E8A-4147-A177-3AD203B41FA5}">
                      <a16:colId xmlns:a16="http://schemas.microsoft.com/office/drawing/2014/main" xmlns="" val="901408251"/>
                    </a:ext>
                  </a:extLst>
                </a:gridCol>
              </a:tblGrid>
              <a:tr h="370840">
                <a:tc>
                  <a:txBody>
                    <a:bodyPr/>
                    <a:lstStyle/>
                    <a:p>
                      <a:r>
                        <a:rPr lang="en-US" sz="3600" dirty="0" smtClean="0"/>
                        <a:t>TAMARILO Products</a:t>
                      </a:r>
                      <a:endParaRPr lang="en-US" sz="3600" dirty="0"/>
                    </a:p>
                  </a:txBody>
                  <a:tcPr/>
                </a:tc>
                <a:tc>
                  <a:txBody>
                    <a:bodyPr/>
                    <a:lstStyle/>
                    <a:p>
                      <a:r>
                        <a:rPr lang="en-US" sz="3600" dirty="0" smtClean="0"/>
                        <a:t>Food  grade </a:t>
                      </a:r>
                      <a:r>
                        <a:rPr lang="en-US" sz="3600" dirty="0" err="1" smtClean="0"/>
                        <a:t>Flavours</a:t>
                      </a:r>
                      <a:r>
                        <a:rPr lang="en-US" sz="3600" baseline="0" dirty="0" smtClean="0"/>
                        <a:t> from Tree </a:t>
                      </a:r>
                    </a:p>
                    <a:p>
                      <a:r>
                        <a:rPr lang="en-US" sz="3600" baseline="0" dirty="0" smtClean="0"/>
                        <a:t>Tomato</a:t>
                      </a:r>
                      <a:endParaRPr lang="en-US" sz="3600" dirty="0"/>
                    </a:p>
                  </a:txBody>
                  <a:tcPr/>
                </a:tc>
                <a:extLst>
                  <a:ext uri="{0D108BD9-81ED-4DB2-BD59-A6C34878D82A}">
                    <a16:rowId xmlns:a16="http://schemas.microsoft.com/office/drawing/2014/main" xmlns="" val="2497571147"/>
                  </a:ext>
                </a:extLst>
              </a:tr>
            </a:tbl>
          </a:graphicData>
        </a:graphic>
      </p:graphicFrame>
    </p:spTree>
    <p:extLst>
      <p:ext uri="{BB962C8B-B14F-4D97-AF65-F5344CB8AC3E}">
        <p14:creationId xmlns:p14="http://schemas.microsoft.com/office/powerpoint/2010/main" xmlns="" val="295754596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gradFill flip="none" rotWithShape="1">
          <a:gsLst>
            <a:gs pos="3200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2700000" scaled="1"/>
          <a:tileRect/>
        </a:gradFill>
        <a:effectLst/>
      </p:bgPr>
    </p:bg>
    <p:spTree>
      <p:nvGrpSpPr>
        <p:cNvPr id="1" name=""/>
        <p:cNvGrpSpPr/>
        <p:nvPr/>
      </p:nvGrpSpPr>
      <p:grpSpPr>
        <a:xfrm>
          <a:off x="0" y="0"/>
          <a:ext cx="0" cy="0"/>
          <a:chOff x="0" y="0"/>
          <a:chExt cx="0" cy="0"/>
        </a:xfrm>
      </p:grpSpPr>
      <p:pic>
        <p:nvPicPr>
          <p:cNvPr id="42" name="Picture 4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0832883" y="81449"/>
            <a:ext cx="1446282" cy="1202352"/>
          </a:xfrm>
          <a:prstGeom prst="rect">
            <a:avLst/>
          </a:prstGeom>
          <a:noFill/>
          <a:ln>
            <a:noFill/>
          </a:ln>
        </p:spPr>
      </p:pic>
      <p:sp>
        <p:nvSpPr>
          <p:cNvPr id="40962" name="Rectangle 29"/>
          <p:cNvSpPr>
            <a:spLocks noChangeArrowheads="1"/>
          </p:cNvSpPr>
          <p:nvPr/>
        </p:nvSpPr>
        <p:spPr bwMode="auto">
          <a:xfrm>
            <a:off x="4900613" y="3099078"/>
            <a:ext cx="2360612" cy="369332"/>
          </a:xfrm>
          <a:prstGeom prst="rect">
            <a:avLst/>
          </a:prstGeom>
          <a:solidFill>
            <a:srgbClr val="1F5F3F">
              <a:alpha val="70195"/>
            </a:srgbClr>
          </a:solid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solidFill>
                <a:prstClr val="black"/>
              </a:solidFill>
            </a:endParaRPr>
          </a:p>
        </p:txBody>
      </p:sp>
      <p:sp>
        <p:nvSpPr>
          <p:cNvPr id="40963" name="Rectangle 2"/>
          <p:cNvSpPr>
            <a:spLocks noChangeArrowheads="1"/>
          </p:cNvSpPr>
          <p:nvPr/>
        </p:nvSpPr>
        <p:spPr bwMode="auto">
          <a:xfrm>
            <a:off x="7867646" y="1350794"/>
            <a:ext cx="4292237" cy="2585323"/>
          </a:xfrm>
          <a:prstGeom prst="rect">
            <a:avLst/>
          </a:prstGeom>
          <a:solidFill>
            <a:srgbClr val="1F5F3F">
              <a:alpha val="70195"/>
            </a:srgbClr>
          </a:solid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wrap="square"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solidFill>
                <a:prstClr val="black"/>
              </a:solidFill>
            </a:endParaRPr>
          </a:p>
          <a:p>
            <a:pPr eaLnBrk="1" hangingPunct="1"/>
            <a:endParaRPr lang="en-US" altLang="en-US">
              <a:solidFill>
                <a:prstClr val="black"/>
              </a:solidFill>
            </a:endParaRPr>
          </a:p>
          <a:p>
            <a:pPr eaLnBrk="1" hangingPunct="1"/>
            <a:endParaRPr lang="en-US" altLang="en-US">
              <a:solidFill>
                <a:prstClr val="black"/>
              </a:solidFill>
            </a:endParaRPr>
          </a:p>
          <a:p>
            <a:pPr eaLnBrk="1" hangingPunct="1"/>
            <a:endParaRPr lang="en-US" altLang="en-US">
              <a:solidFill>
                <a:prstClr val="black"/>
              </a:solidFill>
            </a:endParaRPr>
          </a:p>
          <a:p>
            <a:pPr eaLnBrk="1" hangingPunct="1"/>
            <a:endParaRPr lang="en-US" altLang="en-US">
              <a:solidFill>
                <a:prstClr val="black"/>
              </a:solidFill>
            </a:endParaRPr>
          </a:p>
          <a:p>
            <a:pPr eaLnBrk="1" hangingPunct="1"/>
            <a:endParaRPr lang="en-US" altLang="en-US">
              <a:solidFill>
                <a:prstClr val="black"/>
              </a:solidFill>
            </a:endParaRPr>
          </a:p>
          <a:p>
            <a:pPr eaLnBrk="1" hangingPunct="1"/>
            <a:endParaRPr lang="en-US" altLang="en-US">
              <a:solidFill>
                <a:prstClr val="black"/>
              </a:solidFill>
            </a:endParaRPr>
          </a:p>
          <a:p>
            <a:pPr eaLnBrk="1" hangingPunct="1"/>
            <a:endParaRPr lang="en-US" altLang="en-US">
              <a:solidFill>
                <a:prstClr val="black"/>
              </a:solidFill>
            </a:endParaRPr>
          </a:p>
          <a:p>
            <a:pPr eaLnBrk="1" hangingPunct="1"/>
            <a:endParaRPr lang="en-US" altLang="en-US">
              <a:solidFill>
                <a:prstClr val="black"/>
              </a:solidFill>
            </a:endParaRPr>
          </a:p>
        </p:txBody>
      </p:sp>
      <p:sp>
        <p:nvSpPr>
          <p:cNvPr id="40964" name="Rectangle 3"/>
          <p:cNvSpPr>
            <a:spLocks noChangeArrowheads="1"/>
          </p:cNvSpPr>
          <p:nvPr/>
        </p:nvSpPr>
        <p:spPr bwMode="auto">
          <a:xfrm>
            <a:off x="0" y="1339849"/>
            <a:ext cx="4038600" cy="2862322"/>
          </a:xfrm>
          <a:prstGeom prst="rect">
            <a:avLst/>
          </a:prstGeom>
          <a:solidFill>
            <a:srgbClr val="1F5F3F">
              <a:alpha val="70195"/>
            </a:srgbClr>
          </a:solid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wrap="square"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solidFill>
                <a:prstClr val="black"/>
              </a:solidFill>
            </a:endParaRPr>
          </a:p>
          <a:p>
            <a:pPr eaLnBrk="1" hangingPunct="1"/>
            <a:endParaRPr lang="en-US" altLang="en-US">
              <a:solidFill>
                <a:prstClr val="black"/>
              </a:solidFill>
            </a:endParaRPr>
          </a:p>
          <a:p>
            <a:pPr eaLnBrk="1" hangingPunct="1"/>
            <a:endParaRPr lang="en-US" altLang="en-US">
              <a:solidFill>
                <a:prstClr val="black"/>
              </a:solidFill>
            </a:endParaRPr>
          </a:p>
          <a:p>
            <a:pPr eaLnBrk="1" hangingPunct="1"/>
            <a:endParaRPr lang="en-US" altLang="en-US">
              <a:solidFill>
                <a:prstClr val="black"/>
              </a:solidFill>
            </a:endParaRPr>
          </a:p>
          <a:p>
            <a:pPr eaLnBrk="1" hangingPunct="1"/>
            <a:endParaRPr lang="en-US" altLang="en-US">
              <a:solidFill>
                <a:prstClr val="black"/>
              </a:solidFill>
            </a:endParaRPr>
          </a:p>
          <a:p>
            <a:pPr eaLnBrk="1" hangingPunct="1"/>
            <a:endParaRPr lang="en-US" altLang="en-US">
              <a:solidFill>
                <a:prstClr val="black"/>
              </a:solidFill>
            </a:endParaRPr>
          </a:p>
          <a:p>
            <a:pPr eaLnBrk="1" hangingPunct="1"/>
            <a:endParaRPr lang="en-US" altLang="en-US">
              <a:solidFill>
                <a:prstClr val="black"/>
              </a:solidFill>
            </a:endParaRPr>
          </a:p>
          <a:p>
            <a:pPr eaLnBrk="1" hangingPunct="1"/>
            <a:endParaRPr lang="en-US" altLang="en-US">
              <a:solidFill>
                <a:prstClr val="black"/>
              </a:solidFill>
            </a:endParaRPr>
          </a:p>
          <a:p>
            <a:pPr eaLnBrk="1" hangingPunct="1"/>
            <a:endParaRPr lang="en-US" altLang="en-US">
              <a:solidFill>
                <a:prstClr val="black"/>
              </a:solidFill>
            </a:endParaRPr>
          </a:p>
          <a:p>
            <a:pPr eaLnBrk="1" hangingPunct="1"/>
            <a:endParaRPr lang="en-US" altLang="en-US">
              <a:solidFill>
                <a:prstClr val="black"/>
              </a:solidFill>
            </a:endParaRPr>
          </a:p>
        </p:txBody>
      </p:sp>
      <p:sp>
        <p:nvSpPr>
          <p:cNvPr id="40965" name="Line 4"/>
          <p:cNvSpPr>
            <a:spLocks noChangeShapeType="1"/>
          </p:cNvSpPr>
          <p:nvPr/>
        </p:nvSpPr>
        <p:spPr bwMode="auto">
          <a:xfrm>
            <a:off x="2012950" y="859087"/>
            <a:ext cx="8172450" cy="0"/>
          </a:xfrm>
          <a:prstGeom prst="line">
            <a:avLst/>
          </a:prstGeom>
          <a:noFill/>
          <a:ln w="9525">
            <a:solidFill>
              <a:srgbClr val="FFFF00"/>
            </a:solidFill>
            <a:round/>
            <a:headEnd/>
            <a:tailEnd/>
          </a:ln>
          <a:extLst>
            <a:ext uri="{909E8E84-426E-40DD-AFC4-6F175D3DCCD1}">
              <a14:hiddenFill xmlns:a14="http://schemas.microsoft.com/office/drawing/2010/main" xmlns="">
                <a:noFill/>
              </a14:hiddenFill>
            </a:ext>
          </a:extLst>
        </p:spPr>
        <p:txBody>
          <a:bodyPr/>
          <a:lstStyle/>
          <a:p>
            <a:pPr eaLnBrk="1" hangingPunct="1"/>
            <a:endParaRPr lang="en-US">
              <a:solidFill>
                <a:prstClr val="black"/>
              </a:solidFill>
              <a:cs typeface="Arial" panose="020B0604020202020204" pitchFamily="34" charset="0"/>
            </a:endParaRPr>
          </a:p>
        </p:txBody>
      </p:sp>
      <p:sp>
        <p:nvSpPr>
          <p:cNvPr id="40966" name="Rectangle 5"/>
          <p:cNvSpPr>
            <a:spLocks noChangeArrowheads="1"/>
          </p:cNvSpPr>
          <p:nvPr/>
        </p:nvSpPr>
        <p:spPr bwMode="auto">
          <a:xfrm>
            <a:off x="0" y="74215"/>
            <a:ext cx="10902440" cy="595313"/>
          </a:xfrm>
          <a:prstGeom prst="rect">
            <a:avLst/>
          </a:prstGeom>
          <a:solidFill>
            <a:srgbClr val="0000CC"/>
          </a:solidFill>
          <a:ln>
            <a:noFill/>
          </a:ln>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3600" b="1" dirty="0" smtClean="0">
                <a:solidFill>
                  <a:schemeClr val="bg1"/>
                </a:solidFill>
                <a:effectLst>
                  <a:outerShdw blurRad="38100" dist="38100" dir="2700000" algn="tl">
                    <a:srgbClr val="000000">
                      <a:alpha val="43137"/>
                    </a:srgbClr>
                  </a:outerShdw>
                </a:effectLst>
              </a:rPr>
              <a:t>UNIVERSITY LINKAGES</a:t>
            </a:r>
            <a:endParaRPr lang="en-US" altLang="en-US" sz="3600" b="1" dirty="0">
              <a:solidFill>
                <a:schemeClr val="bg1"/>
              </a:solidFill>
              <a:effectLst>
                <a:outerShdw blurRad="38100" dist="38100" dir="2700000" algn="tl">
                  <a:srgbClr val="000000">
                    <a:alpha val="43137"/>
                  </a:srgbClr>
                </a:outerShdw>
              </a:effectLst>
            </a:endParaRPr>
          </a:p>
        </p:txBody>
      </p:sp>
      <p:sp>
        <p:nvSpPr>
          <p:cNvPr id="40967" name="Text Box 6"/>
          <p:cNvSpPr txBox="1">
            <a:spLocks noChangeArrowheads="1"/>
          </p:cNvSpPr>
          <p:nvPr/>
        </p:nvSpPr>
        <p:spPr bwMode="auto">
          <a:xfrm>
            <a:off x="4641852" y="5087938"/>
            <a:ext cx="3044825" cy="1720850"/>
          </a:xfrm>
          <a:prstGeom prst="rect">
            <a:avLst/>
          </a:prstGeom>
          <a:gradFill rotWithShape="1">
            <a:gsLst>
              <a:gs pos="0">
                <a:srgbClr val="B7FFB7"/>
              </a:gs>
              <a:gs pos="100000">
                <a:srgbClr val="194B32"/>
              </a:gs>
            </a:gsLst>
            <a:lin ang="5400000" scaled="1"/>
          </a:gradFill>
          <a:ln w="9525" algn="ctr">
            <a:solidFill>
              <a:srgbClr val="194B32"/>
            </a:solidFill>
            <a:miter lim="800000"/>
            <a:headEnd/>
            <a:tailEnd/>
          </a:ln>
          <a:effectLst>
            <a:outerShdw dist="50800" dir="5400000" algn="ctr" rotWithShape="0">
              <a:srgbClr val="1F5F3F"/>
            </a:outerShdw>
          </a:effectLst>
        </p:spPr>
        <p:txBody>
          <a:bodyPr anchor="ctr" anchorCtr="1"/>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lnSpc>
                <a:spcPct val="60000"/>
              </a:lnSpc>
            </a:pPr>
            <a:r>
              <a:rPr lang="en-US" altLang="en-US" sz="4800" b="1" dirty="0" smtClean="0">
                <a:solidFill>
                  <a:srgbClr val="FFFFFF"/>
                </a:solidFill>
              </a:rPr>
              <a:t>JKUAT</a:t>
            </a:r>
            <a:endParaRPr lang="en-US" altLang="en-US" sz="4800" b="1" dirty="0">
              <a:solidFill>
                <a:srgbClr val="FFFFFF"/>
              </a:solidFill>
            </a:endParaRPr>
          </a:p>
        </p:txBody>
      </p:sp>
      <p:sp>
        <p:nvSpPr>
          <p:cNvPr id="40968" name="Text Box 8"/>
          <p:cNvSpPr txBox="1">
            <a:spLocks noChangeArrowheads="1"/>
          </p:cNvSpPr>
          <p:nvPr/>
        </p:nvSpPr>
        <p:spPr bwMode="auto">
          <a:xfrm>
            <a:off x="5208590" y="1355727"/>
            <a:ext cx="1736725" cy="511175"/>
          </a:xfrm>
          <a:prstGeom prst="rect">
            <a:avLst/>
          </a:prstGeom>
          <a:gradFill rotWithShape="1">
            <a:gsLst>
              <a:gs pos="0">
                <a:srgbClr val="194B32"/>
              </a:gs>
              <a:gs pos="100000">
                <a:srgbClr val="B7FFB7"/>
              </a:gs>
            </a:gsLst>
            <a:lin ang="5400000" scaled="1"/>
          </a:grad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anchor="ctr" anchorCtr="1"/>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b="1" dirty="0" smtClean="0">
                <a:solidFill>
                  <a:srgbClr val="FFFFFF"/>
                </a:solidFill>
              </a:rPr>
              <a:t>KALRO</a:t>
            </a:r>
            <a:endParaRPr lang="en-US" altLang="en-US" b="1" dirty="0">
              <a:solidFill>
                <a:srgbClr val="FFFFFF"/>
              </a:solidFill>
            </a:endParaRPr>
          </a:p>
        </p:txBody>
      </p:sp>
      <p:sp>
        <p:nvSpPr>
          <p:cNvPr id="40969" name="Text Box 9"/>
          <p:cNvSpPr txBox="1">
            <a:spLocks noChangeArrowheads="1"/>
          </p:cNvSpPr>
          <p:nvPr/>
        </p:nvSpPr>
        <p:spPr bwMode="auto">
          <a:xfrm>
            <a:off x="1" y="1538289"/>
            <a:ext cx="3975102" cy="511175"/>
          </a:xfrm>
          <a:prstGeom prst="rect">
            <a:avLst/>
          </a:prstGeom>
          <a:gradFill rotWithShape="1">
            <a:gsLst>
              <a:gs pos="0">
                <a:srgbClr val="194B32"/>
              </a:gs>
              <a:gs pos="100000">
                <a:srgbClr val="B7FFB7"/>
              </a:gs>
            </a:gsLst>
            <a:lin ang="5400000" scaled="1"/>
          </a:grad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anchor="ctr" anchorCtr="1"/>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b="1" dirty="0" smtClean="0">
                <a:solidFill>
                  <a:srgbClr val="FFFF00"/>
                </a:solidFill>
                <a:effectLst>
                  <a:outerShdw blurRad="38100" dist="38100" dir="2700000" algn="tl">
                    <a:srgbClr val="000000">
                      <a:alpha val="43137"/>
                    </a:srgbClr>
                  </a:outerShdw>
                </a:effectLst>
              </a:rPr>
              <a:t>GERMANY</a:t>
            </a:r>
            <a:endParaRPr lang="en-US" altLang="en-US" b="1" dirty="0">
              <a:solidFill>
                <a:srgbClr val="FFFF00"/>
              </a:solidFill>
              <a:effectLst>
                <a:outerShdw blurRad="38100" dist="38100" dir="2700000" algn="tl">
                  <a:srgbClr val="000000">
                    <a:alpha val="43137"/>
                  </a:srgbClr>
                </a:outerShdw>
              </a:effectLst>
            </a:endParaRPr>
          </a:p>
        </p:txBody>
      </p:sp>
      <p:sp>
        <p:nvSpPr>
          <p:cNvPr id="40970" name="Text Box 10"/>
          <p:cNvSpPr txBox="1">
            <a:spLocks noChangeArrowheads="1"/>
          </p:cNvSpPr>
          <p:nvPr/>
        </p:nvSpPr>
        <p:spPr bwMode="auto">
          <a:xfrm>
            <a:off x="7839074" y="1509715"/>
            <a:ext cx="4320809" cy="511175"/>
          </a:xfrm>
          <a:prstGeom prst="rect">
            <a:avLst/>
          </a:prstGeom>
          <a:gradFill rotWithShape="1">
            <a:gsLst>
              <a:gs pos="0">
                <a:srgbClr val="194B32"/>
              </a:gs>
              <a:gs pos="100000">
                <a:srgbClr val="B7FFB7"/>
              </a:gs>
            </a:gsLst>
            <a:lin ang="5400000" scaled="1"/>
          </a:grad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anchor="ctr" anchorCtr="1"/>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b="1">
                <a:solidFill>
                  <a:srgbClr val="CC0000"/>
                </a:solidFill>
              </a:rPr>
              <a:t>SAFARICOM</a:t>
            </a:r>
          </a:p>
        </p:txBody>
      </p:sp>
      <p:sp>
        <p:nvSpPr>
          <p:cNvPr id="40971" name="Text Box 11"/>
          <p:cNvSpPr txBox="1">
            <a:spLocks noChangeArrowheads="1"/>
          </p:cNvSpPr>
          <p:nvPr/>
        </p:nvSpPr>
        <p:spPr bwMode="auto">
          <a:xfrm>
            <a:off x="44993" y="2547033"/>
            <a:ext cx="3914233" cy="511175"/>
          </a:xfrm>
          <a:prstGeom prst="rect">
            <a:avLst/>
          </a:prstGeom>
          <a:gradFill rotWithShape="1">
            <a:gsLst>
              <a:gs pos="0">
                <a:srgbClr val="194B32"/>
              </a:gs>
              <a:gs pos="100000">
                <a:srgbClr val="B7FFB7"/>
              </a:gs>
            </a:gsLst>
            <a:lin ang="5400000" scaled="1"/>
          </a:grad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anchor="ctr" anchorCtr="1"/>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b="1" dirty="0" smtClean="0">
                <a:solidFill>
                  <a:srgbClr val="FFFF00"/>
                </a:solidFill>
              </a:rPr>
              <a:t>JAPAN </a:t>
            </a:r>
            <a:endParaRPr lang="en-US" altLang="en-US" b="1" dirty="0">
              <a:solidFill>
                <a:srgbClr val="FFFF00"/>
              </a:solidFill>
            </a:endParaRPr>
          </a:p>
        </p:txBody>
      </p:sp>
      <p:sp>
        <p:nvSpPr>
          <p:cNvPr id="40972" name="Text Box 14"/>
          <p:cNvSpPr txBox="1">
            <a:spLocks noChangeArrowheads="1"/>
          </p:cNvSpPr>
          <p:nvPr/>
        </p:nvSpPr>
        <p:spPr bwMode="auto">
          <a:xfrm>
            <a:off x="5232402" y="2398715"/>
            <a:ext cx="1736725" cy="511175"/>
          </a:xfrm>
          <a:prstGeom prst="rect">
            <a:avLst/>
          </a:prstGeom>
          <a:gradFill rotWithShape="1">
            <a:gsLst>
              <a:gs pos="0">
                <a:srgbClr val="194B32"/>
              </a:gs>
              <a:gs pos="100000">
                <a:srgbClr val="B7FFB7"/>
              </a:gs>
            </a:gsLst>
            <a:lin ang="5400000" scaled="1"/>
          </a:grad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anchor="ctr" anchorCtr="1"/>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b="1" dirty="0">
                <a:solidFill>
                  <a:srgbClr val="FFFFFF"/>
                </a:solidFill>
              </a:rPr>
              <a:t>KEMRI</a:t>
            </a:r>
          </a:p>
        </p:txBody>
      </p:sp>
      <p:sp>
        <p:nvSpPr>
          <p:cNvPr id="40973" name="Text Box 15"/>
          <p:cNvSpPr txBox="1">
            <a:spLocks noChangeArrowheads="1"/>
          </p:cNvSpPr>
          <p:nvPr/>
        </p:nvSpPr>
        <p:spPr bwMode="auto">
          <a:xfrm>
            <a:off x="44993" y="2058286"/>
            <a:ext cx="3914231" cy="511175"/>
          </a:xfrm>
          <a:prstGeom prst="rect">
            <a:avLst/>
          </a:prstGeom>
          <a:gradFill rotWithShape="1">
            <a:gsLst>
              <a:gs pos="0">
                <a:srgbClr val="194B32"/>
              </a:gs>
              <a:gs pos="100000">
                <a:srgbClr val="B7FFB7"/>
              </a:gs>
            </a:gsLst>
            <a:lin ang="5400000" scaled="1"/>
          </a:grad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anchor="ctr" anchorCtr="1"/>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b="1" dirty="0" smtClean="0">
                <a:solidFill>
                  <a:srgbClr val="FFFF00"/>
                </a:solidFill>
                <a:effectLst>
                  <a:outerShdw blurRad="38100" dist="38100" dir="2700000" algn="tl">
                    <a:srgbClr val="000000">
                      <a:alpha val="43137"/>
                    </a:srgbClr>
                  </a:outerShdw>
                </a:effectLst>
              </a:rPr>
              <a:t>CANADA</a:t>
            </a:r>
            <a:endParaRPr lang="en-US" altLang="en-US" b="1" dirty="0">
              <a:solidFill>
                <a:srgbClr val="FFFF00"/>
              </a:solidFill>
              <a:effectLst>
                <a:outerShdw blurRad="38100" dist="38100" dir="2700000" algn="tl">
                  <a:srgbClr val="000000">
                    <a:alpha val="43137"/>
                  </a:srgbClr>
                </a:outerShdw>
              </a:effectLst>
            </a:endParaRPr>
          </a:p>
        </p:txBody>
      </p:sp>
      <p:sp>
        <p:nvSpPr>
          <p:cNvPr id="40974" name="Text Box 25"/>
          <p:cNvSpPr txBox="1">
            <a:spLocks noChangeArrowheads="1"/>
          </p:cNvSpPr>
          <p:nvPr/>
        </p:nvSpPr>
        <p:spPr bwMode="auto">
          <a:xfrm>
            <a:off x="930443" y="792094"/>
            <a:ext cx="3358953" cy="523220"/>
          </a:xfrm>
          <a:prstGeom prst="rect">
            <a:avLst/>
          </a:prstGeom>
          <a:gradFill rotWithShape="1">
            <a:gsLst>
              <a:gs pos="0">
                <a:srgbClr val="0000CC"/>
              </a:gs>
              <a:gs pos="100000">
                <a:schemeClr val="hlink"/>
              </a:gs>
            </a:gsLst>
            <a:lin ang="5400000" scaled="1"/>
          </a:grad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2800" b="1" dirty="0">
                <a:solidFill>
                  <a:srgbClr val="FFFFAB"/>
                </a:solidFill>
              </a:rPr>
              <a:t>Universities</a:t>
            </a:r>
            <a:endParaRPr lang="en-GB" altLang="en-US" sz="2800" b="1" dirty="0">
              <a:solidFill>
                <a:srgbClr val="FFFFAB"/>
              </a:solidFill>
            </a:endParaRPr>
          </a:p>
        </p:txBody>
      </p:sp>
      <p:sp>
        <p:nvSpPr>
          <p:cNvPr id="40975" name="Text Box 26"/>
          <p:cNvSpPr txBox="1">
            <a:spLocks noChangeArrowheads="1"/>
          </p:cNvSpPr>
          <p:nvPr/>
        </p:nvSpPr>
        <p:spPr bwMode="auto">
          <a:xfrm>
            <a:off x="8434358" y="726181"/>
            <a:ext cx="2468082" cy="461665"/>
          </a:xfrm>
          <a:prstGeom prst="rect">
            <a:avLst/>
          </a:prstGeom>
          <a:gradFill rotWithShape="1">
            <a:gsLst>
              <a:gs pos="0">
                <a:srgbClr val="000099"/>
              </a:gs>
              <a:gs pos="100000">
                <a:schemeClr val="hlink"/>
              </a:gs>
            </a:gsLst>
            <a:lin ang="5400000" scaled="1"/>
          </a:grad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2400" b="1" dirty="0">
                <a:solidFill>
                  <a:srgbClr val="FFFFAB"/>
                </a:solidFill>
              </a:rPr>
              <a:t>Private sector</a:t>
            </a:r>
            <a:endParaRPr lang="en-GB" altLang="en-US" sz="2400" b="1" dirty="0">
              <a:solidFill>
                <a:srgbClr val="FFFFAB"/>
              </a:solidFill>
            </a:endParaRPr>
          </a:p>
        </p:txBody>
      </p:sp>
      <p:sp>
        <p:nvSpPr>
          <p:cNvPr id="40976" name="Text Box 30"/>
          <p:cNvSpPr txBox="1">
            <a:spLocks noChangeArrowheads="1"/>
          </p:cNvSpPr>
          <p:nvPr/>
        </p:nvSpPr>
        <p:spPr bwMode="auto">
          <a:xfrm>
            <a:off x="4521489" y="766696"/>
            <a:ext cx="3154362" cy="461665"/>
          </a:xfrm>
          <a:prstGeom prst="rect">
            <a:avLst/>
          </a:prstGeom>
          <a:gradFill rotWithShape="1">
            <a:gsLst>
              <a:gs pos="0">
                <a:srgbClr val="0000CC"/>
              </a:gs>
              <a:gs pos="100000">
                <a:schemeClr val="hlink"/>
              </a:gs>
            </a:gsLst>
            <a:lin ang="5400000" scaled="1"/>
          </a:grad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2400" b="1" dirty="0">
                <a:solidFill>
                  <a:srgbClr val="FFFFAB"/>
                </a:solidFill>
              </a:rPr>
              <a:t>National Institutions</a:t>
            </a:r>
            <a:endParaRPr lang="en-GB" altLang="en-US" sz="2400" b="1" dirty="0">
              <a:solidFill>
                <a:srgbClr val="FFFFAB"/>
              </a:solidFill>
            </a:endParaRPr>
          </a:p>
        </p:txBody>
      </p:sp>
      <p:sp>
        <p:nvSpPr>
          <p:cNvPr id="40977" name="AutoShape 32"/>
          <p:cNvSpPr>
            <a:spLocks noChangeArrowheads="1"/>
          </p:cNvSpPr>
          <p:nvPr/>
        </p:nvSpPr>
        <p:spPr bwMode="auto">
          <a:xfrm rot="5400000">
            <a:off x="5069682" y="3637639"/>
            <a:ext cx="2189162" cy="733663"/>
          </a:xfrm>
          <a:prstGeom prst="leftRightArrow">
            <a:avLst>
              <a:gd name="adj1" fmla="val 50000"/>
              <a:gd name="adj2" fmla="val 74382"/>
            </a:avLst>
          </a:prstGeom>
          <a:gradFill rotWithShape="1">
            <a:gsLst>
              <a:gs pos="0">
                <a:srgbClr val="000076"/>
              </a:gs>
              <a:gs pos="50000">
                <a:srgbClr val="0000FF"/>
              </a:gs>
              <a:gs pos="100000">
                <a:srgbClr val="000076"/>
              </a:gs>
            </a:gsLst>
            <a:lin ang="5400000" scaled="1"/>
          </a:grad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solidFill>
                <a:prstClr val="black"/>
              </a:solidFill>
            </a:endParaRPr>
          </a:p>
        </p:txBody>
      </p:sp>
      <p:sp>
        <p:nvSpPr>
          <p:cNvPr id="40978" name="AutoShape 33"/>
          <p:cNvSpPr>
            <a:spLocks noChangeArrowheads="1"/>
          </p:cNvSpPr>
          <p:nvPr/>
        </p:nvSpPr>
        <p:spPr bwMode="auto">
          <a:xfrm rot="7500000">
            <a:off x="6280152" y="3918627"/>
            <a:ext cx="2163763" cy="733663"/>
          </a:xfrm>
          <a:prstGeom prst="leftRightArrow">
            <a:avLst>
              <a:gd name="adj1" fmla="val 50000"/>
              <a:gd name="adj2" fmla="val 88366"/>
            </a:avLst>
          </a:prstGeom>
          <a:gradFill rotWithShape="1">
            <a:gsLst>
              <a:gs pos="0">
                <a:srgbClr val="000076"/>
              </a:gs>
              <a:gs pos="50000">
                <a:srgbClr val="0000FF"/>
              </a:gs>
              <a:gs pos="100000">
                <a:srgbClr val="000076"/>
              </a:gs>
            </a:gsLst>
            <a:lin ang="5400000" scaled="1"/>
          </a:grad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solidFill>
                <a:prstClr val="black"/>
              </a:solidFill>
            </a:endParaRPr>
          </a:p>
        </p:txBody>
      </p:sp>
      <p:sp>
        <p:nvSpPr>
          <p:cNvPr id="40979" name="AutoShape 34"/>
          <p:cNvSpPr>
            <a:spLocks noChangeArrowheads="1"/>
          </p:cNvSpPr>
          <p:nvPr/>
        </p:nvSpPr>
        <p:spPr bwMode="auto">
          <a:xfrm rot="-7500000">
            <a:off x="3565527" y="3820202"/>
            <a:ext cx="2347913" cy="733663"/>
          </a:xfrm>
          <a:prstGeom prst="leftRightArrow">
            <a:avLst>
              <a:gd name="adj1" fmla="val 50000"/>
              <a:gd name="adj2" fmla="val 88312"/>
            </a:avLst>
          </a:prstGeom>
          <a:gradFill rotWithShape="1">
            <a:gsLst>
              <a:gs pos="0">
                <a:srgbClr val="000076"/>
              </a:gs>
              <a:gs pos="50000">
                <a:srgbClr val="0000FF"/>
              </a:gs>
              <a:gs pos="100000">
                <a:srgbClr val="000076"/>
              </a:gs>
            </a:gsLst>
            <a:lin ang="5400000" scaled="1"/>
          </a:grad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solidFill>
                <a:prstClr val="black"/>
              </a:solidFill>
            </a:endParaRPr>
          </a:p>
        </p:txBody>
      </p:sp>
      <p:sp>
        <p:nvSpPr>
          <p:cNvPr id="40980" name="AutoShape 35"/>
          <p:cNvSpPr>
            <a:spLocks noChangeArrowheads="1"/>
          </p:cNvSpPr>
          <p:nvPr/>
        </p:nvSpPr>
        <p:spPr bwMode="auto">
          <a:xfrm>
            <a:off x="4094165" y="1492134"/>
            <a:ext cx="1095375" cy="733663"/>
          </a:xfrm>
          <a:prstGeom prst="leftRightArrow">
            <a:avLst>
              <a:gd name="adj1" fmla="val 50000"/>
              <a:gd name="adj2" fmla="val 69000"/>
            </a:avLst>
          </a:prstGeom>
          <a:solidFill>
            <a:srgbClr val="339966">
              <a:alpha val="70195"/>
            </a:srgbClr>
          </a:solid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solidFill>
                <a:prstClr val="black"/>
              </a:solidFill>
            </a:endParaRPr>
          </a:p>
        </p:txBody>
      </p:sp>
      <p:sp>
        <p:nvSpPr>
          <p:cNvPr id="40981" name="AutoShape 36"/>
          <p:cNvSpPr>
            <a:spLocks noChangeArrowheads="1"/>
          </p:cNvSpPr>
          <p:nvPr/>
        </p:nvSpPr>
        <p:spPr bwMode="auto">
          <a:xfrm>
            <a:off x="6922255" y="1492134"/>
            <a:ext cx="1095375" cy="733663"/>
          </a:xfrm>
          <a:prstGeom prst="leftRightArrow">
            <a:avLst>
              <a:gd name="adj1" fmla="val 50000"/>
              <a:gd name="adj2" fmla="val 69000"/>
            </a:avLst>
          </a:prstGeom>
          <a:solidFill>
            <a:srgbClr val="339966">
              <a:alpha val="70195"/>
            </a:srgbClr>
          </a:solid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solidFill>
                <a:prstClr val="black"/>
              </a:solidFill>
            </a:endParaRPr>
          </a:p>
        </p:txBody>
      </p:sp>
      <p:sp>
        <p:nvSpPr>
          <p:cNvPr id="40982" name="Text Box 27"/>
          <p:cNvSpPr txBox="1">
            <a:spLocks noChangeArrowheads="1"/>
          </p:cNvSpPr>
          <p:nvPr/>
        </p:nvSpPr>
        <p:spPr bwMode="auto">
          <a:xfrm>
            <a:off x="7824786" y="2076052"/>
            <a:ext cx="4335097" cy="369332"/>
          </a:xfrm>
          <a:prstGeom prst="rect">
            <a:avLst/>
          </a:prstGeom>
          <a:gradFill rotWithShape="1">
            <a:gsLst>
              <a:gs pos="0">
                <a:srgbClr val="B7FFB7"/>
              </a:gs>
              <a:gs pos="100000">
                <a:srgbClr val="194B32"/>
              </a:gs>
            </a:gsLst>
            <a:lin ang="5400000" scaled="1"/>
          </a:grad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GB" altLang="en-US" b="1" dirty="0">
                <a:solidFill>
                  <a:srgbClr val="CC0000"/>
                </a:solidFill>
              </a:rPr>
              <a:t>Real IPM</a:t>
            </a:r>
          </a:p>
        </p:txBody>
      </p:sp>
      <p:sp>
        <p:nvSpPr>
          <p:cNvPr id="40983" name="Text Box 28"/>
          <p:cNvSpPr txBox="1">
            <a:spLocks noChangeArrowheads="1"/>
          </p:cNvSpPr>
          <p:nvPr/>
        </p:nvSpPr>
        <p:spPr bwMode="auto">
          <a:xfrm>
            <a:off x="7781927" y="2449512"/>
            <a:ext cx="4377956" cy="369332"/>
          </a:xfrm>
          <a:prstGeom prst="rect">
            <a:avLst/>
          </a:prstGeom>
          <a:gradFill rotWithShape="1">
            <a:gsLst>
              <a:gs pos="0">
                <a:srgbClr val="B7FFB7"/>
              </a:gs>
              <a:gs pos="100000">
                <a:srgbClr val="194B32"/>
              </a:gs>
            </a:gsLst>
            <a:lin ang="5400000" scaled="1"/>
          </a:grad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GB" altLang="en-US" b="1">
                <a:solidFill>
                  <a:srgbClr val="CC0000"/>
                </a:solidFill>
              </a:rPr>
              <a:t>FLORALIFE</a:t>
            </a:r>
          </a:p>
        </p:txBody>
      </p:sp>
      <p:sp>
        <p:nvSpPr>
          <p:cNvPr id="40984" name="Rectangle 2"/>
          <p:cNvSpPr>
            <a:spLocks noChangeArrowheads="1"/>
          </p:cNvSpPr>
          <p:nvPr/>
        </p:nvSpPr>
        <p:spPr bwMode="auto">
          <a:xfrm>
            <a:off x="7848206" y="4768648"/>
            <a:ext cx="4343794" cy="1754326"/>
          </a:xfrm>
          <a:prstGeom prst="rect">
            <a:avLst/>
          </a:prstGeom>
          <a:solidFill>
            <a:srgbClr val="1F5F3F">
              <a:alpha val="70195"/>
            </a:srgbClr>
          </a:solid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wrap="square"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solidFill>
                <a:prstClr val="black"/>
              </a:solidFill>
            </a:endParaRPr>
          </a:p>
          <a:p>
            <a:pPr eaLnBrk="1" hangingPunct="1"/>
            <a:endParaRPr lang="en-US" altLang="en-US">
              <a:solidFill>
                <a:prstClr val="black"/>
              </a:solidFill>
            </a:endParaRPr>
          </a:p>
          <a:p>
            <a:pPr eaLnBrk="1" hangingPunct="1"/>
            <a:endParaRPr lang="en-US" altLang="en-US">
              <a:solidFill>
                <a:prstClr val="black"/>
              </a:solidFill>
            </a:endParaRPr>
          </a:p>
          <a:p>
            <a:pPr eaLnBrk="1" hangingPunct="1"/>
            <a:endParaRPr lang="en-US" altLang="en-US">
              <a:solidFill>
                <a:prstClr val="black"/>
              </a:solidFill>
            </a:endParaRPr>
          </a:p>
          <a:p>
            <a:pPr eaLnBrk="1" hangingPunct="1"/>
            <a:endParaRPr lang="en-US" altLang="en-US">
              <a:solidFill>
                <a:prstClr val="black"/>
              </a:solidFill>
            </a:endParaRPr>
          </a:p>
          <a:p>
            <a:pPr eaLnBrk="1" hangingPunct="1"/>
            <a:endParaRPr lang="en-US" altLang="en-US">
              <a:solidFill>
                <a:prstClr val="black"/>
              </a:solidFill>
            </a:endParaRPr>
          </a:p>
        </p:txBody>
      </p:sp>
      <p:sp>
        <p:nvSpPr>
          <p:cNvPr id="40985" name="Text Box 26"/>
          <p:cNvSpPr txBox="1">
            <a:spLocks noChangeArrowheads="1"/>
          </p:cNvSpPr>
          <p:nvPr/>
        </p:nvSpPr>
        <p:spPr bwMode="auto">
          <a:xfrm>
            <a:off x="7869238" y="4465640"/>
            <a:ext cx="4322762" cy="369887"/>
          </a:xfrm>
          <a:prstGeom prst="rect">
            <a:avLst/>
          </a:prstGeom>
          <a:gradFill rotWithShape="1">
            <a:gsLst>
              <a:gs pos="0">
                <a:srgbClr val="000099"/>
              </a:gs>
              <a:gs pos="100000">
                <a:schemeClr val="hlink"/>
              </a:gs>
            </a:gsLst>
            <a:lin ang="5400000" scaled="1"/>
          </a:grad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b="1">
                <a:solidFill>
                  <a:srgbClr val="FFFFFF"/>
                </a:solidFill>
              </a:rPr>
              <a:t>LINE MINISTRIES</a:t>
            </a:r>
          </a:p>
        </p:txBody>
      </p:sp>
      <p:sp>
        <p:nvSpPr>
          <p:cNvPr id="40986" name="Text Box 27"/>
          <p:cNvSpPr txBox="1">
            <a:spLocks noChangeArrowheads="1"/>
          </p:cNvSpPr>
          <p:nvPr/>
        </p:nvSpPr>
        <p:spPr bwMode="auto">
          <a:xfrm>
            <a:off x="7775065" y="4935612"/>
            <a:ext cx="4416935" cy="369888"/>
          </a:xfrm>
          <a:prstGeom prst="rect">
            <a:avLst/>
          </a:prstGeom>
          <a:gradFill rotWithShape="1">
            <a:gsLst>
              <a:gs pos="0">
                <a:srgbClr val="B7FFB7"/>
              </a:gs>
              <a:gs pos="100000">
                <a:srgbClr val="194B32"/>
              </a:gs>
            </a:gsLst>
            <a:lin ang="5400000" scaled="1"/>
          </a:grad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GB" altLang="en-US" b="1">
                <a:solidFill>
                  <a:srgbClr val="CC0000"/>
                </a:solidFill>
              </a:rPr>
              <a:t>Agric.</a:t>
            </a:r>
          </a:p>
        </p:txBody>
      </p:sp>
      <p:sp>
        <p:nvSpPr>
          <p:cNvPr id="40987" name="Text Box 27"/>
          <p:cNvSpPr txBox="1">
            <a:spLocks noChangeArrowheads="1"/>
          </p:cNvSpPr>
          <p:nvPr/>
        </p:nvSpPr>
        <p:spPr bwMode="auto">
          <a:xfrm>
            <a:off x="8044458" y="5362969"/>
            <a:ext cx="4147541" cy="369888"/>
          </a:xfrm>
          <a:prstGeom prst="rect">
            <a:avLst/>
          </a:prstGeom>
          <a:gradFill rotWithShape="1">
            <a:gsLst>
              <a:gs pos="0">
                <a:srgbClr val="B7FFB7"/>
              </a:gs>
              <a:gs pos="100000">
                <a:srgbClr val="194B32"/>
              </a:gs>
            </a:gsLst>
            <a:lin ang="5400000" scaled="1"/>
          </a:grad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GB" altLang="en-US" b="1" dirty="0" smtClean="0">
                <a:solidFill>
                  <a:srgbClr val="CC0000"/>
                </a:solidFill>
              </a:rPr>
              <a:t>Health</a:t>
            </a:r>
            <a:endParaRPr lang="en-GB" altLang="en-US" b="1" dirty="0">
              <a:solidFill>
                <a:srgbClr val="CC0000"/>
              </a:solidFill>
            </a:endParaRPr>
          </a:p>
        </p:txBody>
      </p:sp>
      <p:sp>
        <p:nvSpPr>
          <p:cNvPr id="40988" name="Text Box 27"/>
          <p:cNvSpPr txBox="1">
            <a:spLocks noChangeArrowheads="1"/>
          </p:cNvSpPr>
          <p:nvPr/>
        </p:nvSpPr>
        <p:spPr bwMode="auto">
          <a:xfrm>
            <a:off x="8013146" y="5784296"/>
            <a:ext cx="4178854" cy="369887"/>
          </a:xfrm>
          <a:prstGeom prst="rect">
            <a:avLst/>
          </a:prstGeom>
          <a:gradFill rotWithShape="1">
            <a:gsLst>
              <a:gs pos="0">
                <a:srgbClr val="B7FFB7"/>
              </a:gs>
              <a:gs pos="100000">
                <a:srgbClr val="194B32"/>
              </a:gs>
            </a:gsLst>
            <a:lin ang="5400000" scaled="1"/>
          </a:grad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GB" altLang="en-US" b="1" dirty="0" err="1" smtClean="0">
                <a:solidFill>
                  <a:srgbClr val="CC0000"/>
                </a:solidFill>
              </a:rPr>
              <a:t>MoE</a:t>
            </a:r>
            <a:endParaRPr lang="en-GB" altLang="en-US" b="1" dirty="0">
              <a:solidFill>
                <a:srgbClr val="CC0000"/>
              </a:solidFill>
            </a:endParaRPr>
          </a:p>
        </p:txBody>
      </p:sp>
      <p:sp>
        <p:nvSpPr>
          <p:cNvPr id="40989" name="Text Box 27"/>
          <p:cNvSpPr txBox="1">
            <a:spLocks noChangeArrowheads="1"/>
          </p:cNvSpPr>
          <p:nvPr/>
        </p:nvSpPr>
        <p:spPr bwMode="auto">
          <a:xfrm>
            <a:off x="8012739" y="6144468"/>
            <a:ext cx="4179261" cy="369332"/>
          </a:xfrm>
          <a:prstGeom prst="rect">
            <a:avLst/>
          </a:prstGeom>
          <a:gradFill rotWithShape="1">
            <a:gsLst>
              <a:gs pos="0">
                <a:srgbClr val="B7FFB7"/>
              </a:gs>
              <a:gs pos="100000">
                <a:srgbClr val="194B32"/>
              </a:gs>
            </a:gsLst>
            <a:lin ang="5400000" scaled="1"/>
          </a:grad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GB" altLang="en-US" b="1" dirty="0" smtClean="0">
                <a:solidFill>
                  <a:srgbClr val="CC0000"/>
                </a:solidFill>
              </a:rPr>
              <a:t>Industrialization </a:t>
            </a:r>
            <a:endParaRPr lang="en-GB" altLang="en-US" b="1" dirty="0">
              <a:solidFill>
                <a:srgbClr val="CC0000"/>
              </a:solidFill>
            </a:endParaRPr>
          </a:p>
        </p:txBody>
      </p:sp>
      <p:sp>
        <p:nvSpPr>
          <p:cNvPr id="40990" name="Rectangle 2"/>
          <p:cNvSpPr>
            <a:spLocks noChangeArrowheads="1"/>
          </p:cNvSpPr>
          <p:nvPr/>
        </p:nvSpPr>
        <p:spPr bwMode="auto">
          <a:xfrm>
            <a:off x="481263" y="4845823"/>
            <a:ext cx="4051053" cy="1754326"/>
          </a:xfrm>
          <a:prstGeom prst="rect">
            <a:avLst/>
          </a:prstGeom>
          <a:solidFill>
            <a:srgbClr val="1F5F3F">
              <a:alpha val="70195"/>
            </a:srgbClr>
          </a:solid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wrap="square"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solidFill>
                <a:prstClr val="black"/>
              </a:solidFill>
            </a:endParaRPr>
          </a:p>
          <a:p>
            <a:pPr eaLnBrk="1" hangingPunct="1"/>
            <a:endParaRPr lang="en-US" altLang="en-US">
              <a:solidFill>
                <a:prstClr val="black"/>
              </a:solidFill>
            </a:endParaRPr>
          </a:p>
          <a:p>
            <a:pPr eaLnBrk="1" hangingPunct="1"/>
            <a:endParaRPr lang="en-US" altLang="en-US">
              <a:solidFill>
                <a:prstClr val="black"/>
              </a:solidFill>
            </a:endParaRPr>
          </a:p>
          <a:p>
            <a:pPr eaLnBrk="1" hangingPunct="1"/>
            <a:endParaRPr lang="en-US" altLang="en-US">
              <a:solidFill>
                <a:prstClr val="black"/>
              </a:solidFill>
            </a:endParaRPr>
          </a:p>
          <a:p>
            <a:pPr eaLnBrk="1" hangingPunct="1"/>
            <a:endParaRPr lang="en-US" altLang="en-US">
              <a:solidFill>
                <a:prstClr val="black"/>
              </a:solidFill>
            </a:endParaRPr>
          </a:p>
          <a:p>
            <a:pPr eaLnBrk="1" hangingPunct="1"/>
            <a:endParaRPr lang="en-US" altLang="en-US">
              <a:solidFill>
                <a:prstClr val="black"/>
              </a:solidFill>
            </a:endParaRPr>
          </a:p>
        </p:txBody>
      </p:sp>
      <p:sp>
        <p:nvSpPr>
          <p:cNvPr id="40991" name="Left-Right Arrow 1"/>
          <p:cNvSpPr>
            <a:spLocks noChangeArrowheads="1"/>
          </p:cNvSpPr>
          <p:nvPr/>
        </p:nvSpPr>
        <p:spPr bwMode="auto">
          <a:xfrm>
            <a:off x="7261225" y="5273677"/>
            <a:ext cx="850900" cy="733663"/>
          </a:xfrm>
          <a:prstGeom prst="leftRightArrow">
            <a:avLst>
              <a:gd name="adj1" fmla="val 50000"/>
              <a:gd name="adj2" fmla="val 49848"/>
            </a:avLst>
          </a:prstGeom>
          <a:gradFill rotWithShape="1">
            <a:gsLst>
              <a:gs pos="0">
                <a:srgbClr val="000076"/>
              </a:gs>
              <a:gs pos="50000">
                <a:srgbClr val="0000FF"/>
              </a:gs>
              <a:gs pos="100000">
                <a:srgbClr val="000076"/>
              </a:gs>
            </a:gsLst>
            <a:lin ang="5400000" scaled="1"/>
          </a:gradFill>
          <a:ln>
            <a:noFill/>
          </a:ln>
          <a:extLst>
            <a:ext uri="{91240B29-F687-4F45-9708-019B960494DF}">
              <a14:hiddenLine xmlns:a14="http://schemas.microsoft.com/office/drawing/2010/main" xmlns="" w="9525" algn="ctr">
                <a:solidFill>
                  <a:srgbClr val="000000"/>
                </a:solidFill>
                <a:round/>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solidFill>
                <a:prstClr val="black"/>
              </a:solidFill>
            </a:endParaRPr>
          </a:p>
        </p:txBody>
      </p:sp>
      <p:sp>
        <p:nvSpPr>
          <p:cNvPr id="40992" name="Left-Right Arrow 35"/>
          <p:cNvSpPr>
            <a:spLocks noChangeArrowheads="1"/>
          </p:cNvSpPr>
          <p:nvPr/>
        </p:nvSpPr>
        <p:spPr bwMode="auto">
          <a:xfrm>
            <a:off x="4216400" y="5133977"/>
            <a:ext cx="850900" cy="733663"/>
          </a:xfrm>
          <a:prstGeom prst="leftRightArrow">
            <a:avLst>
              <a:gd name="adj1" fmla="val 50000"/>
              <a:gd name="adj2" fmla="val 49848"/>
            </a:avLst>
          </a:prstGeom>
          <a:gradFill rotWithShape="1">
            <a:gsLst>
              <a:gs pos="0">
                <a:srgbClr val="000076"/>
              </a:gs>
              <a:gs pos="50000">
                <a:srgbClr val="0000FF"/>
              </a:gs>
              <a:gs pos="100000">
                <a:srgbClr val="000076"/>
              </a:gs>
            </a:gsLst>
            <a:lin ang="5400000" scaled="1"/>
          </a:gradFill>
          <a:ln>
            <a:noFill/>
          </a:ln>
          <a:extLst>
            <a:ext uri="{91240B29-F687-4F45-9708-019B960494DF}">
              <a14:hiddenLine xmlns:a14="http://schemas.microsoft.com/office/drawing/2010/main" xmlns="" w="9525" algn="ctr">
                <a:solidFill>
                  <a:srgbClr val="000000"/>
                </a:solidFill>
                <a:round/>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solidFill>
                <a:prstClr val="black"/>
              </a:solidFill>
            </a:endParaRPr>
          </a:p>
        </p:txBody>
      </p:sp>
      <p:sp>
        <p:nvSpPr>
          <p:cNvPr id="40993" name="Text Box 26"/>
          <p:cNvSpPr txBox="1">
            <a:spLocks noChangeArrowheads="1"/>
          </p:cNvSpPr>
          <p:nvPr/>
        </p:nvSpPr>
        <p:spPr bwMode="auto">
          <a:xfrm>
            <a:off x="477578" y="4511234"/>
            <a:ext cx="4026161" cy="369332"/>
          </a:xfrm>
          <a:prstGeom prst="rect">
            <a:avLst/>
          </a:prstGeom>
          <a:gradFill rotWithShape="1">
            <a:gsLst>
              <a:gs pos="0">
                <a:srgbClr val="000099"/>
              </a:gs>
              <a:gs pos="100000">
                <a:schemeClr val="hlink"/>
              </a:gs>
            </a:gsLst>
            <a:lin ang="5400000" scaled="1"/>
          </a:grad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b="1" dirty="0">
                <a:solidFill>
                  <a:srgbClr val="FFFFFF"/>
                </a:solidFill>
              </a:rPr>
              <a:t>DEVELOMENT PARTNERS</a:t>
            </a:r>
          </a:p>
        </p:txBody>
      </p:sp>
      <p:sp>
        <p:nvSpPr>
          <p:cNvPr id="40994" name="Text Box 27"/>
          <p:cNvSpPr txBox="1">
            <a:spLocks noChangeArrowheads="1"/>
          </p:cNvSpPr>
          <p:nvPr/>
        </p:nvSpPr>
        <p:spPr bwMode="auto">
          <a:xfrm>
            <a:off x="2484606" y="5115162"/>
            <a:ext cx="1804790" cy="369888"/>
          </a:xfrm>
          <a:prstGeom prst="rect">
            <a:avLst/>
          </a:prstGeom>
          <a:gradFill rotWithShape="1">
            <a:gsLst>
              <a:gs pos="0">
                <a:srgbClr val="B7FFB7"/>
              </a:gs>
              <a:gs pos="100000">
                <a:srgbClr val="194B32"/>
              </a:gs>
            </a:gsLst>
            <a:lin ang="5400000" scaled="1"/>
          </a:grad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n-US" b="1" dirty="0" smtClean="0">
                <a:solidFill>
                  <a:srgbClr val="CC0000"/>
                </a:solidFill>
              </a:rPr>
              <a:t>DFID</a:t>
            </a:r>
            <a:endParaRPr lang="en-GB" altLang="en-US" b="1" dirty="0">
              <a:solidFill>
                <a:srgbClr val="CC0000"/>
              </a:solidFill>
            </a:endParaRPr>
          </a:p>
        </p:txBody>
      </p:sp>
      <p:sp>
        <p:nvSpPr>
          <p:cNvPr id="40995" name="Text Box 27"/>
          <p:cNvSpPr txBox="1">
            <a:spLocks noChangeArrowheads="1"/>
          </p:cNvSpPr>
          <p:nvPr/>
        </p:nvSpPr>
        <p:spPr bwMode="auto">
          <a:xfrm>
            <a:off x="2501728" y="5509585"/>
            <a:ext cx="1969182" cy="368300"/>
          </a:xfrm>
          <a:prstGeom prst="rect">
            <a:avLst/>
          </a:prstGeom>
          <a:gradFill rotWithShape="1">
            <a:gsLst>
              <a:gs pos="0">
                <a:srgbClr val="B7FFB7"/>
              </a:gs>
              <a:gs pos="100000">
                <a:srgbClr val="194B32"/>
              </a:gs>
            </a:gsLst>
            <a:lin ang="5400000" scaled="1"/>
          </a:grad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n-US" b="1" dirty="0">
                <a:solidFill>
                  <a:srgbClr val="CC0000"/>
                </a:solidFill>
              </a:rPr>
              <a:t>DAAD</a:t>
            </a:r>
          </a:p>
        </p:txBody>
      </p:sp>
      <p:sp>
        <p:nvSpPr>
          <p:cNvPr id="40996" name="Text Box 27"/>
          <p:cNvSpPr txBox="1">
            <a:spLocks noChangeArrowheads="1"/>
          </p:cNvSpPr>
          <p:nvPr/>
        </p:nvSpPr>
        <p:spPr bwMode="auto">
          <a:xfrm>
            <a:off x="2545142" y="5905293"/>
            <a:ext cx="1987173" cy="369888"/>
          </a:xfrm>
          <a:prstGeom prst="rect">
            <a:avLst/>
          </a:prstGeom>
          <a:gradFill rotWithShape="1">
            <a:gsLst>
              <a:gs pos="0">
                <a:srgbClr val="B7FFB7"/>
              </a:gs>
              <a:gs pos="100000">
                <a:srgbClr val="194B32"/>
              </a:gs>
            </a:gsLst>
            <a:lin ang="5400000" scaled="1"/>
          </a:grad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n-US" b="1" dirty="0">
                <a:solidFill>
                  <a:srgbClr val="CC0000"/>
                </a:solidFill>
              </a:rPr>
              <a:t>GIZ</a:t>
            </a:r>
          </a:p>
        </p:txBody>
      </p:sp>
      <p:sp>
        <p:nvSpPr>
          <p:cNvPr id="40997" name="Text Box 27"/>
          <p:cNvSpPr txBox="1">
            <a:spLocks noChangeArrowheads="1"/>
          </p:cNvSpPr>
          <p:nvPr/>
        </p:nvSpPr>
        <p:spPr bwMode="auto">
          <a:xfrm>
            <a:off x="939005" y="5831360"/>
            <a:ext cx="1554162" cy="369887"/>
          </a:xfrm>
          <a:prstGeom prst="rect">
            <a:avLst/>
          </a:prstGeom>
          <a:gradFill rotWithShape="1">
            <a:gsLst>
              <a:gs pos="0">
                <a:srgbClr val="B7FFB7"/>
              </a:gs>
              <a:gs pos="100000">
                <a:srgbClr val="194B32"/>
              </a:gs>
            </a:gsLst>
            <a:lin ang="5400000" scaled="1"/>
          </a:grad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n-US" b="1" dirty="0" smtClean="0">
                <a:solidFill>
                  <a:srgbClr val="CC0000"/>
                </a:solidFill>
              </a:rPr>
              <a:t>SIDA</a:t>
            </a:r>
            <a:endParaRPr lang="en-GB" altLang="en-US" b="1" dirty="0">
              <a:solidFill>
                <a:srgbClr val="CC0000"/>
              </a:solidFill>
            </a:endParaRPr>
          </a:p>
        </p:txBody>
      </p:sp>
      <p:sp>
        <p:nvSpPr>
          <p:cNvPr id="40998" name="Text Box 8"/>
          <p:cNvSpPr txBox="1">
            <a:spLocks noChangeArrowheads="1"/>
          </p:cNvSpPr>
          <p:nvPr/>
        </p:nvSpPr>
        <p:spPr bwMode="auto">
          <a:xfrm>
            <a:off x="5222877" y="1881190"/>
            <a:ext cx="1736725" cy="511175"/>
          </a:xfrm>
          <a:prstGeom prst="rect">
            <a:avLst/>
          </a:prstGeom>
          <a:gradFill rotWithShape="1">
            <a:gsLst>
              <a:gs pos="0">
                <a:srgbClr val="194B32"/>
              </a:gs>
              <a:gs pos="100000">
                <a:srgbClr val="B7FFB7"/>
              </a:gs>
            </a:gsLst>
            <a:lin ang="5400000" scaled="1"/>
          </a:grad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anchor="ctr" anchorCtr="1"/>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b="1" dirty="0" smtClean="0">
                <a:solidFill>
                  <a:srgbClr val="FFFFFF"/>
                </a:solidFill>
              </a:rPr>
              <a:t>NRF</a:t>
            </a:r>
            <a:endParaRPr lang="en-US" altLang="en-US" b="1" dirty="0">
              <a:solidFill>
                <a:srgbClr val="FFFFFF"/>
              </a:solidFill>
            </a:endParaRPr>
          </a:p>
        </p:txBody>
      </p:sp>
      <p:pic>
        <p:nvPicPr>
          <p:cNvPr id="40999" name="Picture 2"/>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5880100" y="5084765"/>
            <a:ext cx="565150" cy="477837"/>
          </a:xfrm>
          <a:prstGeom prst="rect">
            <a:avLst/>
          </a:prstGeom>
          <a:solidFill>
            <a:srgbClr val="009900"/>
          </a:solidFill>
          <a:ln>
            <a:noFill/>
          </a:ln>
          <a:extLst>
            <a:ext uri="{91240B29-F687-4F45-9708-019B960494DF}">
              <a14:hiddenLine xmlns:a14="http://schemas.microsoft.com/office/drawing/2010/main" xmlns="" w="9525">
                <a:solidFill>
                  <a:srgbClr val="000000"/>
                </a:solidFill>
                <a:miter lim="800000"/>
                <a:headEnd/>
                <a:tailEnd/>
              </a14:hiddenLine>
            </a:ext>
          </a:extLst>
        </p:spPr>
      </p:pic>
      <p:sp>
        <p:nvSpPr>
          <p:cNvPr id="40" name="Text Box 28"/>
          <p:cNvSpPr txBox="1">
            <a:spLocks noChangeArrowheads="1"/>
          </p:cNvSpPr>
          <p:nvPr/>
        </p:nvSpPr>
        <p:spPr bwMode="auto">
          <a:xfrm>
            <a:off x="7759308" y="2820546"/>
            <a:ext cx="4432692" cy="369332"/>
          </a:xfrm>
          <a:prstGeom prst="rect">
            <a:avLst/>
          </a:prstGeom>
          <a:gradFill rotWithShape="1">
            <a:gsLst>
              <a:gs pos="0">
                <a:srgbClr val="B7FFB7"/>
              </a:gs>
              <a:gs pos="100000">
                <a:srgbClr val="194B32"/>
              </a:gs>
            </a:gsLst>
            <a:lin ang="5400000" scaled="1"/>
          </a:grad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GB" altLang="en-US" b="1" dirty="0">
                <a:solidFill>
                  <a:srgbClr val="CC0000"/>
                </a:solidFill>
              </a:rPr>
              <a:t>SIEMENS  AG</a:t>
            </a:r>
          </a:p>
        </p:txBody>
      </p:sp>
      <p:sp>
        <p:nvSpPr>
          <p:cNvPr id="43" name="Text Box 27"/>
          <p:cNvSpPr txBox="1">
            <a:spLocks noChangeArrowheads="1"/>
          </p:cNvSpPr>
          <p:nvPr/>
        </p:nvSpPr>
        <p:spPr bwMode="auto">
          <a:xfrm>
            <a:off x="869665" y="5138739"/>
            <a:ext cx="1554162" cy="369888"/>
          </a:xfrm>
          <a:prstGeom prst="rect">
            <a:avLst/>
          </a:prstGeom>
          <a:gradFill rotWithShape="1">
            <a:gsLst>
              <a:gs pos="0">
                <a:srgbClr val="B7FFB7"/>
              </a:gs>
              <a:gs pos="100000">
                <a:srgbClr val="194B32"/>
              </a:gs>
            </a:gsLst>
            <a:lin ang="5400000" scaled="1"/>
          </a:grad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n-US" b="1" dirty="0" smtClean="0">
                <a:solidFill>
                  <a:srgbClr val="CC0000"/>
                </a:solidFill>
              </a:rPr>
              <a:t>CIDA</a:t>
            </a:r>
            <a:endParaRPr lang="en-GB" altLang="en-US" b="1" dirty="0">
              <a:solidFill>
                <a:srgbClr val="CC0000"/>
              </a:solidFill>
            </a:endParaRPr>
          </a:p>
        </p:txBody>
      </p:sp>
      <p:sp>
        <p:nvSpPr>
          <p:cNvPr id="44" name="Text Box 27"/>
          <p:cNvSpPr txBox="1">
            <a:spLocks noChangeArrowheads="1"/>
          </p:cNvSpPr>
          <p:nvPr/>
        </p:nvSpPr>
        <p:spPr bwMode="auto">
          <a:xfrm>
            <a:off x="920042" y="5507752"/>
            <a:ext cx="1554162" cy="369888"/>
          </a:xfrm>
          <a:prstGeom prst="rect">
            <a:avLst/>
          </a:prstGeom>
          <a:gradFill rotWithShape="1">
            <a:gsLst>
              <a:gs pos="0">
                <a:srgbClr val="B7FFB7"/>
              </a:gs>
              <a:gs pos="100000">
                <a:srgbClr val="194B32"/>
              </a:gs>
            </a:gsLst>
            <a:lin ang="5400000" scaled="1"/>
          </a:grad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n-US" b="1" dirty="0" smtClean="0">
                <a:solidFill>
                  <a:srgbClr val="CC0000"/>
                </a:solidFill>
              </a:rPr>
              <a:t>EU</a:t>
            </a:r>
            <a:endParaRPr lang="en-GB" altLang="en-US" b="1" dirty="0">
              <a:solidFill>
                <a:srgbClr val="CC0000"/>
              </a:solidFill>
            </a:endParaRPr>
          </a:p>
        </p:txBody>
      </p:sp>
      <p:sp>
        <p:nvSpPr>
          <p:cNvPr id="45" name="Text Box 27"/>
          <p:cNvSpPr txBox="1">
            <a:spLocks noChangeArrowheads="1"/>
          </p:cNvSpPr>
          <p:nvPr/>
        </p:nvSpPr>
        <p:spPr bwMode="auto">
          <a:xfrm>
            <a:off x="869665" y="4816526"/>
            <a:ext cx="1679532" cy="369888"/>
          </a:xfrm>
          <a:prstGeom prst="rect">
            <a:avLst/>
          </a:prstGeom>
          <a:gradFill rotWithShape="1">
            <a:gsLst>
              <a:gs pos="0">
                <a:srgbClr val="B7FFB7"/>
              </a:gs>
              <a:gs pos="100000">
                <a:srgbClr val="194B32"/>
              </a:gs>
            </a:gsLst>
            <a:lin ang="5400000" scaled="1"/>
          </a:grad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n-US" b="1" dirty="0" smtClean="0">
                <a:solidFill>
                  <a:srgbClr val="CC0000"/>
                </a:solidFill>
              </a:rPr>
              <a:t>USAID</a:t>
            </a:r>
            <a:endParaRPr lang="en-GB" altLang="en-US" b="1" dirty="0">
              <a:solidFill>
                <a:srgbClr val="CC0000"/>
              </a:solidFill>
            </a:endParaRPr>
          </a:p>
        </p:txBody>
      </p:sp>
    </p:spTree>
    <p:extLst>
      <p:ext uri="{BB962C8B-B14F-4D97-AF65-F5344CB8AC3E}">
        <p14:creationId xmlns:p14="http://schemas.microsoft.com/office/powerpoint/2010/main" xmlns="" val="50799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8383"/>
            <a:ext cx="12192000" cy="1325563"/>
          </a:xfrm>
          <a:solidFill>
            <a:srgbClr val="0000CC"/>
          </a:solidFill>
        </p:spPr>
        <p:txBody>
          <a:bodyPr/>
          <a:lstStyle/>
          <a:p>
            <a:r>
              <a:rPr lang="en-US" b="1"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CONCLUSIONS</a:t>
            </a:r>
            <a:endParaRPr lang="en-US"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38200" y="1725685"/>
            <a:ext cx="11353800" cy="4733017"/>
          </a:xfrm>
        </p:spPr>
        <p:txBody>
          <a:bodyPr>
            <a:noAutofit/>
          </a:bodyPr>
          <a:lstStyle/>
          <a:p>
            <a:pPr>
              <a:lnSpc>
                <a:spcPct val="100000"/>
              </a:lnSpc>
            </a:pPr>
            <a:r>
              <a:rPr lang="en-US" dirty="0" smtClean="0"/>
              <a:t> Research and innovation culture in JKUAT has just began;</a:t>
            </a:r>
            <a:endParaRPr lang="en-US" dirty="0"/>
          </a:p>
          <a:p>
            <a:pPr>
              <a:lnSpc>
                <a:spcPct val="100000"/>
              </a:lnSpc>
            </a:pPr>
            <a:r>
              <a:rPr lang="en-US" dirty="0" smtClean="0"/>
              <a:t>There is a long way to go before a research-based competence that generates innovations and new technologies that contribute to  prosperity is achieved;</a:t>
            </a:r>
          </a:p>
          <a:p>
            <a:pPr>
              <a:lnSpc>
                <a:spcPct val="100000"/>
              </a:lnSpc>
            </a:pPr>
            <a:r>
              <a:rPr lang="en-US" dirty="0" smtClean="0"/>
              <a:t>Innovation is not a sudden flash of inspiration, but a long process of experimenting and learning and therefore must be carefully managed at all stages in order to deliver useful results;</a:t>
            </a:r>
          </a:p>
          <a:p>
            <a:pPr>
              <a:lnSpc>
                <a:spcPct val="100000"/>
              </a:lnSpc>
            </a:pPr>
            <a:r>
              <a:rPr lang="en-US" dirty="0" smtClean="0"/>
              <a:t>The aim is develop an ecosystem of research and innovation culture where the university is interacting with stakeholders so that research and innovation products can turned into new businesses.</a:t>
            </a:r>
          </a:p>
          <a:p>
            <a:pPr>
              <a:lnSpc>
                <a:spcPct val="100000"/>
              </a:lnSpc>
            </a:pPr>
            <a:endParaRPr lang="en-US" dirty="0"/>
          </a:p>
        </p:txBody>
      </p:sp>
      <p:sp>
        <p:nvSpPr>
          <p:cNvPr id="4" name="Slide Number Placeholder 3"/>
          <p:cNvSpPr>
            <a:spLocks noGrp="1"/>
          </p:cNvSpPr>
          <p:nvPr>
            <p:ph type="sldNum" sz="quarter" idx="12"/>
          </p:nvPr>
        </p:nvSpPr>
        <p:spPr/>
        <p:txBody>
          <a:bodyPr/>
          <a:lstStyle/>
          <a:p>
            <a:fld id="{55027F4C-2D71-464B-B2B0-DD188A169433}" type="slidenum">
              <a:rPr lang="en-GB" smtClean="0"/>
              <a:pPr/>
              <a:t>43</a:t>
            </a:fld>
            <a:endParaRPr lang="en-GB"/>
          </a:p>
        </p:txBody>
      </p:sp>
      <p:pic>
        <p:nvPicPr>
          <p:cNvPr id="5" name="Picture 4" descr="http://www.jkuat.ac.ke/wp-content/themes/jkuat/images/logo-jkuat.jpg"/>
          <p:cNvPicPr>
            <a:picLocks noChangeAspect="1"/>
          </p:cNvPicPr>
          <p:nvPr/>
        </p:nvPicPr>
        <p:blipFill>
          <a:blip r:embed="rId2" cstate="print"/>
          <a:srcRect r="83974"/>
          <a:stretch>
            <a:fillRect/>
          </a:stretch>
        </p:blipFill>
        <p:spPr bwMode="auto">
          <a:xfrm>
            <a:off x="11237837" y="5733095"/>
            <a:ext cx="877050" cy="841949"/>
          </a:xfrm>
          <a:prstGeom prst="rect">
            <a:avLst/>
          </a:prstGeom>
          <a:noFill/>
          <a:ln w="9525">
            <a:noFill/>
            <a:miter lim="800000"/>
            <a:headEnd/>
            <a:tailEnd/>
          </a:ln>
        </p:spPr>
      </p:pic>
    </p:spTree>
    <p:extLst>
      <p:ext uri="{BB962C8B-B14F-4D97-AF65-F5344CB8AC3E}">
        <p14:creationId xmlns:p14="http://schemas.microsoft.com/office/powerpoint/2010/main" xmlns="" val="312363863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496800" cy="1325563"/>
          </a:xfrm>
          <a:solidFill>
            <a:srgbClr val="0000CC"/>
          </a:solidFill>
        </p:spPr>
        <p:txBody>
          <a:bodyPr/>
          <a:lstStyle/>
          <a:p>
            <a:pPr algn="ctr"/>
            <a:r>
              <a:rPr lang="en-US" b="1"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THE FUTURE</a:t>
            </a:r>
            <a:endParaRPr lang="en-GB" dirty="0">
              <a:solidFill>
                <a:schemeClr val="bg1"/>
              </a:solidFill>
            </a:endParaRPr>
          </a:p>
        </p:txBody>
      </p:sp>
      <p:sp>
        <p:nvSpPr>
          <p:cNvPr id="3" name="Content Placeholder 2"/>
          <p:cNvSpPr>
            <a:spLocks noGrp="1"/>
          </p:cNvSpPr>
          <p:nvPr>
            <p:ph idx="1"/>
          </p:nvPr>
        </p:nvSpPr>
        <p:spPr>
          <a:xfrm>
            <a:off x="0" y="1785257"/>
            <a:ext cx="12192000" cy="5196114"/>
          </a:xfrm>
        </p:spPr>
        <p:txBody>
          <a:bodyPr>
            <a:normAutofit fontScale="85000" lnSpcReduction="20000"/>
          </a:bodyPr>
          <a:lstStyle/>
          <a:p>
            <a:r>
              <a:rPr lang="en-GB" sz="4800" b="1" dirty="0" smtClean="0">
                <a:effectLst>
                  <a:outerShdw blurRad="38100" dist="38100" dir="2700000" algn="tl">
                    <a:srgbClr val="000000">
                      <a:alpha val="43137"/>
                    </a:srgbClr>
                  </a:outerShdw>
                </a:effectLst>
              </a:rPr>
              <a:t>THE ENTREPRENEUR UNIVERSITY CONCEPT</a:t>
            </a:r>
          </a:p>
          <a:p>
            <a:pPr lvl="1"/>
            <a:endParaRPr lang="en-GB" sz="2800" dirty="0" smtClean="0"/>
          </a:p>
          <a:p>
            <a:pPr lvl="1"/>
            <a:r>
              <a:rPr lang="en-GB" sz="3900" dirty="0" smtClean="0"/>
              <a:t>Technologies moved from Lab. to the Market</a:t>
            </a:r>
          </a:p>
          <a:p>
            <a:pPr lvl="2"/>
            <a:r>
              <a:rPr lang="en-GB" sz="3900" dirty="0"/>
              <a:t>Through </a:t>
            </a:r>
            <a:r>
              <a:rPr lang="en-GB" sz="3900" dirty="0" smtClean="0"/>
              <a:t>Licensing</a:t>
            </a:r>
          </a:p>
          <a:p>
            <a:pPr lvl="2"/>
            <a:r>
              <a:rPr lang="en-GB" sz="3900" dirty="0" smtClean="0"/>
              <a:t>Encouraging inventors to start business from their innovations (SPIN -OFFS)</a:t>
            </a:r>
            <a:endParaRPr lang="en-GB" sz="3900" dirty="0"/>
          </a:p>
          <a:p>
            <a:pPr marL="0" indent="0">
              <a:buNone/>
            </a:pPr>
            <a:endParaRPr lang="en-GB" sz="3900" dirty="0" smtClean="0"/>
          </a:p>
          <a:p>
            <a:pPr marL="0" indent="0">
              <a:buNone/>
            </a:pPr>
            <a:r>
              <a:rPr lang="en-GB" sz="3900" b="1" dirty="0" smtClean="0">
                <a:effectLst>
                  <a:outerShdw blurRad="38100" dist="38100" dir="2700000" algn="tl">
                    <a:srgbClr val="000000">
                      <a:alpha val="43137"/>
                    </a:srgbClr>
                  </a:outerShdw>
                </a:effectLst>
              </a:rPr>
              <a:t>University Contribution</a:t>
            </a:r>
          </a:p>
          <a:p>
            <a:pPr marL="0" indent="0">
              <a:buNone/>
            </a:pPr>
            <a:r>
              <a:rPr lang="en-GB" sz="3900" dirty="0" smtClean="0"/>
              <a:t>	Establish enabling Facilities e.g.(  </a:t>
            </a:r>
            <a:r>
              <a:rPr lang="en-GB" sz="3900" dirty="0" err="1" smtClean="0"/>
              <a:t>iLABS</a:t>
            </a:r>
            <a:r>
              <a:rPr lang="en-GB" sz="3900" dirty="0" smtClean="0"/>
              <a:t>, wet-LABS, 									incubators).</a:t>
            </a:r>
          </a:p>
          <a:p>
            <a:pPr marL="0" indent="0">
              <a:buNone/>
            </a:pPr>
            <a:r>
              <a:rPr lang="en-GB" sz="3900" dirty="0"/>
              <a:t>	</a:t>
            </a:r>
            <a:r>
              <a:rPr lang="en-GB" sz="3900" dirty="0" smtClean="0"/>
              <a:t>Establish Venture capital funds </a:t>
            </a:r>
            <a:endParaRPr lang="en-GB" sz="3200" dirty="0" smtClean="0"/>
          </a:p>
          <a:p>
            <a:pPr marL="0" indent="0">
              <a:buNone/>
            </a:pPr>
            <a:endParaRPr lang="en-GB" sz="3200" dirty="0" smtClean="0"/>
          </a:p>
          <a:p>
            <a:endParaRPr lang="en-GB" sz="3200" dirty="0"/>
          </a:p>
        </p:txBody>
      </p:sp>
      <p:sp>
        <p:nvSpPr>
          <p:cNvPr id="4" name="Slide Number Placeholder 3"/>
          <p:cNvSpPr>
            <a:spLocks noGrp="1"/>
          </p:cNvSpPr>
          <p:nvPr>
            <p:ph type="sldNum" sz="quarter" idx="12"/>
          </p:nvPr>
        </p:nvSpPr>
        <p:spPr/>
        <p:txBody>
          <a:bodyPr/>
          <a:lstStyle/>
          <a:p>
            <a:fld id="{55027F4C-2D71-464B-B2B0-DD188A169433}" type="slidenum">
              <a:rPr lang="en-GB" smtClean="0"/>
              <a:pPr/>
              <a:t>44</a:t>
            </a:fld>
            <a:endParaRPr lang="en-GB"/>
          </a:p>
        </p:txBody>
      </p:sp>
      <p:pic>
        <p:nvPicPr>
          <p:cNvPr id="5" name="Picture 4" descr="http://www.jkuat.ac.ke/wp-content/themes/jkuat/images/logo-jkuat.jpg"/>
          <p:cNvPicPr>
            <a:picLocks noChangeAspect="1"/>
          </p:cNvPicPr>
          <p:nvPr/>
        </p:nvPicPr>
        <p:blipFill>
          <a:blip r:embed="rId2" cstate="print"/>
          <a:srcRect r="83974"/>
          <a:stretch>
            <a:fillRect/>
          </a:stretch>
        </p:blipFill>
        <p:spPr bwMode="auto">
          <a:xfrm>
            <a:off x="11237837" y="5733095"/>
            <a:ext cx="877050" cy="841949"/>
          </a:xfrm>
          <a:prstGeom prst="rect">
            <a:avLst/>
          </a:prstGeom>
          <a:noFill/>
          <a:ln w="9525">
            <a:noFill/>
            <a:miter lim="800000"/>
            <a:headEnd/>
            <a:tailEnd/>
          </a:ln>
        </p:spPr>
      </p:pic>
    </p:spTree>
    <p:extLst>
      <p:ext uri="{BB962C8B-B14F-4D97-AF65-F5344CB8AC3E}">
        <p14:creationId xmlns:p14="http://schemas.microsoft.com/office/powerpoint/2010/main" xmlns="" val="333948448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65125"/>
            <a:ext cx="12409714" cy="1325563"/>
          </a:xfrm>
          <a:solidFill>
            <a:srgbClr val="0000CC"/>
          </a:solidFill>
        </p:spPr>
        <p:txBody>
          <a:bodyPr/>
          <a:lstStyle/>
          <a:p>
            <a:r>
              <a:rPr lang="en-US" b="1" dirty="0" smtClean="0">
                <a:solidFill>
                  <a:schemeClr val="bg1"/>
                </a:solidFill>
                <a:effectLst>
                  <a:outerShdw blurRad="38100" dist="38100" dir="2700000" algn="tl">
                    <a:srgbClr val="000000">
                      <a:alpha val="43137"/>
                    </a:srgbClr>
                  </a:outerShdw>
                </a:effectLst>
              </a:rPr>
              <a:t>FUTURE :-Venture Capitals Examples</a:t>
            </a:r>
            <a:endParaRPr lang="en-US" b="1" dirty="0">
              <a:solidFill>
                <a:schemeClr val="bg1"/>
              </a:solidFill>
              <a:effectLst>
                <a:outerShdw blurRad="38100" dist="38100" dir="2700000" algn="tl">
                  <a:srgbClr val="000000">
                    <a:alpha val="43137"/>
                  </a:srgbClr>
                </a:outerShdw>
              </a:effectLst>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xmlns="" val="4012361392"/>
              </p:ext>
            </p:extLst>
          </p:nvPr>
        </p:nvGraphicFramePr>
        <p:xfrm>
          <a:off x="0" y="1825625"/>
          <a:ext cx="12554856" cy="3505200"/>
        </p:xfrm>
        <a:graphic>
          <a:graphicData uri="http://schemas.openxmlformats.org/drawingml/2006/table">
            <a:tbl>
              <a:tblPr firstRow="1" bandRow="1">
                <a:tableStyleId>{5C22544A-7EE6-4342-B048-85BDC9FD1C3A}</a:tableStyleId>
              </a:tblPr>
              <a:tblGrid>
                <a:gridCol w="6865257">
                  <a:extLst>
                    <a:ext uri="{9D8B030D-6E8A-4147-A177-3AD203B41FA5}">
                      <a16:colId xmlns:a16="http://schemas.microsoft.com/office/drawing/2014/main" xmlns="" val="200068189"/>
                    </a:ext>
                  </a:extLst>
                </a:gridCol>
                <a:gridCol w="2670629">
                  <a:extLst>
                    <a:ext uri="{9D8B030D-6E8A-4147-A177-3AD203B41FA5}">
                      <a16:colId xmlns:a16="http://schemas.microsoft.com/office/drawing/2014/main" xmlns="" val="3683624692"/>
                    </a:ext>
                  </a:extLst>
                </a:gridCol>
                <a:gridCol w="3018970">
                  <a:extLst>
                    <a:ext uri="{9D8B030D-6E8A-4147-A177-3AD203B41FA5}">
                      <a16:colId xmlns:a16="http://schemas.microsoft.com/office/drawing/2014/main" xmlns="" val="1665270074"/>
                    </a:ext>
                  </a:extLst>
                </a:gridCol>
              </a:tblGrid>
              <a:tr h="370840">
                <a:tc>
                  <a:txBody>
                    <a:bodyPr/>
                    <a:lstStyle/>
                    <a:p>
                      <a:r>
                        <a:rPr lang="en-US" sz="4000" dirty="0" smtClean="0"/>
                        <a:t>UNIVERSITY</a:t>
                      </a:r>
                      <a:endParaRPr lang="en-US" sz="4000" dirty="0"/>
                    </a:p>
                  </a:txBody>
                  <a:tcPr/>
                </a:tc>
                <a:tc>
                  <a:txBody>
                    <a:bodyPr/>
                    <a:lstStyle/>
                    <a:p>
                      <a:r>
                        <a:rPr lang="en-US" sz="4000" dirty="0" smtClean="0"/>
                        <a:t>YEAR</a:t>
                      </a:r>
                      <a:endParaRPr lang="en-US" sz="4000" dirty="0"/>
                    </a:p>
                  </a:txBody>
                  <a:tcPr/>
                </a:tc>
                <a:tc>
                  <a:txBody>
                    <a:bodyPr/>
                    <a:lstStyle/>
                    <a:p>
                      <a:r>
                        <a:rPr lang="en-US" sz="4000" dirty="0" smtClean="0"/>
                        <a:t>Value (m)</a:t>
                      </a:r>
                      <a:endParaRPr lang="en-US" sz="4000" dirty="0"/>
                    </a:p>
                  </a:txBody>
                  <a:tcPr/>
                </a:tc>
                <a:extLst>
                  <a:ext uri="{0D108BD9-81ED-4DB2-BD59-A6C34878D82A}">
                    <a16:rowId xmlns:a16="http://schemas.microsoft.com/office/drawing/2014/main" xmlns="" val="1063120897"/>
                  </a:ext>
                </a:extLst>
              </a:tr>
              <a:tr h="370840">
                <a:tc>
                  <a:txBody>
                    <a:bodyPr/>
                    <a:lstStyle/>
                    <a:p>
                      <a:r>
                        <a:rPr lang="en-US" sz="4000" dirty="0" smtClean="0"/>
                        <a:t>CAMBRIDGE</a:t>
                      </a:r>
                      <a:r>
                        <a:rPr lang="en-US" sz="4000" baseline="0" dirty="0" smtClean="0"/>
                        <a:t> -UK</a:t>
                      </a:r>
                      <a:endParaRPr lang="en-US" sz="4000" dirty="0"/>
                    </a:p>
                  </a:txBody>
                  <a:tcPr/>
                </a:tc>
                <a:tc>
                  <a:txBody>
                    <a:bodyPr/>
                    <a:lstStyle/>
                    <a:p>
                      <a:r>
                        <a:rPr lang="en-US" sz="4000" dirty="0" smtClean="0"/>
                        <a:t>2013</a:t>
                      </a:r>
                      <a:endParaRPr lang="en-US" sz="4000" dirty="0"/>
                    </a:p>
                  </a:txBody>
                  <a:tcPr/>
                </a:tc>
                <a:tc>
                  <a:txBody>
                    <a:bodyPr/>
                    <a:lstStyle/>
                    <a:p>
                      <a:r>
                        <a:rPr lang="en-US" sz="4000" dirty="0" smtClean="0"/>
                        <a:t>£ 50</a:t>
                      </a:r>
                      <a:endParaRPr lang="en-US" sz="4000" dirty="0"/>
                    </a:p>
                  </a:txBody>
                  <a:tcPr/>
                </a:tc>
                <a:extLst>
                  <a:ext uri="{0D108BD9-81ED-4DB2-BD59-A6C34878D82A}">
                    <a16:rowId xmlns:a16="http://schemas.microsoft.com/office/drawing/2014/main" xmlns="" val="3024658716"/>
                  </a:ext>
                </a:extLst>
              </a:tr>
              <a:tr h="370840">
                <a:tc>
                  <a:txBody>
                    <a:bodyPr/>
                    <a:lstStyle/>
                    <a:p>
                      <a:r>
                        <a:rPr lang="en-US" sz="4000" dirty="0" smtClean="0"/>
                        <a:t>University of California</a:t>
                      </a:r>
                      <a:endParaRPr lang="en-US" sz="4000" dirty="0"/>
                    </a:p>
                  </a:txBody>
                  <a:tcPr/>
                </a:tc>
                <a:tc>
                  <a:txBody>
                    <a:bodyPr/>
                    <a:lstStyle/>
                    <a:p>
                      <a:r>
                        <a:rPr lang="en-US" sz="4000" dirty="0" smtClean="0"/>
                        <a:t>2014</a:t>
                      </a:r>
                      <a:endParaRPr lang="en-US" sz="4000" dirty="0"/>
                    </a:p>
                  </a:txBody>
                  <a:tcPr/>
                </a:tc>
                <a:tc>
                  <a:txBody>
                    <a:bodyPr/>
                    <a:lstStyle/>
                    <a:p>
                      <a:r>
                        <a:rPr lang="en-US" sz="4000" dirty="0" smtClean="0"/>
                        <a:t>$ 250</a:t>
                      </a:r>
                      <a:endParaRPr lang="en-US" sz="4000" dirty="0"/>
                    </a:p>
                  </a:txBody>
                  <a:tcPr/>
                </a:tc>
                <a:extLst>
                  <a:ext uri="{0D108BD9-81ED-4DB2-BD59-A6C34878D82A}">
                    <a16:rowId xmlns:a16="http://schemas.microsoft.com/office/drawing/2014/main" xmlns="" val="2799673059"/>
                  </a:ext>
                </a:extLst>
              </a:tr>
              <a:tr h="370840">
                <a:tc>
                  <a:txBody>
                    <a:bodyPr/>
                    <a:lstStyle/>
                    <a:p>
                      <a:r>
                        <a:rPr lang="en-US" sz="4000" dirty="0" smtClean="0"/>
                        <a:t>Oxford</a:t>
                      </a:r>
                      <a:r>
                        <a:rPr lang="en-US" sz="4000" baseline="0" dirty="0" smtClean="0"/>
                        <a:t> ISIS</a:t>
                      </a:r>
                      <a:endParaRPr lang="en-US" sz="4000" dirty="0"/>
                    </a:p>
                  </a:txBody>
                  <a:tcPr/>
                </a:tc>
                <a:tc>
                  <a:txBody>
                    <a:bodyPr/>
                    <a:lstStyle/>
                    <a:p>
                      <a:r>
                        <a:rPr lang="en-US" sz="4000" dirty="0" smtClean="0"/>
                        <a:t>2015</a:t>
                      </a:r>
                      <a:endParaRPr lang="en-US" sz="4000" dirty="0"/>
                    </a:p>
                  </a:txBody>
                  <a:tcPr/>
                </a:tc>
                <a:tc>
                  <a:txBody>
                    <a:bodyPr/>
                    <a:lstStyle/>
                    <a:p>
                      <a:r>
                        <a:rPr lang="en-US" sz="4000" dirty="0" smtClean="0"/>
                        <a:t>£  300</a:t>
                      </a:r>
                      <a:endParaRPr lang="en-US" sz="4000" dirty="0"/>
                    </a:p>
                  </a:txBody>
                  <a:tcPr/>
                </a:tc>
                <a:extLst>
                  <a:ext uri="{0D108BD9-81ED-4DB2-BD59-A6C34878D82A}">
                    <a16:rowId xmlns:a16="http://schemas.microsoft.com/office/drawing/2014/main" xmlns="" val="1422085117"/>
                  </a:ext>
                </a:extLst>
              </a:tr>
              <a:tr h="370840">
                <a:tc>
                  <a:txBody>
                    <a:bodyPr/>
                    <a:lstStyle/>
                    <a:p>
                      <a:r>
                        <a:rPr lang="en-US" sz="4000" dirty="0" smtClean="0"/>
                        <a:t>University College London</a:t>
                      </a:r>
                      <a:endParaRPr lang="en-US" sz="4000" dirty="0"/>
                    </a:p>
                  </a:txBody>
                  <a:tcPr/>
                </a:tc>
                <a:tc>
                  <a:txBody>
                    <a:bodyPr/>
                    <a:lstStyle/>
                    <a:p>
                      <a:r>
                        <a:rPr lang="en-US" sz="4000" dirty="0" smtClean="0"/>
                        <a:t>2016</a:t>
                      </a:r>
                      <a:endParaRPr lang="en-US" sz="4000" dirty="0"/>
                    </a:p>
                  </a:txBody>
                  <a:tcPr/>
                </a:tc>
                <a:tc>
                  <a:txBody>
                    <a:bodyPr/>
                    <a:lstStyle/>
                    <a:p>
                      <a:r>
                        <a:rPr lang="en-US" sz="4000" dirty="0" smtClean="0"/>
                        <a:t>£  50</a:t>
                      </a:r>
                      <a:endParaRPr lang="en-US" sz="4000" dirty="0"/>
                    </a:p>
                  </a:txBody>
                  <a:tcPr/>
                </a:tc>
                <a:extLst>
                  <a:ext uri="{0D108BD9-81ED-4DB2-BD59-A6C34878D82A}">
                    <a16:rowId xmlns:a16="http://schemas.microsoft.com/office/drawing/2014/main" xmlns="" val="320237042"/>
                  </a:ext>
                </a:extLst>
              </a:tr>
            </a:tbl>
          </a:graphicData>
        </a:graphic>
      </p:graphicFrame>
      <p:sp>
        <p:nvSpPr>
          <p:cNvPr id="4" name="Slide Number Placeholder 3"/>
          <p:cNvSpPr>
            <a:spLocks noGrp="1"/>
          </p:cNvSpPr>
          <p:nvPr>
            <p:ph type="sldNum" sz="quarter" idx="12"/>
          </p:nvPr>
        </p:nvSpPr>
        <p:spPr/>
        <p:txBody>
          <a:bodyPr/>
          <a:lstStyle/>
          <a:p>
            <a:fld id="{55027F4C-2D71-464B-B2B0-DD188A169433}" type="slidenum">
              <a:rPr lang="en-GB" smtClean="0"/>
              <a:pPr/>
              <a:t>45</a:t>
            </a:fld>
            <a:endParaRPr lang="en-GB"/>
          </a:p>
        </p:txBody>
      </p:sp>
      <p:sp>
        <p:nvSpPr>
          <p:cNvPr id="6" name="TextBox 5"/>
          <p:cNvSpPr txBox="1"/>
          <p:nvPr/>
        </p:nvSpPr>
        <p:spPr>
          <a:xfrm>
            <a:off x="43543" y="6066968"/>
            <a:ext cx="12104914" cy="769441"/>
          </a:xfrm>
          <a:prstGeom prst="rect">
            <a:avLst/>
          </a:prstGeom>
          <a:solidFill>
            <a:srgbClr val="0000CC"/>
          </a:solidFill>
        </p:spPr>
        <p:txBody>
          <a:bodyPr wrap="square" rtlCol="0">
            <a:spAutoFit/>
          </a:bodyPr>
          <a:lstStyle/>
          <a:p>
            <a:r>
              <a:rPr lang="en-US" sz="4400" b="1" dirty="0" smtClean="0">
                <a:solidFill>
                  <a:schemeClr val="bg1"/>
                </a:solidFill>
                <a:effectLst>
                  <a:outerShdw blurRad="38100" dist="38100" dir="2700000" algn="tl">
                    <a:srgbClr val="000000">
                      <a:alpha val="43137"/>
                    </a:srgbClr>
                  </a:outerShdw>
                </a:effectLst>
              </a:rPr>
              <a:t>JKUAT Should Follow this Example</a:t>
            </a:r>
            <a:endParaRPr lang="en-US" sz="44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425111483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496800" cy="1325563"/>
          </a:xfrm>
          <a:solidFill>
            <a:srgbClr val="0000CC"/>
          </a:solidFill>
        </p:spPr>
        <p:txBody>
          <a:bodyPr/>
          <a:lstStyle/>
          <a:p>
            <a:pPr algn="ctr"/>
            <a:r>
              <a:rPr lang="en-US" b="1"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FUTURE-Focus</a:t>
            </a:r>
            <a:endParaRPr lang="en-GB" dirty="0">
              <a:solidFill>
                <a:schemeClr val="bg1"/>
              </a:solidFill>
            </a:endParaRPr>
          </a:p>
        </p:txBody>
      </p:sp>
      <p:sp>
        <p:nvSpPr>
          <p:cNvPr id="4" name="Slide Number Placeholder 3"/>
          <p:cNvSpPr>
            <a:spLocks noGrp="1"/>
          </p:cNvSpPr>
          <p:nvPr>
            <p:ph type="sldNum" sz="quarter" idx="12"/>
          </p:nvPr>
        </p:nvSpPr>
        <p:spPr/>
        <p:txBody>
          <a:bodyPr/>
          <a:lstStyle/>
          <a:p>
            <a:fld id="{55027F4C-2D71-464B-B2B0-DD188A169433}" type="slidenum">
              <a:rPr lang="en-GB" smtClean="0"/>
              <a:pPr/>
              <a:t>46</a:t>
            </a:fld>
            <a:endParaRPr lang="en-GB"/>
          </a:p>
        </p:txBody>
      </p:sp>
      <p:pic>
        <p:nvPicPr>
          <p:cNvPr id="5" name="Picture 4" descr="http://www.jkuat.ac.ke/wp-content/themes/jkuat/images/logo-jkuat.jpg"/>
          <p:cNvPicPr>
            <a:picLocks noChangeAspect="1"/>
          </p:cNvPicPr>
          <p:nvPr/>
        </p:nvPicPr>
        <p:blipFill>
          <a:blip r:embed="rId2" cstate="print"/>
          <a:srcRect r="83974"/>
          <a:stretch>
            <a:fillRect/>
          </a:stretch>
        </p:blipFill>
        <p:spPr bwMode="auto">
          <a:xfrm>
            <a:off x="11237837" y="5733095"/>
            <a:ext cx="877050" cy="841949"/>
          </a:xfrm>
          <a:prstGeom prst="rect">
            <a:avLst/>
          </a:prstGeom>
          <a:noFill/>
          <a:ln w="9525">
            <a:noFill/>
            <a:miter lim="800000"/>
            <a:headEnd/>
            <a:tailEnd/>
          </a:ln>
        </p:spPr>
      </p:pic>
      <p:graphicFrame>
        <p:nvGraphicFramePr>
          <p:cNvPr id="8" name="Table 7"/>
          <p:cNvGraphicFramePr>
            <a:graphicFrameLocks noGrp="1"/>
          </p:cNvGraphicFramePr>
          <p:nvPr>
            <p:extLst>
              <p:ext uri="{D42A27DB-BD31-4B8C-83A1-F6EECF244321}">
                <p14:modId xmlns:p14="http://schemas.microsoft.com/office/powerpoint/2010/main" xmlns="" val="3951763751"/>
              </p:ext>
            </p:extLst>
          </p:nvPr>
        </p:nvGraphicFramePr>
        <p:xfrm>
          <a:off x="0" y="1946748"/>
          <a:ext cx="12192000" cy="3474720"/>
        </p:xfrm>
        <a:graphic>
          <a:graphicData uri="http://schemas.openxmlformats.org/drawingml/2006/table">
            <a:tbl>
              <a:tblPr firstRow="1" bandRow="1">
                <a:tableStyleId>{5C22544A-7EE6-4342-B048-85BDC9FD1C3A}</a:tableStyleId>
              </a:tblPr>
              <a:tblGrid>
                <a:gridCol w="7321693">
                  <a:extLst>
                    <a:ext uri="{9D8B030D-6E8A-4147-A177-3AD203B41FA5}">
                      <a16:colId xmlns:a16="http://schemas.microsoft.com/office/drawing/2014/main" xmlns="" val="1866019442"/>
                    </a:ext>
                  </a:extLst>
                </a:gridCol>
                <a:gridCol w="4870307">
                  <a:extLst>
                    <a:ext uri="{9D8B030D-6E8A-4147-A177-3AD203B41FA5}">
                      <a16:colId xmlns:a16="http://schemas.microsoft.com/office/drawing/2014/main" xmlns="" val="3903552553"/>
                    </a:ext>
                  </a:extLst>
                </a:gridCol>
              </a:tblGrid>
              <a:tr h="370840">
                <a:tc>
                  <a:txBody>
                    <a:bodyPr/>
                    <a:lstStyle/>
                    <a:p>
                      <a:r>
                        <a:rPr lang="en-US" sz="3200" dirty="0" smtClean="0"/>
                        <a:t>Universities </a:t>
                      </a:r>
                      <a:endParaRPr lang="en-US" sz="3200" dirty="0"/>
                    </a:p>
                  </a:txBody>
                  <a:tcPr/>
                </a:tc>
                <a:tc>
                  <a:txBody>
                    <a:bodyPr/>
                    <a:lstStyle/>
                    <a:p>
                      <a:r>
                        <a:rPr lang="en-US" sz="3200" dirty="0" smtClean="0"/>
                        <a:t>Startups</a:t>
                      </a:r>
                      <a:endParaRPr lang="en-US" sz="3200" dirty="0"/>
                    </a:p>
                  </a:txBody>
                  <a:tcPr/>
                </a:tc>
                <a:extLst>
                  <a:ext uri="{0D108BD9-81ED-4DB2-BD59-A6C34878D82A}">
                    <a16:rowId xmlns:a16="http://schemas.microsoft.com/office/drawing/2014/main" xmlns="" val="3763535263"/>
                  </a:ext>
                </a:extLst>
              </a:tr>
              <a:tr h="370840">
                <a:tc>
                  <a:txBody>
                    <a:bodyPr/>
                    <a:lstStyle/>
                    <a:p>
                      <a:r>
                        <a:rPr lang="en-US" sz="3200" dirty="0" smtClean="0"/>
                        <a:t>University of Cambridge</a:t>
                      </a:r>
                      <a:r>
                        <a:rPr lang="en-US" sz="3200" baseline="0" dirty="0" smtClean="0"/>
                        <a:t> UK</a:t>
                      </a:r>
                      <a:endParaRPr lang="en-US" sz="3200" dirty="0"/>
                    </a:p>
                  </a:txBody>
                  <a:tcPr/>
                </a:tc>
                <a:tc>
                  <a:txBody>
                    <a:bodyPr/>
                    <a:lstStyle/>
                    <a:p>
                      <a:r>
                        <a:rPr lang="en-US" sz="3200" dirty="0" smtClean="0"/>
                        <a:t>Life sciences</a:t>
                      </a:r>
                      <a:endParaRPr lang="en-US" sz="3200" dirty="0"/>
                    </a:p>
                  </a:txBody>
                  <a:tcPr/>
                </a:tc>
                <a:extLst>
                  <a:ext uri="{0D108BD9-81ED-4DB2-BD59-A6C34878D82A}">
                    <a16:rowId xmlns:a16="http://schemas.microsoft.com/office/drawing/2014/main" xmlns="" val="879842061"/>
                  </a:ext>
                </a:extLst>
              </a:tr>
              <a:tr h="370840">
                <a:tc>
                  <a:txBody>
                    <a:bodyPr/>
                    <a:lstStyle/>
                    <a:p>
                      <a:r>
                        <a:rPr lang="en-US" sz="3200" dirty="0" smtClean="0"/>
                        <a:t>University of Munich </a:t>
                      </a:r>
                      <a:endParaRPr lang="en-US" sz="3200" dirty="0"/>
                    </a:p>
                  </a:txBody>
                  <a:tcPr/>
                </a:tc>
                <a:tc>
                  <a:txBody>
                    <a:bodyPr/>
                    <a:lstStyle/>
                    <a:p>
                      <a:r>
                        <a:rPr lang="en-US" sz="3200" dirty="0" smtClean="0"/>
                        <a:t>Mobile</a:t>
                      </a:r>
                      <a:r>
                        <a:rPr lang="en-US" sz="3200" baseline="0" dirty="0" smtClean="0"/>
                        <a:t> technology</a:t>
                      </a:r>
                      <a:endParaRPr lang="en-US" sz="3200" dirty="0"/>
                    </a:p>
                  </a:txBody>
                  <a:tcPr/>
                </a:tc>
                <a:extLst>
                  <a:ext uri="{0D108BD9-81ED-4DB2-BD59-A6C34878D82A}">
                    <a16:rowId xmlns:a16="http://schemas.microsoft.com/office/drawing/2014/main" xmlns="" val="1079580835"/>
                  </a:ext>
                </a:extLst>
              </a:tr>
              <a:tr h="370840">
                <a:tc>
                  <a:txBody>
                    <a:bodyPr/>
                    <a:lstStyle/>
                    <a:p>
                      <a:r>
                        <a:rPr lang="en-US" sz="3200" dirty="0" smtClean="0"/>
                        <a:t>University of Zurich -Swiss</a:t>
                      </a:r>
                      <a:endParaRPr lang="en-US" sz="3200" dirty="0"/>
                    </a:p>
                  </a:txBody>
                  <a:tcPr/>
                </a:tc>
                <a:tc>
                  <a:txBody>
                    <a:bodyPr/>
                    <a:lstStyle/>
                    <a:p>
                      <a:r>
                        <a:rPr lang="en-US" sz="3200" dirty="0" smtClean="0"/>
                        <a:t>Computing</a:t>
                      </a:r>
                      <a:r>
                        <a:rPr lang="en-US" sz="3200" baseline="0" dirty="0" smtClean="0"/>
                        <a:t> Technologies</a:t>
                      </a:r>
                      <a:endParaRPr lang="en-US" sz="3200" dirty="0"/>
                    </a:p>
                  </a:txBody>
                  <a:tcPr/>
                </a:tc>
                <a:extLst>
                  <a:ext uri="{0D108BD9-81ED-4DB2-BD59-A6C34878D82A}">
                    <a16:rowId xmlns:a16="http://schemas.microsoft.com/office/drawing/2014/main" xmlns="" val="3622372231"/>
                  </a:ext>
                </a:extLst>
              </a:tr>
              <a:tr h="370840">
                <a:tc>
                  <a:txBody>
                    <a:bodyPr/>
                    <a:lstStyle/>
                    <a:p>
                      <a:r>
                        <a:rPr lang="en-US" sz="3200" dirty="0" smtClean="0"/>
                        <a:t>Aalto University (Finland)</a:t>
                      </a:r>
                      <a:endParaRPr lang="en-US" sz="3200" dirty="0"/>
                    </a:p>
                  </a:txBody>
                  <a:tcPr/>
                </a:tc>
                <a:tc>
                  <a:txBody>
                    <a:bodyPr/>
                    <a:lstStyle/>
                    <a:p>
                      <a:r>
                        <a:rPr lang="en-US" sz="3200" dirty="0" smtClean="0"/>
                        <a:t>Energy and design</a:t>
                      </a:r>
                      <a:endParaRPr lang="en-US" sz="3200" dirty="0"/>
                    </a:p>
                  </a:txBody>
                  <a:tcPr/>
                </a:tc>
                <a:extLst>
                  <a:ext uri="{0D108BD9-81ED-4DB2-BD59-A6C34878D82A}">
                    <a16:rowId xmlns:a16="http://schemas.microsoft.com/office/drawing/2014/main" xmlns="" val="3370219799"/>
                  </a:ext>
                </a:extLst>
              </a:tr>
              <a:tr h="370840">
                <a:tc>
                  <a:txBody>
                    <a:bodyPr/>
                    <a:lstStyle/>
                    <a:p>
                      <a:r>
                        <a:rPr lang="en-US" sz="3200" dirty="0" smtClean="0"/>
                        <a:t>Copenhagen</a:t>
                      </a:r>
                      <a:r>
                        <a:rPr lang="en-US" sz="3200" baseline="0" dirty="0" smtClean="0"/>
                        <a:t> and Malmo- Sweden</a:t>
                      </a:r>
                      <a:endParaRPr lang="en-US" sz="3200" dirty="0"/>
                    </a:p>
                  </a:txBody>
                  <a:tcPr/>
                </a:tc>
                <a:tc>
                  <a:txBody>
                    <a:bodyPr/>
                    <a:lstStyle/>
                    <a:p>
                      <a:r>
                        <a:rPr lang="en-US" sz="3200" dirty="0" smtClean="0"/>
                        <a:t>Life</a:t>
                      </a:r>
                      <a:r>
                        <a:rPr lang="en-US" sz="3200" baseline="0" dirty="0" smtClean="0"/>
                        <a:t> Sciences </a:t>
                      </a:r>
                      <a:endParaRPr lang="en-US" sz="3200" dirty="0"/>
                    </a:p>
                  </a:txBody>
                  <a:tcPr/>
                </a:tc>
                <a:extLst>
                  <a:ext uri="{0D108BD9-81ED-4DB2-BD59-A6C34878D82A}">
                    <a16:rowId xmlns:a16="http://schemas.microsoft.com/office/drawing/2014/main" xmlns="" val="4261775518"/>
                  </a:ext>
                </a:extLst>
              </a:tr>
            </a:tbl>
          </a:graphicData>
        </a:graphic>
      </p:graphicFrame>
    </p:spTree>
    <p:extLst>
      <p:ext uri="{BB962C8B-B14F-4D97-AF65-F5344CB8AC3E}">
        <p14:creationId xmlns:p14="http://schemas.microsoft.com/office/powerpoint/2010/main" xmlns="" val="376942322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496800" cy="1325563"/>
          </a:xfrm>
          <a:solidFill>
            <a:srgbClr val="0000CC"/>
          </a:solidFill>
        </p:spPr>
        <p:txBody>
          <a:bodyPr/>
          <a:lstStyle/>
          <a:p>
            <a:pPr algn="ctr"/>
            <a:r>
              <a:rPr lang="en-US" b="1"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FUTURE- JKUAT Focus</a:t>
            </a:r>
            <a:endParaRPr lang="en-GB" dirty="0">
              <a:solidFill>
                <a:schemeClr val="bg1"/>
              </a:solidFill>
            </a:endParaRPr>
          </a:p>
        </p:txBody>
      </p:sp>
      <p:sp>
        <p:nvSpPr>
          <p:cNvPr id="4" name="Slide Number Placeholder 3"/>
          <p:cNvSpPr>
            <a:spLocks noGrp="1"/>
          </p:cNvSpPr>
          <p:nvPr>
            <p:ph type="sldNum" sz="quarter" idx="12"/>
          </p:nvPr>
        </p:nvSpPr>
        <p:spPr/>
        <p:txBody>
          <a:bodyPr/>
          <a:lstStyle/>
          <a:p>
            <a:fld id="{55027F4C-2D71-464B-B2B0-DD188A169433}" type="slidenum">
              <a:rPr lang="en-GB" smtClean="0"/>
              <a:pPr/>
              <a:t>47</a:t>
            </a:fld>
            <a:endParaRPr lang="en-GB"/>
          </a:p>
        </p:txBody>
      </p:sp>
      <p:pic>
        <p:nvPicPr>
          <p:cNvPr id="5" name="Picture 4" descr="http://www.jkuat.ac.ke/wp-content/themes/jkuat/images/logo-jkuat.jpg"/>
          <p:cNvPicPr>
            <a:picLocks noChangeAspect="1"/>
          </p:cNvPicPr>
          <p:nvPr/>
        </p:nvPicPr>
        <p:blipFill>
          <a:blip r:embed="rId2" cstate="print"/>
          <a:srcRect r="83974"/>
          <a:stretch>
            <a:fillRect/>
          </a:stretch>
        </p:blipFill>
        <p:spPr bwMode="auto">
          <a:xfrm>
            <a:off x="11237837" y="5733095"/>
            <a:ext cx="877050" cy="841949"/>
          </a:xfrm>
          <a:prstGeom prst="rect">
            <a:avLst/>
          </a:prstGeom>
          <a:noFill/>
          <a:ln w="9525">
            <a:noFill/>
            <a:miter lim="800000"/>
            <a:headEnd/>
            <a:tailEnd/>
          </a:ln>
        </p:spPr>
      </p:pic>
      <p:graphicFrame>
        <p:nvGraphicFramePr>
          <p:cNvPr id="8" name="Table 7"/>
          <p:cNvGraphicFramePr>
            <a:graphicFrameLocks noGrp="1"/>
          </p:cNvGraphicFramePr>
          <p:nvPr>
            <p:extLst>
              <p:ext uri="{D42A27DB-BD31-4B8C-83A1-F6EECF244321}">
                <p14:modId xmlns:p14="http://schemas.microsoft.com/office/powerpoint/2010/main" xmlns="" val="4215602646"/>
              </p:ext>
            </p:extLst>
          </p:nvPr>
        </p:nvGraphicFramePr>
        <p:xfrm>
          <a:off x="0" y="1946748"/>
          <a:ext cx="11027391" cy="4389120"/>
        </p:xfrm>
        <a:graphic>
          <a:graphicData uri="http://schemas.openxmlformats.org/drawingml/2006/table">
            <a:tbl>
              <a:tblPr firstRow="1" bandRow="1">
                <a:tableStyleId>{5C22544A-7EE6-4342-B048-85BDC9FD1C3A}</a:tableStyleId>
              </a:tblPr>
              <a:tblGrid>
                <a:gridCol w="11027391">
                  <a:extLst>
                    <a:ext uri="{9D8B030D-6E8A-4147-A177-3AD203B41FA5}">
                      <a16:colId xmlns:a16="http://schemas.microsoft.com/office/drawing/2014/main" xmlns="" val="1866019442"/>
                    </a:ext>
                  </a:extLst>
                </a:gridCol>
              </a:tblGrid>
              <a:tr h="740134">
                <a:tc>
                  <a:txBody>
                    <a:bodyPr/>
                    <a:lstStyle/>
                    <a:p>
                      <a:r>
                        <a:rPr lang="en-US" sz="4400" dirty="0" smtClean="0"/>
                        <a:t>AREAS TO FOCUS ON</a:t>
                      </a:r>
                      <a:endParaRPr lang="en-US" sz="4400" dirty="0"/>
                    </a:p>
                  </a:txBody>
                  <a:tcPr/>
                </a:tc>
                <a:extLst>
                  <a:ext uri="{0D108BD9-81ED-4DB2-BD59-A6C34878D82A}">
                    <a16:rowId xmlns:a16="http://schemas.microsoft.com/office/drawing/2014/main" xmlns="" val="3763535263"/>
                  </a:ext>
                </a:extLst>
              </a:tr>
              <a:tr h="740134">
                <a:tc>
                  <a:txBody>
                    <a:bodyPr/>
                    <a:lstStyle/>
                    <a:p>
                      <a:r>
                        <a:rPr lang="en-US" sz="4400" dirty="0" smtClean="0"/>
                        <a:t>Mobile Technologies </a:t>
                      </a:r>
                      <a:endParaRPr lang="en-US" sz="4400" dirty="0"/>
                    </a:p>
                  </a:txBody>
                  <a:tcPr/>
                </a:tc>
                <a:extLst>
                  <a:ext uri="{0D108BD9-81ED-4DB2-BD59-A6C34878D82A}">
                    <a16:rowId xmlns:a16="http://schemas.microsoft.com/office/drawing/2014/main" xmlns="" val="879842061"/>
                  </a:ext>
                </a:extLst>
              </a:tr>
              <a:tr h="740134">
                <a:tc>
                  <a:txBody>
                    <a:bodyPr/>
                    <a:lstStyle/>
                    <a:p>
                      <a:r>
                        <a:rPr lang="en-US" sz="4400" dirty="0" smtClean="0"/>
                        <a:t>Renewable</a:t>
                      </a:r>
                      <a:r>
                        <a:rPr lang="en-US" sz="4400" baseline="0" dirty="0" smtClean="0"/>
                        <a:t> energies</a:t>
                      </a:r>
                      <a:endParaRPr lang="en-US" sz="4400" dirty="0"/>
                    </a:p>
                  </a:txBody>
                  <a:tcPr/>
                </a:tc>
                <a:extLst>
                  <a:ext uri="{0D108BD9-81ED-4DB2-BD59-A6C34878D82A}">
                    <a16:rowId xmlns:a16="http://schemas.microsoft.com/office/drawing/2014/main" xmlns="" val="1079580835"/>
                  </a:ext>
                </a:extLst>
              </a:tr>
              <a:tr h="740134">
                <a:tc>
                  <a:txBody>
                    <a:bodyPr/>
                    <a:lstStyle/>
                    <a:p>
                      <a:r>
                        <a:rPr lang="en-US" sz="4400" dirty="0" smtClean="0"/>
                        <a:t>Computing and information technologies</a:t>
                      </a:r>
                      <a:endParaRPr lang="en-US" sz="4400" dirty="0"/>
                    </a:p>
                  </a:txBody>
                  <a:tcPr/>
                </a:tc>
                <a:extLst>
                  <a:ext uri="{0D108BD9-81ED-4DB2-BD59-A6C34878D82A}">
                    <a16:rowId xmlns:a16="http://schemas.microsoft.com/office/drawing/2014/main" xmlns="" val="3622372231"/>
                  </a:ext>
                </a:extLst>
              </a:tr>
              <a:tr h="740134">
                <a:tc>
                  <a:txBody>
                    <a:bodyPr/>
                    <a:lstStyle/>
                    <a:p>
                      <a:r>
                        <a:rPr lang="en-US" sz="4400" dirty="0" smtClean="0"/>
                        <a:t>Life Sciences</a:t>
                      </a:r>
                      <a:endParaRPr lang="en-US" sz="4400" dirty="0"/>
                    </a:p>
                  </a:txBody>
                  <a:tcPr/>
                </a:tc>
                <a:extLst>
                  <a:ext uri="{0D108BD9-81ED-4DB2-BD59-A6C34878D82A}">
                    <a16:rowId xmlns:a16="http://schemas.microsoft.com/office/drawing/2014/main" xmlns="" val="3370219799"/>
                  </a:ext>
                </a:extLst>
              </a:tr>
              <a:tr h="562502">
                <a:tc>
                  <a:txBody>
                    <a:bodyPr/>
                    <a:lstStyle/>
                    <a:p>
                      <a:endParaRPr lang="en-US" sz="3200" dirty="0"/>
                    </a:p>
                  </a:txBody>
                  <a:tcPr/>
                </a:tc>
                <a:extLst>
                  <a:ext uri="{0D108BD9-81ED-4DB2-BD59-A6C34878D82A}">
                    <a16:rowId xmlns:a16="http://schemas.microsoft.com/office/drawing/2014/main" xmlns="" val="4261775518"/>
                  </a:ext>
                </a:extLst>
              </a:tr>
            </a:tbl>
          </a:graphicData>
        </a:graphic>
      </p:graphicFrame>
    </p:spTree>
    <p:extLst>
      <p:ext uri="{BB962C8B-B14F-4D97-AF65-F5344CB8AC3E}">
        <p14:creationId xmlns:p14="http://schemas.microsoft.com/office/powerpoint/2010/main" xmlns="" val="200673779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496800" cy="1325563"/>
          </a:xfrm>
          <a:solidFill>
            <a:srgbClr val="0000CC"/>
          </a:solidFill>
        </p:spPr>
        <p:txBody>
          <a:bodyPr/>
          <a:lstStyle/>
          <a:p>
            <a:pPr algn="ctr"/>
            <a:r>
              <a:rPr lang="en-US" b="1"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FUTURE- SPIN-OFFS</a:t>
            </a:r>
            <a:endParaRPr lang="en-GB" dirty="0">
              <a:solidFill>
                <a:schemeClr val="bg1"/>
              </a:solidFill>
            </a:endParaRPr>
          </a:p>
        </p:txBody>
      </p:sp>
      <p:sp>
        <p:nvSpPr>
          <p:cNvPr id="4" name="Slide Number Placeholder 3"/>
          <p:cNvSpPr>
            <a:spLocks noGrp="1"/>
          </p:cNvSpPr>
          <p:nvPr>
            <p:ph type="sldNum" sz="quarter" idx="12"/>
          </p:nvPr>
        </p:nvSpPr>
        <p:spPr/>
        <p:txBody>
          <a:bodyPr/>
          <a:lstStyle/>
          <a:p>
            <a:fld id="{55027F4C-2D71-464B-B2B0-DD188A169433}" type="slidenum">
              <a:rPr lang="en-GB" smtClean="0"/>
              <a:pPr/>
              <a:t>48</a:t>
            </a:fld>
            <a:endParaRPr lang="en-GB"/>
          </a:p>
        </p:txBody>
      </p:sp>
      <p:graphicFrame>
        <p:nvGraphicFramePr>
          <p:cNvPr id="8" name="Table 7"/>
          <p:cNvGraphicFramePr>
            <a:graphicFrameLocks noGrp="1"/>
          </p:cNvGraphicFramePr>
          <p:nvPr>
            <p:extLst>
              <p:ext uri="{D42A27DB-BD31-4B8C-83A1-F6EECF244321}">
                <p14:modId xmlns:p14="http://schemas.microsoft.com/office/powerpoint/2010/main" xmlns="" val="1255770754"/>
              </p:ext>
            </p:extLst>
          </p:nvPr>
        </p:nvGraphicFramePr>
        <p:xfrm>
          <a:off x="87083" y="1350803"/>
          <a:ext cx="12554859" cy="4693920"/>
        </p:xfrm>
        <a:graphic>
          <a:graphicData uri="http://schemas.openxmlformats.org/drawingml/2006/table">
            <a:tbl>
              <a:tblPr firstRow="1" bandRow="1">
                <a:tableStyleId>{5C22544A-7EE6-4342-B048-85BDC9FD1C3A}</a:tableStyleId>
              </a:tblPr>
              <a:tblGrid>
                <a:gridCol w="12554859">
                  <a:extLst>
                    <a:ext uri="{9D8B030D-6E8A-4147-A177-3AD203B41FA5}">
                      <a16:colId xmlns:a16="http://schemas.microsoft.com/office/drawing/2014/main" xmlns="" val="1866019442"/>
                    </a:ext>
                  </a:extLst>
                </a:gridCol>
              </a:tblGrid>
              <a:tr h="695158">
                <a:tc>
                  <a:txBody>
                    <a:bodyPr/>
                    <a:lstStyle/>
                    <a:p>
                      <a:r>
                        <a:rPr lang="en-US" sz="4400" dirty="0" smtClean="0"/>
                        <a:t>Income from Spin-off</a:t>
                      </a:r>
                      <a:r>
                        <a:rPr lang="en-US" sz="4400" baseline="0" dirty="0" smtClean="0"/>
                        <a:t> and Licensing</a:t>
                      </a:r>
                      <a:endParaRPr lang="en-US" sz="4400" dirty="0"/>
                    </a:p>
                  </a:txBody>
                  <a:tcPr/>
                </a:tc>
                <a:extLst>
                  <a:ext uri="{0D108BD9-81ED-4DB2-BD59-A6C34878D82A}">
                    <a16:rowId xmlns:a16="http://schemas.microsoft.com/office/drawing/2014/main" xmlns="" val="3763535263"/>
                  </a:ext>
                </a:extLst>
              </a:tr>
              <a:tr h="695158">
                <a:tc>
                  <a:txBody>
                    <a:bodyPr/>
                    <a:lstStyle/>
                    <a:p>
                      <a:r>
                        <a:rPr lang="en-US" sz="2800" dirty="0" smtClean="0"/>
                        <a:t>EXAMPLES:</a:t>
                      </a:r>
                      <a:endParaRPr lang="en-US" sz="2800" baseline="0" dirty="0" smtClean="0"/>
                    </a:p>
                    <a:p>
                      <a:endParaRPr lang="en-US" sz="2800" baseline="0" dirty="0" smtClean="0"/>
                    </a:p>
                    <a:p>
                      <a:r>
                        <a:rPr lang="en-US" sz="2800" baseline="0" dirty="0" smtClean="0"/>
                        <a:t>Oxford ISIS got £ 54.6 million in 2015</a:t>
                      </a:r>
                    </a:p>
                    <a:p>
                      <a:endParaRPr lang="en-US" sz="2800" dirty="0" smtClean="0"/>
                    </a:p>
                    <a:p>
                      <a:r>
                        <a:rPr lang="en-US" sz="2800" dirty="0" smtClean="0"/>
                        <a:t>Harvard got $16.1 m form 14 firms created from their own technologies in 2015</a:t>
                      </a:r>
                    </a:p>
                    <a:p>
                      <a:r>
                        <a:rPr lang="en-US" sz="2800" dirty="0" smtClean="0"/>
                        <a:t>This</a:t>
                      </a:r>
                      <a:r>
                        <a:rPr lang="en-US" sz="2800" baseline="0" dirty="0" smtClean="0"/>
                        <a:t> income goes back to fund research but relatively small compared to her 2015 budgets  ( $ 4.5 Billion)</a:t>
                      </a:r>
                    </a:p>
                    <a:p>
                      <a:endParaRPr lang="en-US" sz="2800" baseline="0" dirty="0" smtClean="0"/>
                    </a:p>
                    <a:p>
                      <a:r>
                        <a:rPr lang="en-US" sz="2800" baseline="0" dirty="0" smtClean="0"/>
                        <a:t>Spin-off and licensing are mainly for creating impacts</a:t>
                      </a:r>
                      <a:endParaRPr lang="en-US" sz="4400" baseline="0" dirty="0" smtClean="0"/>
                    </a:p>
                  </a:txBody>
                  <a:tcPr/>
                </a:tc>
                <a:extLst>
                  <a:ext uri="{0D108BD9-81ED-4DB2-BD59-A6C34878D82A}">
                    <a16:rowId xmlns:a16="http://schemas.microsoft.com/office/drawing/2014/main" xmlns="" val="879842061"/>
                  </a:ext>
                </a:extLst>
              </a:tr>
            </a:tbl>
          </a:graphicData>
        </a:graphic>
      </p:graphicFrame>
      <p:pic>
        <p:nvPicPr>
          <p:cNvPr id="5" name="Picture 4" descr="http://www.jkuat.ac.ke/wp-content/themes/jkuat/images/logo-jkuat.jpg"/>
          <p:cNvPicPr>
            <a:picLocks noChangeAspect="1"/>
          </p:cNvPicPr>
          <p:nvPr/>
        </p:nvPicPr>
        <p:blipFill>
          <a:blip r:embed="rId2" cstate="print"/>
          <a:srcRect r="83974"/>
          <a:stretch>
            <a:fillRect/>
          </a:stretch>
        </p:blipFill>
        <p:spPr bwMode="auto">
          <a:xfrm>
            <a:off x="11237837" y="5733095"/>
            <a:ext cx="877050" cy="841949"/>
          </a:xfrm>
          <a:prstGeom prst="rect">
            <a:avLst/>
          </a:prstGeom>
          <a:noFill/>
          <a:ln w="9525">
            <a:noFill/>
            <a:miter lim="800000"/>
            <a:headEnd/>
            <a:tailEnd/>
          </a:ln>
        </p:spPr>
      </p:pic>
    </p:spTree>
    <p:extLst>
      <p:ext uri="{BB962C8B-B14F-4D97-AF65-F5344CB8AC3E}">
        <p14:creationId xmlns:p14="http://schemas.microsoft.com/office/powerpoint/2010/main" xmlns="" val="276941972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55027F4C-2D71-464B-B2B0-DD188A169433}" type="slidenum">
              <a:rPr lang="en-GB" smtClean="0"/>
              <a:pPr/>
              <a:t>49</a:t>
            </a:fld>
            <a:endParaRPr lang="en-GB"/>
          </a:p>
        </p:txBody>
      </p:sp>
      <p:pic>
        <p:nvPicPr>
          <p:cNvPr id="8" name="Picture 7"/>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395785" y="319314"/>
            <a:ext cx="9007324" cy="6755493"/>
          </a:xfrm>
          <a:prstGeom prst="rect">
            <a:avLst/>
          </a:prstGeom>
        </p:spPr>
      </p:pic>
      <p:sp>
        <p:nvSpPr>
          <p:cNvPr id="9" name="TextBox 8"/>
          <p:cNvSpPr txBox="1"/>
          <p:nvPr/>
        </p:nvSpPr>
        <p:spPr>
          <a:xfrm>
            <a:off x="-116114" y="0"/>
            <a:ext cx="12598399" cy="923330"/>
          </a:xfrm>
          <a:prstGeom prst="rect">
            <a:avLst/>
          </a:prstGeom>
          <a:solidFill>
            <a:srgbClr val="0000CC"/>
          </a:solidFill>
        </p:spPr>
        <p:txBody>
          <a:bodyPr wrap="square" rtlCol="0">
            <a:spAutoFit/>
          </a:bodyPr>
          <a:lstStyle/>
          <a:p>
            <a:pPr algn="ctr"/>
            <a:r>
              <a:rPr lang="en-GB" sz="5400" b="1" dirty="0">
                <a:solidFill>
                  <a:schemeClr val="bg1"/>
                </a:solidFill>
              </a:rPr>
              <a:t>ISIS innovation ltd., </a:t>
            </a:r>
            <a:r>
              <a:rPr lang="en-GB" sz="5400" b="1" dirty="0" smtClean="0">
                <a:solidFill>
                  <a:schemeClr val="bg1"/>
                </a:solidFill>
              </a:rPr>
              <a:t>University </a:t>
            </a:r>
            <a:r>
              <a:rPr lang="en-GB" sz="5400" b="1" dirty="0">
                <a:solidFill>
                  <a:schemeClr val="bg1"/>
                </a:solidFill>
              </a:rPr>
              <a:t>of Oxford</a:t>
            </a:r>
            <a:endParaRPr lang="en-US" sz="5400" dirty="0">
              <a:solidFill>
                <a:schemeClr val="bg1"/>
              </a:solidFill>
            </a:endParaRPr>
          </a:p>
        </p:txBody>
      </p:sp>
    </p:spTree>
    <p:extLst>
      <p:ext uri="{BB962C8B-B14F-4D97-AF65-F5344CB8AC3E}">
        <p14:creationId xmlns:p14="http://schemas.microsoft.com/office/powerpoint/2010/main" xmlns="" val="7842550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76" y="80682"/>
            <a:ext cx="12041435" cy="1250576"/>
          </a:xfrm>
          <a:solidFill>
            <a:srgbClr val="002060"/>
          </a:solidFill>
        </p:spPr>
        <p:txBody>
          <a:bodyPr>
            <a:noAutofit/>
          </a:bodyPr>
          <a:lstStyle/>
          <a:p>
            <a:pPr lvl="0"/>
            <a:r>
              <a:rPr lang="en-GB" sz="3200" b="1"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HISTORY OF UNIVERSITY RESEARCH</a:t>
            </a:r>
            <a:endParaRPr lang="en-GB" sz="32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313899" y="1767538"/>
            <a:ext cx="11641539" cy="5565049"/>
          </a:xfrm>
        </p:spPr>
        <p:txBody>
          <a:bodyPr>
            <a:normAutofit/>
          </a:bodyPr>
          <a:lstStyle/>
          <a:p>
            <a:pPr marL="457200" lvl="1" indent="0">
              <a:buNone/>
            </a:pPr>
            <a:endParaRPr lang="en-GB" sz="2600" dirty="0" smtClean="0"/>
          </a:p>
          <a:p>
            <a:pPr lvl="1"/>
            <a:r>
              <a:rPr lang="en-GB" sz="2600" dirty="0" smtClean="0"/>
              <a:t>The enactment of the </a:t>
            </a:r>
            <a:r>
              <a:rPr lang="en-GB" sz="2600" dirty="0" err="1" smtClean="0"/>
              <a:t>Bayh</a:t>
            </a:r>
            <a:r>
              <a:rPr lang="en-GB" sz="2600" dirty="0" smtClean="0"/>
              <a:t>-Dole </a:t>
            </a:r>
            <a:r>
              <a:rPr lang="en-GB" sz="2600" dirty="0"/>
              <a:t>Act (Patent and Trademark Amendments of </a:t>
            </a:r>
            <a:r>
              <a:rPr lang="en-GB" sz="2600" dirty="0" smtClean="0"/>
              <a:t>1980) invigorated </a:t>
            </a:r>
            <a:r>
              <a:rPr lang="en-GB" sz="2600" dirty="0"/>
              <a:t>the technology transfer process from universities and federal laboratories to business and </a:t>
            </a:r>
            <a:r>
              <a:rPr lang="en-GB" sz="2600" dirty="0" smtClean="0"/>
              <a:t>industry</a:t>
            </a:r>
          </a:p>
          <a:p>
            <a:pPr lvl="1"/>
            <a:endParaRPr lang="en-GB" dirty="0" smtClean="0">
              <a:solidFill>
                <a:schemeClr val="bg1"/>
              </a:solidFill>
            </a:endParaRPr>
          </a:p>
          <a:p>
            <a:pPr lvl="2"/>
            <a:r>
              <a:rPr lang="en-GB" sz="2400" dirty="0" smtClean="0"/>
              <a:t>Universities now benefit as they co-own patents with researchers/innovators</a:t>
            </a:r>
            <a:endParaRPr lang="en-GB" sz="2400" dirty="0"/>
          </a:p>
          <a:p>
            <a:pPr lvl="2"/>
            <a:r>
              <a:rPr lang="en-GB" sz="2400" dirty="0" smtClean="0"/>
              <a:t>Private sector could commercialise patents/innovations </a:t>
            </a:r>
          </a:p>
          <a:p>
            <a:pPr lvl="2"/>
            <a:endParaRPr lang="en-GB" sz="2400" dirty="0"/>
          </a:p>
          <a:p>
            <a:pPr lvl="2"/>
            <a:r>
              <a:rPr lang="en-GB" sz="2400" dirty="0" smtClean="0"/>
              <a:t>Country benefits from economic growth arising from new jobs, new streams of income and increased competitiveness in international markets.</a:t>
            </a:r>
            <a:endParaRPr lang="en-GB" sz="3200" dirty="0" smtClean="0">
              <a:solidFill>
                <a:srgbClr val="FF0000"/>
              </a:solidFill>
            </a:endParaRPr>
          </a:p>
          <a:p>
            <a:endParaRPr lang="en-GB" dirty="0" smtClean="0"/>
          </a:p>
        </p:txBody>
      </p:sp>
      <p:sp>
        <p:nvSpPr>
          <p:cNvPr id="4" name="Slide Number Placeholder 3"/>
          <p:cNvSpPr>
            <a:spLocks noGrp="1"/>
          </p:cNvSpPr>
          <p:nvPr>
            <p:ph type="sldNum" sz="quarter" idx="12"/>
          </p:nvPr>
        </p:nvSpPr>
        <p:spPr/>
        <p:txBody>
          <a:bodyPr/>
          <a:lstStyle/>
          <a:p>
            <a:fld id="{55027F4C-2D71-464B-B2B0-DD188A169433}" type="slidenum">
              <a:rPr lang="en-GB" smtClean="0"/>
              <a:pPr/>
              <a:t>5</a:t>
            </a:fld>
            <a:endParaRPr lang="en-GB"/>
          </a:p>
        </p:txBody>
      </p:sp>
      <p:pic>
        <p:nvPicPr>
          <p:cNvPr id="5" name="Picture 4" descr="http://www.jkuat.ac.ke/wp-content/themes/jkuat/images/logo-jkuat.jpg"/>
          <p:cNvPicPr>
            <a:picLocks noChangeAspect="1"/>
          </p:cNvPicPr>
          <p:nvPr/>
        </p:nvPicPr>
        <p:blipFill>
          <a:blip r:embed="rId3" cstate="print"/>
          <a:srcRect r="83974"/>
          <a:stretch>
            <a:fillRect/>
          </a:stretch>
        </p:blipFill>
        <p:spPr bwMode="auto">
          <a:xfrm>
            <a:off x="11314950" y="5696963"/>
            <a:ext cx="877050" cy="841949"/>
          </a:xfrm>
          <a:prstGeom prst="rect">
            <a:avLst/>
          </a:prstGeom>
          <a:noFill/>
          <a:ln w="9525">
            <a:noFill/>
            <a:miter lim="800000"/>
            <a:headEnd/>
            <a:tailEnd/>
          </a:ln>
        </p:spPr>
      </p:pic>
    </p:spTree>
    <p:extLst>
      <p:ext uri="{BB962C8B-B14F-4D97-AF65-F5344CB8AC3E}">
        <p14:creationId xmlns:p14="http://schemas.microsoft.com/office/powerpoint/2010/main" xmlns="" val="33979153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3937"/>
            <a:ext cx="12192000" cy="1325563"/>
          </a:xfrm>
          <a:gradFill flip="none" rotWithShape="1">
            <a:gsLst>
              <a:gs pos="0">
                <a:schemeClr val="accent5">
                  <a:lumMod val="89000"/>
                </a:schemeClr>
              </a:gs>
              <a:gs pos="23000">
                <a:schemeClr val="accent5">
                  <a:lumMod val="89000"/>
                </a:schemeClr>
              </a:gs>
              <a:gs pos="69000">
                <a:schemeClr val="accent5">
                  <a:lumMod val="75000"/>
                </a:schemeClr>
              </a:gs>
              <a:gs pos="97000">
                <a:schemeClr val="accent5">
                  <a:lumMod val="70000"/>
                </a:schemeClr>
              </a:gs>
            </a:gsLst>
            <a:path path="circle">
              <a:fillToRect l="50000" t="50000" r="50000" b="50000"/>
            </a:path>
            <a:tileRect/>
          </a:gradFill>
        </p:spPr>
        <p:txBody>
          <a:bodyPr/>
          <a:lstStyle/>
          <a:p>
            <a:pPr algn="ctr"/>
            <a:r>
              <a:rPr lang="en-US" b="1" dirty="0" smtClean="0">
                <a:solidFill>
                  <a:schemeClr val="bg1"/>
                </a:solidFill>
                <a:effectLst>
                  <a:outerShdw blurRad="38100" dist="38100" dir="2700000" algn="tl">
                    <a:srgbClr val="000000">
                      <a:alpha val="43137"/>
                    </a:srgbClr>
                  </a:outerShdw>
                </a:effectLst>
              </a:rPr>
              <a:t>PARTING SHOT</a:t>
            </a:r>
            <a:endParaRPr lang="en-US" b="1" dirty="0">
              <a:solidFill>
                <a:schemeClr val="bg1"/>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0" y="2506662"/>
            <a:ext cx="12191999" cy="3849688"/>
          </a:xfrm>
        </p:spPr>
        <p:txBody>
          <a:bodyPr>
            <a:normAutofit lnSpcReduction="10000"/>
          </a:bodyPr>
          <a:lstStyle/>
          <a:p>
            <a:pPr>
              <a:lnSpc>
                <a:spcPct val="150000"/>
              </a:lnSpc>
            </a:pPr>
            <a:r>
              <a:rPr lang="en-US" b="1" dirty="0">
                <a:effectLst>
                  <a:outerShdw blurRad="38100" dist="38100" dir="2700000" algn="tl">
                    <a:srgbClr val="000000">
                      <a:alpha val="43137"/>
                    </a:srgbClr>
                  </a:outerShdw>
                </a:effectLst>
              </a:rPr>
              <a:t>"New frontiers of the mind are before us, and if they are pioneered with the same vision, boldness, and drive with which we have waged this war we can create a fuller and more fruitful employment and a fuller and more fruitful life."-- </a:t>
            </a:r>
          </a:p>
          <a:p>
            <a:pPr>
              <a:lnSpc>
                <a:spcPct val="150000"/>
              </a:lnSpc>
            </a:pPr>
            <a:r>
              <a:rPr lang="en-US" b="1" dirty="0">
                <a:effectLst>
                  <a:outerShdw blurRad="38100" dist="38100" dir="2700000" algn="tl">
                    <a:srgbClr val="000000">
                      <a:alpha val="43137"/>
                    </a:srgbClr>
                  </a:outerShdw>
                </a:effectLst>
              </a:rPr>
              <a:t>FRANKLIN D. ROOSEVELT</a:t>
            </a:r>
            <a:br>
              <a:rPr lang="en-US" b="1" dirty="0">
                <a:effectLst>
                  <a:outerShdw blurRad="38100" dist="38100" dir="2700000" algn="tl">
                    <a:srgbClr val="000000">
                      <a:alpha val="43137"/>
                    </a:srgbClr>
                  </a:outerShdw>
                </a:effectLst>
              </a:rPr>
            </a:br>
            <a:r>
              <a:rPr lang="en-US" b="1" dirty="0">
                <a:effectLst>
                  <a:outerShdw blurRad="38100" dist="38100" dir="2700000" algn="tl">
                    <a:srgbClr val="000000">
                      <a:alpha val="43137"/>
                    </a:srgbClr>
                  </a:outerShdw>
                </a:effectLst>
              </a:rPr>
              <a:t>November 17, 1944.</a:t>
            </a:r>
          </a:p>
          <a:p>
            <a:endParaRPr lang="en-US" dirty="0"/>
          </a:p>
        </p:txBody>
      </p:sp>
      <p:sp>
        <p:nvSpPr>
          <p:cNvPr id="4" name="Slide Number Placeholder 3"/>
          <p:cNvSpPr>
            <a:spLocks noGrp="1"/>
          </p:cNvSpPr>
          <p:nvPr>
            <p:ph type="sldNum" sz="quarter" idx="12"/>
          </p:nvPr>
        </p:nvSpPr>
        <p:spPr/>
        <p:txBody>
          <a:bodyPr/>
          <a:lstStyle/>
          <a:p>
            <a:fld id="{55027F4C-2D71-464B-B2B0-DD188A169433}" type="slidenum">
              <a:rPr lang="en-GB" smtClean="0"/>
              <a:pPr/>
              <a:t>50</a:t>
            </a:fld>
            <a:endParaRPr lang="en-GB" dirty="0"/>
          </a:p>
        </p:txBody>
      </p:sp>
      <p:pic>
        <p:nvPicPr>
          <p:cNvPr id="5" name="Picture 4" descr="http://www.jkuat.ac.ke/wp-content/themes/jkuat/images/logo-jkuat.jpg"/>
          <p:cNvPicPr>
            <a:picLocks noChangeAspect="1"/>
          </p:cNvPicPr>
          <p:nvPr/>
        </p:nvPicPr>
        <p:blipFill>
          <a:blip r:embed="rId2" cstate="print"/>
          <a:srcRect r="83974"/>
          <a:stretch>
            <a:fillRect/>
          </a:stretch>
        </p:blipFill>
        <p:spPr bwMode="auto">
          <a:xfrm>
            <a:off x="11237837" y="5733095"/>
            <a:ext cx="877050" cy="841949"/>
          </a:xfrm>
          <a:prstGeom prst="rect">
            <a:avLst/>
          </a:prstGeom>
          <a:noFill/>
          <a:ln w="9525">
            <a:noFill/>
            <a:miter lim="800000"/>
            <a:headEnd/>
            <a:tailEnd/>
          </a:ln>
        </p:spPr>
      </p:pic>
    </p:spTree>
    <p:extLst>
      <p:ext uri="{BB962C8B-B14F-4D97-AF65-F5344CB8AC3E}">
        <p14:creationId xmlns:p14="http://schemas.microsoft.com/office/powerpoint/2010/main" xmlns="" val="381822587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3937"/>
            <a:ext cx="12192000" cy="1533606"/>
          </a:xfrm>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p:spPr>
        <p:txBody>
          <a:bodyPr>
            <a:normAutofit/>
          </a:bodyPr>
          <a:lstStyle/>
          <a:p>
            <a:pPr algn="ctr"/>
            <a:r>
              <a:rPr lang="en-US" sz="6600" b="1" dirty="0" smtClean="0">
                <a:solidFill>
                  <a:schemeClr val="accent4"/>
                </a:solidFill>
                <a:effectLst>
                  <a:outerShdw blurRad="38100" dist="38100" dir="2700000" algn="tl">
                    <a:srgbClr val="000000">
                      <a:alpha val="43137"/>
                    </a:srgbClr>
                  </a:outerShdw>
                </a:effectLst>
              </a:rPr>
              <a:t>ACKNOWLEDGEMENT</a:t>
            </a:r>
            <a:endParaRPr lang="en-US" sz="6600" b="1" dirty="0">
              <a:solidFill>
                <a:schemeClr val="accent4"/>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 y="2165576"/>
            <a:ext cx="11237837" cy="4692424"/>
          </a:xfrm>
          <a:solidFill>
            <a:srgbClr val="92D050"/>
          </a:solidFill>
        </p:spPr>
        <p:txBody>
          <a:bodyPr>
            <a:noAutofit/>
          </a:bodyPr>
          <a:lstStyle/>
          <a:p>
            <a:r>
              <a:rPr lang="en-US" sz="3200" b="1" dirty="0" smtClean="0"/>
              <a:t>JKUAT University Council</a:t>
            </a:r>
          </a:p>
          <a:p>
            <a:r>
              <a:rPr lang="en-US" sz="3200" b="1" dirty="0"/>
              <a:t>JKUAT Chancellor </a:t>
            </a:r>
          </a:p>
          <a:p>
            <a:r>
              <a:rPr lang="en-US" sz="3200" b="1" dirty="0" smtClean="0"/>
              <a:t>Vice Chancellor</a:t>
            </a:r>
          </a:p>
          <a:p>
            <a:r>
              <a:rPr lang="en-US" sz="3200" b="1" dirty="0" smtClean="0"/>
              <a:t>RPE Staff</a:t>
            </a:r>
          </a:p>
          <a:p>
            <a:r>
              <a:rPr lang="en-US" sz="3200" b="1" dirty="0" smtClean="0"/>
              <a:t>Entire JKUAT Community</a:t>
            </a:r>
          </a:p>
          <a:p>
            <a:r>
              <a:rPr lang="en-US" sz="3200" b="1" dirty="0" smtClean="0"/>
              <a:t>JKUAT Researchers and Innovators</a:t>
            </a:r>
          </a:p>
          <a:p>
            <a:r>
              <a:rPr lang="en-US" sz="3200" b="1" dirty="0" smtClean="0"/>
              <a:t>JKUAT Students Body esp. Tech. Expo.</a:t>
            </a:r>
          </a:p>
          <a:p>
            <a:r>
              <a:rPr lang="en-US" sz="3200" b="1" dirty="0" smtClean="0"/>
              <a:t>JKUAT Development Partner; NACOSTI and International Donors</a:t>
            </a:r>
          </a:p>
          <a:p>
            <a:endParaRPr lang="en-US" sz="3200" b="1" dirty="0"/>
          </a:p>
        </p:txBody>
      </p:sp>
      <p:sp>
        <p:nvSpPr>
          <p:cNvPr id="4" name="Slide Number Placeholder 3"/>
          <p:cNvSpPr>
            <a:spLocks noGrp="1"/>
          </p:cNvSpPr>
          <p:nvPr>
            <p:ph type="sldNum" sz="quarter" idx="12"/>
          </p:nvPr>
        </p:nvSpPr>
        <p:spPr/>
        <p:txBody>
          <a:bodyPr/>
          <a:lstStyle/>
          <a:p>
            <a:fld id="{55027F4C-2D71-464B-B2B0-DD188A169433}" type="slidenum">
              <a:rPr lang="en-GB" smtClean="0"/>
              <a:pPr/>
              <a:t>51</a:t>
            </a:fld>
            <a:endParaRPr lang="en-GB" dirty="0"/>
          </a:p>
        </p:txBody>
      </p:sp>
      <p:pic>
        <p:nvPicPr>
          <p:cNvPr id="5" name="Picture 4" descr="http://www.jkuat.ac.ke/wp-content/themes/jkuat/images/logo-jkuat.jpg"/>
          <p:cNvPicPr>
            <a:picLocks noChangeAspect="1"/>
          </p:cNvPicPr>
          <p:nvPr/>
        </p:nvPicPr>
        <p:blipFill>
          <a:blip r:embed="rId2" cstate="print"/>
          <a:srcRect r="83974"/>
          <a:stretch>
            <a:fillRect/>
          </a:stretch>
        </p:blipFill>
        <p:spPr bwMode="auto">
          <a:xfrm>
            <a:off x="11237837" y="5733095"/>
            <a:ext cx="877050" cy="841949"/>
          </a:xfrm>
          <a:prstGeom prst="rect">
            <a:avLst/>
          </a:prstGeom>
          <a:noFill/>
          <a:ln w="9525">
            <a:noFill/>
            <a:miter lim="800000"/>
            <a:headEnd/>
            <a:tailEnd/>
          </a:ln>
        </p:spPr>
      </p:pic>
    </p:spTree>
    <p:extLst>
      <p:ext uri="{BB962C8B-B14F-4D97-AF65-F5344CB8AC3E}">
        <p14:creationId xmlns:p14="http://schemas.microsoft.com/office/powerpoint/2010/main" xmlns="" val="285829997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3400" y="2397125"/>
            <a:ext cx="10515600" cy="1325563"/>
          </a:xfrm>
          <a:solidFill>
            <a:schemeClr val="tx1"/>
          </a:solidFill>
        </p:spPr>
        <p:txBody>
          <a:bodyPr>
            <a:normAutofit/>
          </a:bodyPr>
          <a:lstStyle/>
          <a:p>
            <a:pPr algn="ctr"/>
            <a:r>
              <a:rPr lang="en-US" sz="8000" b="1" dirty="0" smtClean="0">
                <a:solidFill>
                  <a:schemeClr val="bg1"/>
                </a:solidFill>
                <a:effectLst>
                  <a:outerShdw blurRad="38100" dist="38100" dir="2700000" algn="tl">
                    <a:srgbClr val="000000">
                      <a:alpha val="43137"/>
                    </a:srgbClr>
                  </a:outerShdw>
                </a:effectLst>
              </a:rPr>
              <a:t>THANK YOU</a:t>
            </a:r>
            <a:endParaRPr lang="en-US" sz="8000" b="1" dirty="0">
              <a:solidFill>
                <a:schemeClr val="bg1"/>
              </a:solidFill>
              <a:effectLst>
                <a:outerShdw blurRad="38100" dist="38100" dir="2700000" algn="tl">
                  <a:srgbClr val="000000">
                    <a:alpha val="43137"/>
                  </a:srgbClr>
                </a:outerShdw>
              </a:effectLst>
            </a:endParaRPr>
          </a:p>
        </p:txBody>
      </p:sp>
      <p:sp>
        <p:nvSpPr>
          <p:cNvPr id="4" name="Slide Number Placeholder 3"/>
          <p:cNvSpPr>
            <a:spLocks noGrp="1"/>
          </p:cNvSpPr>
          <p:nvPr>
            <p:ph type="sldNum" sz="quarter" idx="12"/>
          </p:nvPr>
        </p:nvSpPr>
        <p:spPr/>
        <p:txBody>
          <a:bodyPr/>
          <a:lstStyle/>
          <a:p>
            <a:fld id="{55027F4C-2D71-464B-B2B0-DD188A169433}" type="slidenum">
              <a:rPr lang="en-GB" smtClean="0"/>
              <a:pPr/>
              <a:t>52</a:t>
            </a:fld>
            <a:endParaRPr lang="en-GB"/>
          </a:p>
        </p:txBody>
      </p:sp>
      <p:pic>
        <p:nvPicPr>
          <p:cNvPr id="5" name="Picture 4" descr="http://www.jkuat.ac.ke/wp-content/themes/jkuat/images/logo-jkuat.jpg"/>
          <p:cNvPicPr>
            <a:picLocks noChangeAspect="1"/>
          </p:cNvPicPr>
          <p:nvPr/>
        </p:nvPicPr>
        <p:blipFill>
          <a:blip r:embed="rId2" cstate="print"/>
          <a:srcRect r="83974"/>
          <a:stretch>
            <a:fillRect/>
          </a:stretch>
        </p:blipFill>
        <p:spPr bwMode="auto">
          <a:xfrm>
            <a:off x="11125934" y="5514401"/>
            <a:ext cx="877050" cy="841949"/>
          </a:xfrm>
          <a:prstGeom prst="rect">
            <a:avLst/>
          </a:prstGeom>
          <a:noFill/>
          <a:ln w="9525">
            <a:noFill/>
            <a:miter lim="800000"/>
            <a:headEnd/>
            <a:tailEnd/>
          </a:ln>
        </p:spPr>
      </p:pic>
    </p:spTree>
    <p:extLst>
      <p:ext uri="{BB962C8B-B14F-4D97-AF65-F5344CB8AC3E}">
        <p14:creationId xmlns:p14="http://schemas.microsoft.com/office/powerpoint/2010/main" xmlns="" val="13964752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305" y="0"/>
            <a:ext cx="12156695" cy="1366092"/>
          </a:xfrm>
          <a:solidFill>
            <a:srgbClr val="002060"/>
          </a:solidFill>
        </p:spPr>
        <p:txBody>
          <a:bodyPr>
            <a:noAutofit/>
          </a:bodyPr>
          <a:lstStyle/>
          <a:p>
            <a:pPr lvl="0"/>
            <a:r>
              <a:rPr lang="en-GB" sz="2800" b="1" dirty="0" smtClean="0">
                <a:solidFill>
                  <a:schemeClr val="bg1"/>
                </a:solidFill>
                <a:latin typeface="Times New Roman" panose="02020603050405020304" pitchFamily="18" charset="0"/>
                <a:cs typeface="Times New Roman" panose="02020603050405020304" pitchFamily="18" charset="0"/>
              </a:rPr>
              <a:t>HISTORY OF UNIVERSITY RESEARCH- THE CASE OF STANFORD</a:t>
            </a:r>
            <a:endParaRPr lang="en-GB" sz="2800" b="1" dirty="0">
              <a:solidFill>
                <a:schemeClr val="bg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69831" y="1994221"/>
            <a:ext cx="11641539" cy="5278445"/>
          </a:xfrm>
        </p:spPr>
        <p:txBody>
          <a:bodyPr>
            <a:normAutofit/>
          </a:bodyPr>
          <a:lstStyle/>
          <a:p>
            <a:r>
              <a:rPr lang="en-GB" dirty="0" smtClean="0"/>
              <a:t>Outcomes of technology transfer (US)</a:t>
            </a:r>
          </a:p>
          <a:p>
            <a:pPr lvl="1"/>
            <a:r>
              <a:rPr lang="en-US" dirty="0" smtClean="0"/>
              <a:t>over the years universities have become entrepreneurial creating many Jobs through commercialization of innovations</a:t>
            </a:r>
          </a:p>
          <a:p>
            <a:pPr lvl="1"/>
            <a:endParaRPr lang="en-US" dirty="0"/>
          </a:p>
          <a:p>
            <a:pPr lvl="1"/>
            <a:r>
              <a:rPr lang="en-US" dirty="0"/>
              <a:t> </a:t>
            </a:r>
            <a:r>
              <a:rPr lang="en-US" dirty="0" smtClean="0"/>
              <a:t>Stanford university currently generate 3 million jobs annually  worth USD 2.1 trillion</a:t>
            </a:r>
          </a:p>
          <a:p>
            <a:pPr marL="457200" lvl="1" indent="0">
              <a:buNone/>
            </a:pPr>
            <a:endParaRPr lang="en-US" dirty="0" smtClean="0"/>
          </a:p>
        </p:txBody>
      </p:sp>
      <p:sp>
        <p:nvSpPr>
          <p:cNvPr id="4" name="Slide Number Placeholder 3"/>
          <p:cNvSpPr>
            <a:spLocks noGrp="1"/>
          </p:cNvSpPr>
          <p:nvPr>
            <p:ph type="sldNum" sz="quarter" idx="12"/>
          </p:nvPr>
        </p:nvSpPr>
        <p:spPr/>
        <p:txBody>
          <a:bodyPr/>
          <a:lstStyle/>
          <a:p>
            <a:fld id="{55027F4C-2D71-464B-B2B0-DD188A169433}" type="slidenum">
              <a:rPr lang="en-GB" smtClean="0"/>
              <a:pPr/>
              <a:t>6</a:t>
            </a:fld>
            <a:endParaRPr lang="en-GB"/>
          </a:p>
        </p:txBody>
      </p:sp>
      <p:sp>
        <p:nvSpPr>
          <p:cNvPr id="5" name="AutoShape 2" descr="Image result for stanford university baby incubators"/>
          <p:cNvSpPr>
            <a:spLocks noChangeAspect="1" noChangeArrowheads="1"/>
          </p:cNvSpPr>
          <p:nvPr/>
        </p:nvSpPr>
        <p:spPr bwMode="auto">
          <a:xfrm>
            <a:off x="155575" y="-1790700"/>
            <a:ext cx="5553075" cy="3743325"/>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6" name="Picture 5"/>
          <p:cNvPicPr>
            <a:picLocks noChangeAspect="1"/>
          </p:cNvPicPr>
          <p:nvPr/>
        </p:nvPicPr>
        <p:blipFill>
          <a:blip r:embed="rId3"/>
          <a:stretch>
            <a:fillRect/>
          </a:stretch>
        </p:blipFill>
        <p:spPr>
          <a:xfrm>
            <a:off x="1818368" y="4026616"/>
            <a:ext cx="4385069" cy="2944718"/>
          </a:xfrm>
          <a:prstGeom prst="rect">
            <a:avLst/>
          </a:prstGeom>
        </p:spPr>
      </p:pic>
      <p:sp>
        <p:nvSpPr>
          <p:cNvPr id="7" name="Rectangle 6"/>
          <p:cNvSpPr/>
          <p:nvPr/>
        </p:nvSpPr>
        <p:spPr>
          <a:xfrm>
            <a:off x="6146931" y="4947515"/>
            <a:ext cx="5597366" cy="369332"/>
          </a:xfrm>
          <a:prstGeom prst="rect">
            <a:avLst/>
          </a:prstGeom>
          <a:solidFill>
            <a:srgbClr val="002060"/>
          </a:solidFill>
        </p:spPr>
        <p:txBody>
          <a:bodyPr wrap="none">
            <a:spAutoFit/>
          </a:bodyPr>
          <a:lstStyle/>
          <a:p>
            <a:r>
              <a:rPr lang="en-US" b="1" dirty="0" err="1" smtClean="0">
                <a:solidFill>
                  <a:schemeClr val="bg1"/>
                </a:solidFill>
                <a:effectLst>
                  <a:outerShdw blurRad="38100" dist="38100" dir="2700000" algn="tl">
                    <a:srgbClr val="000000">
                      <a:alpha val="43137"/>
                    </a:srgbClr>
                  </a:outerShdw>
                </a:effectLst>
              </a:rPr>
              <a:t>StanFord</a:t>
            </a:r>
            <a:r>
              <a:rPr lang="en-US" b="1" dirty="0" smtClean="0">
                <a:solidFill>
                  <a:schemeClr val="bg1"/>
                </a:solidFill>
                <a:effectLst>
                  <a:outerShdw blurRad="38100" dist="38100" dir="2700000" algn="tl">
                    <a:srgbClr val="000000">
                      <a:alpha val="43137"/>
                    </a:srgbClr>
                  </a:outerShdw>
                </a:effectLst>
              </a:rPr>
              <a:t>  innovative Warmers </a:t>
            </a:r>
            <a:r>
              <a:rPr lang="en-US" b="1" dirty="0">
                <a:solidFill>
                  <a:schemeClr val="bg1"/>
                </a:solidFill>
                <a:effectLst>
                  <a:outerShdw blurRad="38100" dist="38100" dir="2700000" algn="tl">
                    <a:srgbClr val="000000">
                      <a:alpha val="43137"/>
                    </a:srgbClr>
                  </a:outerShdw>
                </a:effectLst>
              </a:rPr>
              <a:t>to Reduce Infant </a:t>
            </a:r>
            <a:r>
              <a:rPr lang="en-US" b="1" dirty="0" smtClean="0">
                <a:solidFill>
                  <a:schemeClr val="bg1"/>
                </a:solidFill>
                <a:effectLst>
                  <a:outerShdw blurRad="38100" dist="38100" dir="2700000" algn="tl">
                    <a:srgbClr val="000000">
                      <a:alpha val="43137"/>
                    </a:srgbClr>
                  </a:outerShdw>
                </a:effectLst>
              </a:rPr>
              <a:t>Mortality</a:t>
            </a:r>
            <a:endParaRPr lang="en-US" b="1" dirty="0">
              <a:solidFill>
                <a:schemeClr val="bg1"/>
              </a:solidFill>
              <a:effectLst>
                <a:outerShdw blurRad="38100" dist="38100" dir="2700000" algn="tl">
                  <a:srgbClr val="000000">
                    <a:alpha val="43137"/>
                  </a:srgbClr>
                </a:outerShdw>
              </a:effectLst>
            </a:endParaRPr>
          </a:p>
        </p:txBody>
      </p:sp>
      <p:pic>
        <p:nvPicPr>
          <p:cNvPr id="8" name="Picture 7" descr="http://www.jkuat.ac.ke/wp-content/themes/jkuat/images/logo-jkuat.jpg"/>
          <p:cNvPicPr>
            <a:picLocks noChangeAspect="1"/>
          </p:cNvPicPr>
          <p:nvPr/>
        </p:nvPicPr>
        <p:blipFill>
          <a:blip r:embed="rId4" cstate="print"/>
          <a:srcRect r="83974"/>
          <a:stretch>
            <a:fillRect/>
          </a:stretch>
        </p:blipFill>
        <p:spPr bwMode="auto">
          <a:xfrm>
            <a:off x="11314950" y="5696963"/>
            <a:ext cx="877050" cy="841949"/>
          </a:xfrm>
          <a:prstGeom prst="rect">
            <a:avLst/>
          </a:prstGeom>
          <a:noFill/>
          <a:ln w="9525">
            <a:noFill/>
            <a:miter lim="800000"/>
            <a:headEnd/>
            <a:tailEnd/>
          </a:ln>
        </p:spPr>
      </p:pic>
    </p:spTree>
    <p:extLst>
      <p:ext uri="{BB962C8B-B14F-4D97-AF65-F5344CB8AC3E}">
        <p14:creationId xmlns:p14="http://schemas.microsoft.com/office/powerpoint/2010/main" xmlns="" val="37630262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p:cNvSpPr>
          <p:nvPr>
            <p:ph type="title" idx="4294967295"/>
          </p:nvPr>
        </p:nvSpPr>
        <p:spPr>
          <a:xfrm>
            <a:off x="49457" y="-9484"/>
            <a:ext cx="12142543" cy="978022"/>
          </a:xfrm>
          <a:solidFill>
            <a:srgbClr val="003399"/>
          </a:solidFill>
        </p:spPr>
        <p:txBody>
          <a:bodyPr>
            <a:noAutofit/>
          </a:bodyPr>
          <a:lstStyle/>
          <a:p>
            <a:r>
              <a:rPr lang="en-US" sz="5400" b="1"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THE INNOVATION PROCESS</a:t>
            </a:r>
            <a:endParaRPr lang="en-US" sz="54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10" name="Oval 9"/>
          <p:cNvSpPr/>
          <p:nvPr/>
        </p:nvSpPr>
        <p:spPr>
          <a:xfrm>
            <a:off x="1524000" y="1676400"/>
            <a:ext cx="1600200" cy="10668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a:solidFill>
                <a:srgbClr val="5B5249"/>
              </a:solidFill>
              <a:cs typeface="Arial" charset="0"/>
            </a:endParaRPr>
          </a:p>
        </p:txBody>
      </p:sp>
      <p:sp>
        <p:nvSpPr>
          <p:cNvPr id="11" name="Oval 10"/>
          <p:cNvSpPr/>
          <p:nvPr/>
        </p:nvSpPr>
        <p:spPr>
          <a:xfrm>
            <a:off x="1524000" y="3810000"/>
            <a:ext cx="1676400" cy="10668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a:solidFill>
                <a:srgbClr val="5B5249"/>
              </a:solidFill>
              <a:cs typeface="Arial" charset="0"/>
            </a:endParaRPr>
          </a:p>
        </p:txBody>
      </p:sp>
      <p:sp>
        <p:nvSpPr>
          <p:cNvPr id="12" name="Oval 11"/>
          <p:cNvSpPr/>
          <p:nvPr/>
        </p:nvSpPr>
        <p:spPr>
          <a:xfrm>
            <a:off x="3962400" y="3886200"/>
            <a:ext cx="1676400" cy="10668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a:solidFill>
                <a:srgbClr val="5B5249"/>
              </a:solidFill>
              <a:cs typeface="Arial" charset="0"/>
            </a:endParaRPr>
          </a:p>
        </p:txBody>
      </p:sp>
      <p:sp>
        <p:nvSpPr>
          <p:cNvPr id="13" name="Oval 12"/>
          <p:cNvSpPr/>
          <p:nvPr/>
        </p:nvSpPr>
        <p:spPr>
          <a:xfrm>
            <a:off x="6324600" y="3962400"/>
            <a:ext cx="1752600" cy="10668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a:solidFill>
                <a:srgbClr val="5B5249"/>
              </a:solidFill>
              <a:cs typeface="Arial" charset="0"/>
            </a:endParaRPr>
          </a:p>
        </p:txBody>
      </p:sp>
      <p:sp>
        <p:nvSpPr>
          <p:cNvPr id="14" name="Oval 13"/>
          <p:cNvSpPr/>
          <p:nvPr/>
        </p:nvSpPr>
        <p:spPr>
          <a:xfrm>
            <a:off x="8686800" y="3886200"/>
            <a:ext cx="1905000" cy="10668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1400" b="1" dirty="0">
                <a:solidFill>
                  <a:srgbClr val="000000"/>
                </a:solidFill>
                <a:latin typeface="Arial" pitchFamily="34" charset="0"/>
                <a:cs typeface="Arial" pitchFamily="34" charset="0"/>
              </a:rPr>
              <a:t>SOCIO-ECONOMIC BENEFIT</a:t>
            </a:r>
          </a:p>
        </p:txBody>
      </p:sp>
      <p:sp>
        <p:nvSpPr>
          <p:cNvPr id="14344" name="TextBox 14"/>
          <p:cNvSpPr txBox="1">
            <a:spLocks noChangeArrowheads="1"/>
          </p:cNvSpPr>
          <p:nvPr/>
        </p:nvSpPr>
        <p:spPr bwMode="auto">
          <a:xfrm>
            <a:off x="1756230" y="2035338"/>
            <a:ext cx="1215570"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1200">
                <a:solidFill>
                  <a:schemeClr val="tx1"/>
                </a:solidFill>
                <a:latin typeface="Tahoma" pitchFamily="34" charset="0"/>
                <a:cs typeface="Arial" charset="0"/>
              </a:defRPr>
            </a:lvl1pPr>
            <a:lvl2pPr marL="742950" indent="-285750" eaLnBrk="0" hangingPunct="0">
              <a:defRPr sz="1200">
                <a:solidFill>
                  <a:schemeClr val="tx1"/>
                </a:solidFill>
                <a:latin typeface="Tahoma" pitchFamily="34" charset="0"/>
                <a:cs typeface="Arial" charset="0"/>
              </a:defRPr>
            </a:lvl2pPr>
            <a:lvl3pPr marL="1143000" indent="-228600" eaLnBrk="0" hangingPunct="0">
              <a:defRPr sz="1200">
                <a:solidFill>
                  <a:schemeClr val="tx1"/>
                </a:solidFill>
                <a:latin typeface="Tahoma" pitchFamily="34" charset="0"/>
                <a:cs typeface="Arial" charset="0"/>
              </a:defRPr>
            </a:lvl3pPr>
            <a:lvl4pPr marL="1600200" indent="-228600" eaLnBrk="0" hangingPunct="0">
              <a:defRPr sz="1200">
                <a:solidFill>
                  <a:schemeClr val="tx1"/>
                </a:solidFill>
                <a:latin typeface="Tahoma" pitchFamily="34" charset="0"/>
                <a:cs typeface="Arial" charset="0"/>
              </a:defRPr>
            </a:lvl4pPr>
            <a:lvl5pPr marL="2057400" indent="-228600" eaLnBrk="0" hangingPunct="0">
              <a:defRPr sz="1200">
                <a:solidFill>
                  <a:schemeClr val="tx1"/>
                </a:solidFill>
                <a:latin typeface="Tahoma" pitchFamily="34" charset="0"/>
                <a:cs typeface="Arial" charset="0"/>
              </a:defRPr>
            </a:lvl5pPr>
            <a:lvl6pPr marL="2514600" indent="-228600" eaLnBrk="0" fontAlgn="base" hangingPunct="0">
              <a:spcBef>
                <a:spcPct val="0"/>
              </a:spcBef>
              <a:spcAft>
                <a:spcPct val="0"/>
              </a:spcAft>
              <a:defRPr sz="1200">
                <a:solidFill>
                  <a:schemeClr val="tx1"/>
                </a:solidFill>
                <a:latin typeface="Tahoma" pitchFamily="34" charset="0"/>
                <a:cs typeface="Arial" charset="0"/>
              </a:defRPr>
            </a:lvl6pPr>
            <a:lvl7pPr marL="2971800" indent="-228600" eaLnBrk="0" fontAlgn="base" hangingPunct="0">
              <a:spcBef>
                <a:spcPct val="0"/>
              </a:spcBef>
              <a:spcAft>
                <a:spcPct val="0"/>
              </a:spcAft>
              <a:defRPr sz="1200">
                <a:solidFill>
                  <a:schemeClr val="tx1"/>
                </a:solidFill>
                <a:latin typeface="Tahoma" pitchFamily="34" charset="0"/>
                <a:cs typeface="Arial" charset="0"/>
              </a:defRPr>
            </a:lvl7pPr>
            <a:lvl8pPr marL="3429000" indent="-228600" eaLnBrk="0" fontAlgn="base" hangingPunct="0">
              <a:spcBef>
                <a:spcPct val="0"/>
              </a:spcBef>
              <a:spcAft>
                <a:spcPct val="0"/>
              </a:spcAft>
              <a:defRPr sz="1200">
                <a:solidFill>
                  <a:schemeClr val="tx1"/>
                </a:solidFill>
                <a:latin typeface="Tahoma" pitchFamily="34" charset="0"/>
                <a:cs typeface="Arial" charset="0"/>
              </a:defRPr>
            </a:lvl8pPr>
            <a:lvl9pPr marL="3886200" indent="-228600" eaLnBrk="0" fontAlgn="base" hangingPunct="0">
              <a:spcBef>
                <a:spcPct val="0"/>
              </a:spcBef>
              <a:spcAft>
                <a:spcPct val="0"/>
              </a:spcAft>
              <a:defRPr sz="1200">
                <a:solidFill>
                  <a:schemeClr val="tx1"/>
                </a:solidFill>
                <a:latin typeface="Tahoma" pitchFamily="34" charset="0"/>
                <a:cs typeface="Arial" charset="0"/>
              </a:defRPr>
            </a:lvl9pPr>
          </a:lstStyle>
          <a:p>
            <a:pPr eaLnBrk="1" hangingPunct="1"/>
            <a:r>
              <a:rPr lang="en-US" sz="2000" b="1" dirty="0">
                <a:solidFill>
                  <a:srgbClr val="000000"/>
                </a:solidFill>
              </a:rPr>
              <a:t>INPUTS</a:t>
            </a:r>
          </a:p>
        </p:txBody>
      </p:sp>
      <p:sp>
        <p:nvSpPr>
          <p:cNvPr id="14345" name="TextBox 15"/>
          <p:cNvSpPr txBox="1">
            <a:spLocks noChangeArrowheads="1"/>
          </p:cNvSpPr>
          <p:nvPr/>
        </p:nvSpPr>
        <p:spPr bwMode="auto">
          <a:xfrm>
            <a:off x="1600200" y="4114801"/>
            <a:ext cx="1752600"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1200">
                <a:solidFill>
                  <a:schemeClr val="tx1"/>
                </a:solidFill>
                <a:latin typeface="Tahoma" pitchFamily="34" charset="0"/>
                <a:cs typeface="Arial" charset="0"/>
              </a:defRPr>
            </a:lvl1pPr>
            <a:lvl2pPr marL="742950" indent="-285750" eaLnBrk="0" hangingPunct="0">
              <a:defRPr sz="1200">
                <a:solidFill>
                  <a:schemeClr val="tx1"/>
                </a:solidFill>
                <a:latin typeface="Tahoma" pitchFamily="34" charset="0"/>
                <a:cs typeface="Arial" charset="0"/>
              </a:defRPr>
            </a:lvl2pPr>
            <a:lvl3pPr marL="1143000" indent="-228600" eaLnBrk="0" hangingPunct="0">
              <a:defRPr sz="1200">
                <a:solidFill>
                  <a:schemeClr val="tx1"/>
                </a:solidFill>
                <a:latin typeface="Tahoma" pitchFamily="34" charset="0"/>
                <a:cs typeface="Arial" charset="0"/>
              </a:defRPr>
            </a:lvl3pPr>
            <a:lvl4pPr marL="1600200" indent="-228600" eaLnBrk="0" hangingPunct="0">
              <a:defRPr sz="1200">
                <a:solidFill>
                  <a:schemeClr val="tx1"/>
                </a:solidFill>
                <a:latin typeface="Tahoma" pitchFamily="34" charset="0"/>
                <a:cs typeface="Arial" charset="0"/>
              </a:defRPr>
            </a:lvl4pPr>
            <a:lvl5pPr marL="2057400" indent="-228600" eaLnBrk="0" hangingPunct="0">
              <a:defRPr sz="1200">
                <a:solidFill>
                  <a:schemeClr val="tx1"/>
                </a:solidFill>
                <a:latin typeface="Tahoma" pitchFamily="34" charset="0"/>
                <a:cs typeface="Arial" charset="0"/>
              </a:defRPr>
            </a:lvl5pPr>
            <a:lvl6pPr marL="2514600" indent="-228600" eaLnBrk="0" fontAlgn="base" hangingPunct="0">
              <a:spcBef>
                <a:spcPct val="0"/>
              </a:spcBef>
              <a:spcAft>
                <a:spcPct val="0"/>
              </a:spcAft>
              <a:defRPr sz="1200">
                <a:solidFill>
                  <a:schemeClr val="tx1"/>
                </a:solidFill>
                <a:latin typeface="Tahoma" pitchFamily="34" charset="0"/>
                <a:cs typeface="Arial" charset="0"/>
              </a:defRPr>
            </a:lvl6pPr>
            <a:lvl7pPr marL="2971800" indent="-228600" eaLnBrk="0" fontAlgn="base" hangingPunct="0">
              <a:spcBef>
                <a:spcPct val="0"/>
              </a:spcBef>
              <a:spcAft>
                <a:spcPct val="0"/>
              </a:spcAft>
              <a:defRPr sz="1200">
                <a:solidFill>
                  <a:schemeClr val="tx1"/>
                </a:solidFill>
                <a:latin typeface="Tahoma" pitchFamily="34" charset="0"/>
                <a:cs typeface="Arial" charset="0"/>
              </a:defRPr>
            </a:lvl7pPr>
            <a:lvl8pPr marL="3429000" indent="-228600" eaLnBrk="0" fontAlgn="base" hangingPunct="0">
              <a:spcBef>
                <a:spcPct val="0"/>
              </a:spcBef>
              <a:spcAft>
                <a:spcPct val="0"/>
              </a:spcAft>
              <a:defRPr sz="1200">
                <a:solidFill>
                  <a:schemeClr val="tx1"/>
                </a:solidFill>
                <a:latin typeface="Tahoma" pitchFamily="34" charset="0"/>
                <a:cs typeface="Arial" charset="0"/>
              </a:defRPr>
            </a:lvl8pPr>
            <a:lvl9pPr marL="3886200" indent="-228600" eaLnBrk="0" fontAlgn="base" hangingPunct="0">
              <a:spcBef>
                <a:spcPct val="0"/>
              </a:spcBef>
              <a:spcAft>
                <a:spcPct val="0"/>
              </a:spcAft>
              <a:defRPr sz="1200">
                <a:solidFill>
                  <a:schemeClr val="tx1"/>
                </a:solidFill>
                <a:latin typeface="Tahoma" pitchFamily="34" charset="0"/>
                <a:cs typeface="Arial" charset="0"/>
              </a:defRPr>
            </a:lvl9pPr>
          </a:lstStyle>
          <a:p>
            <a:pPr eaLnBrk="1" hangingPunct="1"/>
            <a:r>
              <a:rPr lang="en-US" sz="1400" b="1" dirty="0">
                <a:solidFill>
                  <a:srgbClr val="000000"/>
                </a:solidFill>
              </a:rPr>
              <a:t>RESERCH AND DEVELOPMENT</a:t>
            </a:r>
          </a:p>
        </p:txBody>
      </p:sp>
      <p:sp>
        <p:nvSpPr>
          <p:cNvPr id="14346" name="TextBox 16"/>
          <p:cNvSpPr txBox="1">
            <a:spLocks noChangeArrowheads="1"/>
          </p:cNvSpPr>
          <p:nvPr/>
        </p:nvSpPr>
        <p:spPr bwMode="auto">
          <a:xfrm>
            <a:off x="4038600" y="4114801"/>
            <a:ext cx="1600200"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1200">
                <a:solidFill>
                  <a:schemeClr val="tx1"/>
                </a:solidFill>
                <a:latin typeface="Tahoma" pitchFamily="34" charset="0"/>
                <a:cs typeface="Arial" charset="0"/>
              </a:defRPr>
            </a:lvl1pPr>
            <a:lvl2pPr marL="742950" indent="-285750" eaLnBrk="0" hangingPunct="0">
              <a:defRPr sz="1200">
                <a:solidFill>
                  <a:schemeClr val="tx1"/>
                </a:solidFill>
                <a:latin typeface="Tahoma" pitchFamily="34" charset="0"/>
                <a:cs typeface="Arial" charset="0"/>
              </a:defRPr>
            </a:lvl2pPr>
            <a:lvl3pPr marL="1143000" indent="-228600" eaLnBrk="0" hangingPunct="0">
              <a:defRPr sz="1200">
                <a:solidFill>
                  <a:schemeClr val="tx1"/>
                </a:solidFill>
                <a:latin typeface="Tahoma" pitchFamily="34" charset="0"/>
                <a:cs typeface="Arial" charset="0"/>
              </a:defRPr>
            </a:lvl3pPr>
            <a:lvl4pPr marL="1600200" indent="-228600" eaLnBrk="0" hangingPunct="0">
              <a:defRPr sz="1200">
                <a:solidFill>
                  <a:schemeClr val="tx1"/>
                </a:solidFill>
                <a:latin typeface="Tahoma" pitchFamily="34" charset="0"/>
                <a:cs typeface="Arial" charset="0"/>
              </a:defRPr>
            </a:lvl4pPr>
            <a:lvl5pPr marL="2057400" indent="-228600" eaLnBrk="0" hangingPunct="0">
              <a:defRPr sz="1200">
                <a:solidFill>
                  <a:schemeClr val="tx1"/>
                </a:solidFill>
                <a:latin typeface="Tahoma" pitchFamily="34" charset="0"/>
                <a:cs typeface="Arial" charset="0"/>
              </a:defRPr>
            </a:lvl5pPr>
            <a:lvl6pPr marL="2514600" indent="-228600" eaLnBrk="0" fontAlgn="base" hangingPunct="0">
              <a:spcBef>
                <a:spcPct val="0"/>
              </a:spcBef>
              <a:spcAft>
                <a:spcPct val="0"/>
              </a:spcAft>
              <a:defRPr sz="1200">
                <a:solidFill>
                  <a:schemeClr val="tx1"/>
                </a:solidFill>
                <a:latin typeface="Tahoma" pitchFamily="34" charset="0"/>
                <a:cs typeface="Arial" charset="0"/>
              </a:defRPr>
            </a:lvl6pPr>
            <a:lvl7pPr marL="2971800" indent="-228600" eaLnBrk="0" fontAlgn="base" hangingPunct="0">
              <a:spcBef>
                <a:spcPct val="0"/>
              </a:spcBef>
              <a:spcAft>
                <a:spcPct val="0"/>
              </a:spcAft>
              <a:defRPr sz="1200">
                <a:solidFill>
                  <a:schemeClr val="tx1"/>
                </a:solidFill>
                <a:latin typeface="Tahoma" pitchFamily="34" charset="0"/>
                <a:cs typeface="Arial" charset="0"/>
              </a:defRPr>
            </a:lvl7pPr>
            <a:lvl8pPr marL="3429000" indent="-228600" eaLnBrk="0" fontAlgn="base" hangingPunct="0">
              <a:spcBef>
                <a:spcPct val="0"/>
              </a:spcBef>
              <a:spcAft>
                <a:spcPct val="0"/>
              </a:spcAft>
              <a:defRPr sz="1200">
                <a:solidFill>
                  <a:schemeClr val="tx1"/>
                </a:solidFill>
                <a:latin typeface="Tahoma" pitchFamily="34" charset="0"/>
                <a:cs typeface="Arial" charset="0"/>
              </a:defRPr>
            </a:lvl8pPr>
            <a:lvl9pPr marL="3886200" indent="-228600" eaLnBrk="0" fontAlgn="base" hangingPunct="0">
              <a:spcBef>
                <a:spcPct val="0"/>
              </a:spcBef>
              <a:spcAft>
                <a:spcPct val="0"/>
              </a:spcAft>
              <a:defRPr sz="1200">
                <a:solidFill>
                  <a:schemeClr val="tx1"/>
                </a:solidFill>
                <a:latin typeface="Tahoma" pitchFamily="34" charset="0"/>
                <a:cs typeface="Arial" charset="0"/>
              </a:defRPr>
            </a:lvl9pPr>
          </a:lstStyle>
          <a:p>
            <a:pPr eaLnBrk="1" hangingPunct="1"/>
            <a:r>
              <a:rPr lang="en-US" sz="1400" b="1" dirty="0">
                <a:solidFill>
                  <a:srgbClr val="000000"/>
                </a:solidFill>
              </a:rPr>
              <a:t>PRODUCT  DEVELOPMENT</a:t>
            </a:r>
          </a:p>
        </p:txBody>
      </p:sp>
      <p:sp>
        <p:nvSpPr>
          <p:cNvPr id="14347" name="TextBox 17"/>
          <p:cNvSpPr txBox="1">
            <a:spLocks noChangeArrowheads="1"/>
          </p:cNvSpPr>
          <p:nvPr/>
        </p:nvSpPr>
        <p:spPr bwMode="auto">
          <a:xfrm>
            <a:off x="6324600" y="4267200"/>
            <a:ext cx="175260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1200">
                <a:solidFill>
                  <a:schemeClr val="tx1"/>
                </a:solidFill>
                <a:latin typeface="Tahoma" pitchFamily="34" charset="0"/>
                <a:cs typeface="Arial" charset="0"/>
              </a:defRPr>
            </a:lvl1pPr>
            <a:lvl2pPr marL="742950" indent="-285750" eaLnBrk="0" hangingPunct="0">
              <a:defRPr sz="1200">
                <a:solidFill>
                  <a:schemeClr val="tx1"/>
                </a:solidFill>
                <a:latin typeface="Tahoma" pitchFamily="34" charset="0"/>
                <a:cs typeface="Arial" charset="0"/>
              </a:defRPr>
            </a:lvl2pPr>
            <a:lvl3pPr marL="1143000" indent="-228600" eaLnBrk="0" hangingPunct="0">
              <a:defRPr sz="1200">
                <a:solidFill>
                  <a:schemeClr val="tx1"/>
                </a:solidFill>
                <a:latin typeface="Tahoma" pitchFamily="34" charset="0"/>
                <a:cs typeface="Arial" charset="0"/>
              </a:defRPr>
            </a:lvl3pPr>
            <a:lvl4pPr marL="1600200" indent="-228600" eaLnBrk="0" hangingPunct="0">
              <a:defRPr sz="1200">
                <a:solidFill>
                  <a:schemeClr val="tx1"/>
                </a:solidFill>
                <a:latin typeface="Tahoma" pitchFamily="34" charset="0"/>
                <a:cs typeface="Arial" charset="0"/>
              </a:defRPr>
            </a:lvl4pPr>
            <a:lvl5pPr marL="2057400" indent="-228600" eaLnBrk="0" hangingPunct="0">
              <a:defRPr sz="1200">
                <a:solidFill>
                  <a:schemeClr val="tx1"/>
                </a:solidFill>
                <a:latin typeface="Tahoma" pitchFamily="34" charset="0"/>
                <a:cs typeface="Arial" charset="0"/>
              </a:defRPr>
            </a:lvl5pPr>
            <a:lvl6pPr marL="2514600" indent="-228600" eaLnBrk="0" fontAlgn="base" hangingPunct="0">
              <a:spcBef>
                <a:spcPct val="0"/>
              </a:spcBef>
              <a:spcAft>
                <a:spcPct val="0"/>
              </a:spcAft>
              <a:defRPr sz="1200">
                <a:solidFill>
                  <a:schemeClr val="tx1"/>
                </a:solidFill>
                <a:latin typeface="Tahoma" pitchFamily="34" charset="0"/>
                <a:cs typeface="Arial" charset="0"/>
              </a:defRPr>
            </a:lvl6pPr>
            <a:lvl7pPr marL="2971800" indent="-228600" eaLnBrk="0" fontAlgn="base" hangingPunct="0">
              <a:spcBef>
                <a:spcPct val="0"/>
              </a:spcBef>
              <a:spcAft>
                <a:spcPct val="0"/>
              </a:spcAft>
              <a:defRPr sz="1200">
                <a:solidFill>
                  <a:schemeClr val="tx1"/>
                </a:solidFill>
                <a:latin typeface="Tahoma" pitchFamily="34" charset="0"/>
                <a:cs typeface="Arial" charset="0"/>
              </a:defRPr>
            </a:lvl7pPr>
            <a:lvl8pPr marL="3429000" indent="-228600" eaLnBrk="0" fontAlgn="base" hangingPunct="0">
              <a:spcBef>
                <a:spcPct val="0"/>
              </a:spcBef>
              <a:spcAft>
                <a:spcPct val="0"/>
              </a:spcAft>
              <a:defRPr sz="1200">
                <a:solidFill>
                  <a:schemeClr val="tx1"/>
                </a:solidFill>
                <a:latin typeface="Tahoma" pitchFamily="34" charset="0"/>
                <a:cs typeface="Arial" charset="0"/>
              </a:defRPr>
            </a:lvl8pPr>
            <a:lvl9pPr marL="3886200" indent="-228600" eaLnBrk="0" fontAlgn="base" hangingPunct="0">
              <a:spcBef>
                <a:spcPct val="0"/>
              </a:spcBef>
              <a:spcAft>
                <a:spcPct val="0"/>
              </a:spcAft>
              <a:defRPr sz="1200">
                <a:solidFill>
                  <a:schemeClr val="tx1"/>
                </a:solidFill>
                <a:latin typeface="Tahoma" pitchFamily="34" charset="0"/>
                <a:cs typeface="Arial" charset="0"/>
              </a:defRPr>
            </a:lvl9pPr>
          </a:lstStyle>
          <a:p>
            <a:pPr eaLnBrk="1" hangingPunct="1"/>
            <a:r>
              <a:rPr lang="en-US" sz="1400" b="1">
                <a:solidFill>
                  <a:srgbClr val="000000"/>
                </a:solidFill>
              </a:rPr>
              <a:t>DISSEMINATION</a:t>
            </a:r>
          </a:p>
        </p:txBody>
      </p:sp>
      <p:cxnSp>
        <p:nvCxnSpPr>
          <p:cNvPr id="22" name="Straight Arrow Connector 21"/>
          <p:cNvCxnSpPr/>
          <p:nvPr/>
        </p:nvCxnSpPr>
        <p:spPr>
          <a:xfrm rot="5400000">
            <a:off x="1828801" y="3276601"/>
            <a:ext cx="914400" cy="3175"/>
          </a:xfrm>
          <a:prstGeom prst="straightConnector1">
            <a:avLst/>
          </a:prstGeom>
          <a:ln w="69850">
            <a:tailEnd type="arrow"/>
          </a:ln>
        </p:spPr>
        <p:style>
          <a:lnRef idx="3">
            <a:schemeClr val="accent4"/>
          </a:lnRef>
          <a:fillRef idx="0">
            <a:schemeClr val="accent4"/>
          </a:fillRef>
          <a:effectRef idx="2">
            <a:schemeClr val="accent4"/>
          </a:effectRef>
          <a:fontRef idx="minor">
            <a:schemeClr val="tx1"/>
          </a:fontRef>
        </p:style>
      </p:cxnSp>
      <p:cxnSp>
        <p:nvCxnSpPr>
          <p:cNvPr id="23" name="Straight Arrow Connector 22"/>
          <p:cNvCxnSpPr/>
          <p:nvPr/>
        </p:nvCxnSpPr>
        <p:spPr>
          <a:xfrm>
            <a:off x="3276600" y="4419600"/>
            <a:ext cx="609600" cy="1588"/>
          </a:xfrm>
          <a:prstGeom prst="straightConnector1">
            <a:avLst/>
          </a:prstGeom>
          <a:ln w="41275">
            <a:tailEnd type="arrow"/>
          </a:ln>
        </p:spPr>
        <p:style>
          <a:lnRef idx="3">
            <a:schemeClr val="accent4"/>
          </a:lnRef>
          <a:fillRef idx="0">
            <a:schemeClr val="accent4"/>
          </a:fillRef>
          <a:effectRef idx="2">
            <a:schemeClr val="accent4"/>
          </a:effectRef>
          <a:fontRef idx="minor">
            <a:schemeClr val="tx1"/>
          </a:fontRef>
        </p:style>
      </p:cxnSp>
      <p:cxnSp>
        <p:nvCxnSpPr>
          <p:cNvPr id="26" name="Straight Arrow Connector 25"/>
          <p:cNvCxnSpPr/>
          <p:nvPr/>
        </p:nvCxnSpPr>
        <p:spPr>
          <a:xfrm>
            <a:off x="5715001" y="4419600"/>
            <a:ext cx="455613" cy="1588"/>
          </a:xfrm>
          <a:prstGeom prst="straightConnector1">
            <a:avLst/>
          </a:prstGeom>
          <a:ln w="50800">
            <a:tailEnd type="arrow"/>
          </a:ln>
        </p:spPr>
        <p:style>
          <a:lnRef idx="3">
            <a:schemeClr val="accent4"/>
          </a:lnRef>
          <a:fillRef idx="0">
            <a:schemeClr val="accent4"/>
          </a:fillRef>
          <a:effectRef idx="2">
            <a:schemeClr val="accent4"/>
          </a:effectRef>
          <a:fontRef idx="minor">
            <a:schemeClr val="tx1"/>
          </a:fontRef>
        </p:style>
      </p:cxnSp>
      <p:cxnSp>
        <p:nvCxnSpPr>
          <p:cNvPr id="28" name="Straight Arrow Connector 27"/>
          <p:cNvCxnSpPr/>
          <p:nvPr/>
        </p:nvCxnSpPr>
        <p:spPr>
          <a:xfrm>
            <a:off x="8153400" y="4419600"/>
            <a:ext cx="457200" cy="1588"/>
          </a:xfrm>
          <a:prstGeom prst="straightConnector1">
            <a:avLst/>
          </a:prstGeom>
          <a:ln w="44450">
            <a:tailEnd type="arrow"/>
          </a:ln>
        </p:spPr>
        <p:style>
          <a:lnRef idx="3">
            <a:schemeClr val="accent4"/>
          </a:lnRef>
          <a:fillRef idx="0">
            <a:schemeClr val="accent4"/>
          </a:fillRef>
          <a:effectRef idx="2">
            <a:schemeClr val="accent4"/>
          </a:effectRef>
          <a:fontRef idx="minor">
            <a:schemeClr val="tx1"/>
          </a:fontRef>
        </p:style>
      </p:cxnSp>
      <p:sp>
        <p:nvSpPr>
          <p:cNvPr id="29" name="Down Arrow 28"/>
          <p:cNvSpPr/>
          <p:nvPr/>
        </p:nvSpPr>
        <p:spPr>
          <a:xfrm>
            <a:off x="7010400" y="2895600"/>
            <a:ext cx="228600" cy="1066800"/>
          </a:xfrm>
          <a:prstGeom prst="downArrow">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cs typeface="Arial" charset="0"/>
            </a:endParaRPr>
          </a:p>
        </p:txBody>
      </p:sp>
      <p:sp>
        <p:nvSpPr>
          <p:cNvPr id="36" name="Down Arrow 35"/>
          <p:cNvSpPr/>
          <p:nvPr/>
        </p:nvSpPr>
        <p:spPr>
          <a:xfrm>
            <a:off x="9525000" y="2819400"/>
            <a:ext cx="228600" cy="1066800"/>
          </a:xfrm>
          <a:prstGeom prst="downArrow">
            <a:avLst/>
          </a:prstGeom>
          <a:solidFill>
            <a:srgbClr val="0000FF"/>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cs typeface="Arial" charset="0"/>
            </a:endParaRPr>
          </a:p>
        </p:txBody>
      </p:sp>
      <p:sp>
        <p:nvSpPr>
          <p:cNvPr id="39" name="Down Arrow 38"/>
          <p:cNvSpPr/>
          <p:nvPr/>
        </p:nvSpPr>
        <p:spPr>
          <a:xfrm>
            <a:off x="4648200" y="2819400"/>
            <a:ext cx="228600" cy="1066800"/>
          </a:xfrm>
          <a:prstGeom prst="downArrow">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cs typeface="Arial" charset="0"/>
            </a:endParaRPr>
          </a:p>
        </p:txBody>
      </p:sp>
      <p:sp>
        <p:nvSpPr>
          <p:cNvPr id="27" name="Right Arrow 26"/>
          <p:cNvSpPr/>
          <p:nvPr/>
        </p:nvSpPr>
        <p:spPr>
          <a:xfrm>
            <a:off x="3247571" y="2756353"/>
            <a:ext cx="5119914" cy="1158222"/>
          </a:xfrm>
          <a:prstGeom prst="rightArrow">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cs typeface="Arial" charset="0"/>
            </a:endParaRPr>
          </a:p>
        </p:txBody>
      </p:sp>
      <p:sp>
        <p:nvSpPr>
          <p:cNvPr id="14363" name="TextBox 30"/>
          <p:cNvSpPr txBox="1">
            <a:spLocks noChangeArrowheads="1"/>
          </p:cNvSpPr>
          <p:nvPr/>
        </p:nvSpPr>
        <p:spPr bwMode="auto">
          <a:xfrm>
            <a:off x="3886200" y="3046150"/>
            <a:ext cx="388620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1200">
                <a:solidFill>
                  <a:schemeClr val="tx1"/>
                </a:solidFill>
                <a:latin typeface="Tahoma" pitchFamily="34" charset="0"/>
                <a:cs typeface="Arial" charset="0"/>
              </a:defRPr>
            </a:lvl1pPr>
            <a:lvl2pPr marL="742950" indent="-285750" eaLnBrk="0" hangingPunct="0">
              <a:defRPr sz="1200">
                <a:solidFill>
                  <a:schemeClr val="tx1"/>
                </a:solidFill>
                <a:latin typeface="Tahoma" pitchFamily="34" charset="0"/>
                <a:cs typeface="Arial" charset="0"/>
              </a:defRPr>
            </a:lvl2pPr>
            <a:lvl3pPr marL="1143000" indent="-228600" eaLnBrk="0" hangingPunct="0">
              <a:defRPr sz="1200">
                <a:solidFill>
                  <a:schemeClr val="tx1"/>
                </a:solidFill>
                <a:latin typeface="Tahoma" pitchFamily="34" charset="0"/>
                <a:cs typeface="Arial" charset="0"/>
              </a:defRPr>
            </a:lvl3pPr>
            <a:lvl4pPr marL="1600200" indent="-228600" eaLnBrk="0" hangingPunct="0">
              <a:defRPr sz="1200">
                <a:solidFill>
                  <a:schemeClr val="tx1"/>
                </a:solidFill>
                <a:latin typeface="Tahoma" pitchFamily="34" charset="0"/>
                <a:cs typeface="Arial" charset="0"/>
              </a:defRPr>
            </a:lvl4pPr>
            <a:lvl5pPr marL="2057400" indent="-228600" eaLnBrk="0" hangingPunct="0">
              <a:defRPr sz="1200">
                <a:solidFill>
                  <a:schemeClr val="tx1"/>
                </a:solidFill>
                <a:latin typeface="Tahoma" pitchFamily="34" charset="0"/>
                <a:cs typeface="Arial" charset="0"/>
              </a:defRPr>
            </a:lvl5pPr>
            <a:lvl6pPr marL="2514600" indent="-228600" eaLnBrk="0" fontAlgn="base" hangingPunct="0">
              <a:spcBef>
                <a:spcPct val="0"/>
              </a:spcBef>
              <a:spcAft>
                <a:spcPct val="0"/>
              </a:spcAft>
              <a:defRPr sz="1200">
                <a:solidFill>
                  <a:schemeClr val="tx1"/>
                </a:solidFill>
                <a:latin typeface="Tahoma" pitchFamily="34" charset="0"/>
                <a:cs typeface="Arial" charset="0"/>
              </a:defRPr>
            </a:lvl6pPr>
            <a:lvl7pPr marL="2971800" indent="-228600" eaLnBrk="0" fontAlgn="base" hangingPunct="0">
              <a:spcBef>
                <a:spcPct val="0"/>
              </a:spcBef>
              <a:spcAft>
                <a:spcPct val="0"/>
              </a:spcAft>
              <a:defRPr sz="1200">
                <a:solidFill>
                  <a:schemeClr val="tx1"/>
                </a:solidFill>
                <a:latin typeface="Tahoma" pitchFamily="34" charset="0"/>
                <a:cs typeface="Arial" charset="0"/>
              </a:defRPr>
            </a:lvl7pPr>
            <a:lvl8pPr marL="3429000" indent="-228600" eaLnBrk="0" fontAlgn="base" hangingPunct="0">
              <a:spcBef>
                <a:spcPct val="0"/>
              </a:spcBef>
              <a:spcAft>
                <a:spcPct val="0"/>
              </a:spcAft>
              <a:defRPr sz="1200">
                <a:solidFill>
                  <a:schemeClr val="tx1"/>
                </a:solidFill>
                <a:latin typeface="Tahoma" pitchFamily="34" charset="0"/>
                <a:cs typeface="Arial" charset="0"/>
              </a:defRPr>
            </a:lvl8pPr>
            <a:lvl9pPr marL="3886200" indent="-228600" eaLnBrk="0" fontAlgn="base" hangingPunct="0">
              <a:spcBef>
                <a:spcPct val="0"/>
              </a:spcBef>
              <a:spcAft>
                <a:spcPct val="0"/>
              </a:spcAft>
              <a:defRPr sz="1200">
                <a:solidFill>
                  <a:schemeClr val="tx1"/>
                </a:solidFill>
                <a:latin typeface="Tahoma" pitchFamily="34" charset="0"/>
                <a:cs typeface="Arial" charset="0"/>
              </a:defRPr>
            </a:lvl9pPr>
          </a:lstStyle>
          <a:p>
            <a:pPr eaLnBrk="1" hangingPunct="1"/>
            <a:r>
              <a:rPr lang="en-US" sz="2400" b="1" dirty="0" smtClean="0">
                <a:solidFill>
                  <a:srgbClr val="FFFF00"/>
                </a:solidFill>
              </a:rPr>
              <a:t>Needs driven Research</a:t>
            </a:r>
            <a:endParaRPr lang="en-US" sz="2400" b="1" dirty="0">
              <a:solidFill>
                <a:srgbClr val="FFFF00"/>
              </a:solidFill>
            </a:endParaRPr>
          </a:p>
        </p:txBody>
      </p:sp>
      <p:sp>
        <p:nvSpPr>
          <p:cNvPr id="14365" name="TextBox 32"/>
          <p:cNvSpPr txBox="1">
            <a:spLocks noChangeArrowheads="1"/>
          </p:cNvSpPr>
          <p:nvPr/>
        </p:nvSpPr>
        <p:spPr bwMode="auto">
          <a:xfrm>
            <a:off x="6083742" y="2094153"/>
            <a:ext cx="2209800" cy="707886"/>
          </a:xfrm>
          <a:prstGeom prst="rect">
            <a:avLst/>
          </a:prstGeom>
          <a:solidFill>
            <a:srgbClr val="002060"/>
          </a:solidFill>
          <a:ln>
            <a:noFill/>
          </a:ln>
          <a:extLst/>
        </p:spPr>
        <p:txBody>
          <a:bodyPr>
            <a:spAutoFit/>
          </a:bodyPr>
          <a:lstStyle>
            <a:lvl1pPr eaLnBrk="0" hangingPunct="0">
              <a:defRPr sz="1200">
                <a:solidFill>
                  <a:schemeClr val="tx1"/>
                </a:solidFill>
                <a:latin typeface="Tahoma" pitchFamily="34" charset="0"/>
                <a:cs typeface="Arial" charset="0"/>
              </a:defRPr>
            </a:lvl1pPr>
            <a:lvl2pPr marL="742950" indent="-285750" eaLnBrk="0" hangingPunct="0">
              <a:defRPr sz="1200">
                <a:solidFill>
                  <a:schemeClr val="tx1"/>
                </a:solidFill>
                <a:latin typeface="Tahoma" pitchFamily="34" charset="0"/>
                <a:cs typeface="Arial" charset="0"/>
              </a:defRPr>
            </a:lvl2pPr>
            <a:lvl3pPr marL="1143000" indent="-228600" eaLnBrk="0" hangingPunct="0">
              <a:defRPr sz="1200">
                <a:solidFill>
                  <a:schemeClr val="tx1"/>
                </a:solidFill>
                <a:latin typeface="Tahoma" pitchFamily="34" charset="0"/>
                <a:cs typeface="Arial" charset="0"/>
              </a:defRPr>
            </a:lvl3pPr>
            <a:lvl4pPr marL="1600200" indent="-228600" eaLnBrk="0" hangingPunct="0">
              <a:defRPr sz="1200">
                <a:solidFill>
                  <a:schemeClr val="tx1"/>
                </a:solidFill>
                <a:latin typeface="Tahoma" pitchFamily="34" charset="0"/>
                <a:cs typeface="Arial" charset="0"/>
              </a:defRPr>
            </a:lvl4pPr>
            <a:lvl5pPr marL="2057400" indent="-228600" eaLnBrk="0" hangingPunct="0">
              <a:defRPr sz="1200">
                <a:solidFill>
                  <a:schemeClr val="tx1"/>
                </a:solidFill>
                <a:latin typeface="Tahoma" pitchFamily="34" charset="0"/>
                <a:cs typeface="Arial" charset="0"/>
              </a:defRPr>
            </a:lvl5pPr>
            <a:lvl6pPr marL="2514600" indent="-228600" eaLnBrk="0" fontAlgn="base" hangingPunct="0">
              <a:spcBef>
                <a:spcPct val="0"/>
              </a:spcBef>
              <a:spcAft>
                <a:spcPct val="0"/>
              </a:spcAft>
              <a:defRPr sz="1200">
                <a:solidFill>
                  <a:schemeClr val="tx1"/>
                </a:solidFill>
                <a:latin typeface="Tahoma" pitchFamily="34" charset="0"/>
                <a:cs typeface="Arial" charset="0"/>
              </a:defRPr>
            </a:lvl6pPr>
            <a:lvl7pPr marL="2971800" indent="-228600" eaLnBrk="0" fontAlgn="base" hangingPunct="0">
              <a:spcBef>
                <a:spcPct val="0"/>
              </a:spcBef>
              <a:spcAft>
                <a:spcPct val="0"/>
              </a:spcAft>
              <a:defRPr sz="1200">
                <a:solidFill>
                  <a:schemeClr val="tx1"/>
                </a:solidFill>
                <a:latin typeface="Tahoma" pitchFamily="34" charset="0"/>
                <a:cs typeface="Arial" charset="0"/>
              </a:defRPr>
            </a:lvl7pPr>
            <a:lvl8pPr marL="3429000" indent="-228600" eaLnBrk="0" fontAlgn="base" hangingPunct="0">
              <a:spcBef>
                <a:spcPct val="0"/>
              </a:spcBef>
              <a:spcAft>
                <a:spcPct val="0"/>
              </a:spcAft>
              <a:defRPr sz="1200">
                <a:solidFill>
                  <a:schemeClr val="tx1"/>
                </a:solidFill>
                <a:latin typeface="Tahoma" pitchFamily="34" charset="0"/>
                <a:cs typeface="Arial" charset="0"/>
              </a:defRPr>
            </a:lvl8pPr>
            <a:lvl9pPr marL="3886200" indent="-228600" eaLnBrk="0" fontAlgn="base" hangingPunct="0">
              <a:spcBef>
                <a:spcPct val="0"/>
              </a:spcBef>
              <a:spcAft>
                <a:spcPct val="0"/>
              </a:spcAft>
              <a:defRPr sz="1200">
                <a:solidFill>
                  <a:schemeClr val="tx1"/>
                </a:solidFill>
                <a:latin typeface="Tahoma" pitchFamily="34" charset="0"/>
                <a:cs typeface="Arial" charset="0"/>
              </a:defRPr>
            </a:lvl9pPr>
          </a:lstStyle>
          <a:p>
            <a:pPr eaLnBrk="1" hangingPunct="1"/>
            <a:r>
              <a:rPr lang="en-US" sz="2000" dirty="0">
                <a:solidFill>
                  <a:schemeClr val="bg1"/>
                </a:solidFill>
              </a:rPr>
              <a:t>Customer feedback </a:t>
            </a:r>
          </a:p>
        </p:txBody>
      </p:sp>
      <p:sp>
        <p:nvSpPr>
          <p:cNvPr id="14366" name="TextBox 33"/>
          <p:cNvSpPr txBox="1">
            <a:spLocks noChangeArrowheads="1"/>
          </p:cNvSpPr>
          <p:nvPr/>
        </p:nvSpPr>
        <p:spPr bwMode="auto">
          <a:xfrm>
            <a:off x="3488456" y="2299318"/>
            <a:ext cx="2234783" cy="400110"/>
          </a:xfrm>
          <a:prstGeom prst="rect">
            <a:avLst/>
          </a:prstGeom>
          <a:solidFill>
            <a:srgbClr val="002060"/>
          </a:solidFill>
          <a:ln>
            <a:noFill/>
          </a:ln>
          <a:extLst/>
        </p:spPr>
        <p:txBody>
          <a:bodyPr wrap="square">
            <a:spAutoFit/>
          </a:bodyPr>
          <a:lstStyle>
            <a:lvl1pPr eaLnBrk="0" hangingPunct="0">
              <a:defRPr sz="1200">
                <a:solidFill>
                  <a:schemeClr val="tx1"/>
                </a:solidFill>
                <a:latin typeface="Tahoma" pitchFamily="34" charset="0"/>
                <a:cs typeface="Arial" charset="0"/>
              </a:defRPr>
            </a:lvl1pPr>
            <a:lvl2pPr marL="742950" indent="-285750" eaLnBrk="0" hangingPunct="0">
              <a:defRPr sz="1200">
                <a:solidFill>
                  <a:schemeClr val="tx1"/>
                </a:solidFill>
                <a:latin typeface="Tahoma" pitchFamily="34" charset="0"/>
                <a:cs typeface="Arial" charset="0"/>
              </a:defRPr>
            </a:lvl2pPr>
            <a:lvl3pPr marL="1143000" indent="-228600" eaLnBrk="0" hangingPunct="0">
              <a:defRPr sz="1200">
                <a:solidFill>
                  <a:schemeClr val="tx1"/>
                </a:solidFill>
                <a:latin typeface="Tahoma" pitchFamily="34" charset="0"/>
                <a:cs typeface="Arial" charset="0"/>
              </a:defRPr>
            </a:lvl3pPr>
            <a:lvl4pPr marL="1600200" indent="-228600" eaLnBrk="0" hangingPunct="0">
              <a:defRPr sz="1200">
                <a:solidFill>
                  <a:schemeClr val="tx1"/>
                </a:solidFill>
                <a:latin typeface="Tahoma" pitchFamily="34" charset="0"/>
                <a:cs typeface="Arial" charset="0"/>
              </a:defRPr>
            </a:lvl4pPr>
            <a:lvl5pPr marL="2057400" indent="-228600" eaLnBrk="0" hangingPunct="0">
              <a:defRPr sz="1200">
                <a:solidFill>
                  <a:schemeClr val="tx1"/>
                </a:solidFill>
                <a:latin typeface="Tahoma" pitchFamily="34" charset="0"/>
                <a:cs typeface="Arial" charset="0"/>
              </a:defRPr>
            </a:lvl5pPr>
            <a:lvl6pPr marL="2514600" indent="-228600" eaLnBrk="0" fontAlgn="base" hangingPunct="0">
              <a:spcBef>
                <a:spcPct val="0"/>
              </a:spcBef>
              <a:spcAft>
                <a:spcPct val="0"/>
              </a:spcAft>
              <a:defRPr sz="1200">
                <a:solidFill>
                  <a:schemeClr val="tx1"/>
                </a:solidFill>
                <a:latin typeface="Tahoma" pitchFamily="34" charset="0"/>
                <a:cs typeface="Arial" charset="0"/>
              </a:defRPr>
            </a:lvl6pPr>
            <a:lvl7pPr marL="2971800" indent="-228600" eaLnBrk="0" fontAlgn="base" hangingPunct="0">
              <a:spcBef>
                <a:spcPct val="0"/>
              </a:spcBef>
              <a:spcAft>
                <a:spcPct val="0"/>
              </a:spcAft>
              <a:defRPr sz="1200">
                <a:solidFill>
                  <a:schemeClr val="tx1"/>
                </a:solidFill>
                <a:latin typeface="Tahoma" pitchFamily="34" charset="0"/>
                <a:cs typeface="Arial" charset="0"/>
              </a:defRPr>
            </a:lvl7pPr>
            <a:lvl8pPr marL="3429000" indent="-228600" eaLnBrk="0" fontAlgn="base" hangingPunct="0">
              <a:spcBef>
                <a:spcPct val="0"/>
              </a:spcBef>
              <a:spcAft>
                <a:spcPct val="0"/>
              </a:spcAft>
              <a:defRPr sz="1200">
                <a:solidFill>
                  <a:schemeClr val="tx1"/>
                </a:solidFill>
                <a:latin typeface="Tahoma" pitchFamily="34" charset="0"/>
                <a:cs typeface="Arial" charset="0"/>
              </a:defRPr>
            </a:lvl8pPr>
            <a:lvl9pPr marL="3886200" indent="-228600" eaLnBrk="0" fontAlgn="base" hangingPunct="0">
              <a:spcBef>
                <a:spcPct val="0"/>
              </a:spcBef>
              <a:spcAft>
                <a:spcPct val="0"/>
              </a:spcAft>
              <a:defRPr sz="1200">
                <a:solidFill>
                  <a:schemeClr val="tx1"/>
                </a:solidFill>
                <a:latin typeface="Tahoma" pitchFamily="34" charset="0"/>
                <a:cs typeface="Arial" charset="0"/>
              </a:defRPr>
            </a:lvl9pPr>
          </a:lstStyle>
          <a:p>
            <a:pPr eaLnBrk="1" hangingPunct="1"/>
            <a:r>
              <a:rPr lang="en-US" sz="2000" dirty="0">
                <a:solidFill>
                  <a:schemeClr val="bg1"/>
                </a:solidFill>
              </a:rPr>
              <a:t>   Market research </a:t>
            </a:r>
          </a:p>
        </p:txBody>
      </p:sp>
      <p:sp>
        <p:nvSpPr>
          <p:cNvPr id="14367" name="TextBox 41"/>
          <p:cNvSpPr txBox="1">
            <a:spLocks noChangeArrowheads="1"/>
          </p:cNvSpPr>
          <p:nvPr/>
        </p:nvSpPr>
        <p:spPr bwMode="auto">
          <a:xfrm>
            <a:off x="8670056" y="2299318"/>
            <a:ext cx="2302744" cy="461665"/>
          </a:xfrm>
          <a:prstGeom prst="rect">
            <a:avLst/>
          </a:prstGeom>
          <a:solidFill>
            <a:srgbClr val="002060"/>
          </a:solidFill>
          <a:ln>
            <a:noFill/>
          </a:ln>
          <a:extLst/>
        </p:spPr>
        <p:txBody>
          <a:bodyPr wrap="square">
            <a:spAutoFit/>
          </a:bodyPr>
          <a:lstStyle>
            <a:lvl1pPr eaLnBrk="0" hangingPunct="0">
              <a:defRPr sz="1200">
                <a:solidFill>
                  <a:schemeClr val="tx1"/>
                </a:solidFill>
                <a:latin typeface="Tahoma" pitchFamily="34" charset="0"/>
                <a:cs typeface="Arial" charset="0"/>
              </a:defRPr>
            </a:lvl1pPr>
            <a:lvl2pPr marL="742950" indent="-285750" eaLnBrk="0" hangingPunct="0">
              <a:defRPr sz="1200">
                <a:solidFill>
                  <a:schemeClr val="tx1"/>
                </a:solidFill>
                <a:latin typeface="Tahoma" pitchFamily="34" charset="0"/>
                <a:cs typeface="Arial" charset="0"/>
              </a:defRPr>
            </a:lvl2pPr>
            <a:lvl3pPr marL="1143000" indent="-228600" eaLnBrk="0" hangingPunct="0">
              <a:defRPr sz="1200">
                <a:solidFill>
                  <a:schemeClr val="tx1"/>
                </a:solidFill>
                <a:latin typeface="Tahoma" pitchFamily="34" charset="0"/>
                <a:cs typeface="Arial" charset="0"/>
              </a:defRPr>
            </a:lvl3pPr>
            <a:lvl4pPr marL="1600200" indent="-228600" eaLnBrk="0" hangingPunct="0">
              <a:defRPr sz="1200">
                <a:solidFill>
                  <a:schemeClr val="tx1"/>
                </a:solidFill>
                <a:latin typeface="Tahoma" pitchFamily="34" charset="0"/>
                <a:cs typeface="Arial" charset="0"/>
              </a:defRPr>
            </a:lvl4pPr>
            <a:lvl5pPr marL="2057400" indent="-228600" eaLnBrk="0" hangingPunct="0">
              <a:defRPr sz="1200">
                <a:solidFill>
                  <a:schemeClr val="tx1"/>
                </a:solidFill>
                <a:latin typeface="Tahoma" pitchFamily="34" charset="0"/>
                <a:cs typeface="Arial" charset="0"/>
              </a:defRPr>
            </a:lvl5pPr>
            <a:lvl6pPr marL="2514600" indent="-228600" eaLnBrk="0" fontAlgn="base" hangingPunct="0">
              <a:spcBef>
                <a:spcPct val="0"/>
              </a:spcBef>
              <a:spcAft>
                <a:spcPct val="0"/>
              </a:spcAft>
              <a:defRPr sz="1200">
                <a:solidFill>
                  <a:schemeClr val="tx1"/>
                </a:solidFill>
                <a:latin typeface="Tahoma" pitchFamily="34" charset="0"/>
                <a:cs typeface="Arial" charset="0"/>
              </a:defRPr>
            </a:lvl6pPr>
            <a:lvl7pPr marL="2971800" indent="-228600" eaLnBrk="0" fontAlgn="base" hangingPunct="0">
              <a:spcBef>
                <a:spcPct val="0"/>
              </a:spcBef>
              <a:spcAft>
                <a:spcPct val="0"/>
              </a:spcAft>
              <a:defRPr sz="1200">
                <a:solidFill>
                  <a:schemeClr val="tx1"/>
                </a:solidFill>
                <a:latin typeface="Tahoma" pitchFamily="34" charset="0"/>
                <a:cs typeface="Arial" charset="0"/>
              </a:defRPr>
            </a:lvl7pPr>
            <a:lvl8pPr marL="3429000" indent="-228600" eaLnBrk="0" fontAlgn="base" hangingPunct="0">
              <a:spcBef>
                <a:spcPct val="0"/>
              </a:spcBef>
              <a:spcAft>
                <a:spcPct val="0"/>
              </a:spcAft>
              <a:defRPr sz="1200">
                <a:solidFill>
                  <a:schemeClr val="tx1"/>
                </a:solidFill>
                <a:latin typeface="Tahoma" pitchFamily="34" charset="0"/>
                <a:cs typeface="Arial" charset="0"/>
              </a:defRPr>
            </a:lvl8pPr>
            <a:lvl9pPr marL="3886200" indent="-228600" eaLnBrk="0" fontAlgn="base" hangingPunct="0">
              <a:spcBef>
                <a:spcPct val="0"/>
              </a:spcBef>
              <a:spcAft>
                <a:spcPct val="0"/>
              </a:spcAft>
              <a:defRPr sz="1200">
                <a:solidFill>
                  <a:schemeClr val="tx1"/>
                </a:solidFill>
                <a:latin typeface="Tahoma" pitchFamily="34" charset="0"/>
                <a:cs typeface="Arial" charset="0"/>
              </a:defRPr>
            </a:lvl9pPr>
          </a:lstStyle>
          <a:p>
            <a:pPr eaLnBrk="1" hangingPunct="1"/>
            <a:r>
              <a:rPr lang="en-US" sz="2400" dirty="0">
                <a:solidFill>
                  <a:schemeClr val="bg1"/>
                </a:solidFill>
              </a:rPr>
              <a:t>     Policy</a:t>
            </a:r>
          </a:p>
        </p:txBody>
      </p:sp>
      <p:sp>
        <p:nvSpPr>
          <p:cNvPr id="14368" name="TextBox 45"/>
          <p:cNvSpPr txBox="1">
            <a:spLocks noChangeArrowheads="1"/>
          </p:cNvSpPr>
          <p:nvPr/>
        </p:nvSpPr>
        <p:spPr bwMode="auto">
          <a:xfrm>
            <a:off x="1632857" y="1201015"/>
            <a:ext cx="3487057"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1200">
                <a:solidFill>
                  <a:schemeClr val="tx1"/>
                </a:solidFill>
                <a:latin typeface="Tahoma" pitchFamily="34" charset="0"/>
                <a:cs typeface="Arial" charset="0"/>
              </a:defRPr>
            </a:lvl1pPr>
            <a:lvl2pPr marL="742950" indent="-285750" eaLnBrk="0" hangingPunct="0">
              <a:defRPr sz="1200">
                <a:solidFill>
                  <a:schemeClr val="tx1"/>
                </a:solidFill>
                <a:latin typeface="Tahoma" pitchFamily="34" charset="0"/>
                <a:cs typeface="Arial" charset="0"/>
              </a:defRPr>
            </a:lvl2pPr>
            <a:lvl3pPr marL="1143000" indent="-228600" eaLnBrk="0" hangingPunct="0">
              <a:defRPr sz="1200">
                <a:solidFill>
                  <a:schemeClr val="tx1"/>
                </a:solidFill>
                <a:latin typeface="Tahoma" pitchFamily="34" charset="0"/>
                <a:cs typeface="Arial" charset="0"/>
              </a:defRPr>
            </a:lvl3pPr>
            <a:lvl4pPr marL="1600200" indent="-228600" eaLnBrk="0" hangingPunct="0">
              <a:defRPr sz="1200">
                <a:solidFill>
                  <a:schemeClr val="tx1"/>
                </a:solidFill>
                <a:latin typeface="Tahoma" pitchFamily="34" charset="0"/>
                <a:cs typeface="Arial" charset="0"/>
              </a:defRPr>
            </a:lvl4pPr>
            <a:lvl5pPr marL="2057400" indent="-228600" eaLnBrk="0" hangingPunct="0">
              <a:defRPr sz="1200">
                <a:solidFill>
                  <a:schemeClr val="tx1"/>
                </a:solidFill>
                <a:latin typeface="Tahoma" pitchFamily="34" charset="0"/>
                <a:cs typeface="Arial" charset="0"/>
              </a:defRPr>
            </a:lvl5pPr>
            <a:lvl6pPr marL="2514600" indent="-228600" eaLnBrk="0" fontAlgn="base" hangingPunct="0">
              <a:spcBef>
                <a:spcPct val="0"/>
              </a:spcBef>
              <a:spcAft>
                <a:spcPct val="0"/>
              </a:spcAft>
              <a:defRPr sz="1200">
                <a:solidFill>
                  <a:schemeClr val="tx1"/>
                </a:solidFill>
                <a:latin typeface="Tahoma" pitchFamily="34" charset="0"/>
                <a:cs typeface="Arial" charset="0"/>
              </a:defRPr>
            </a:lvl6pPr>
            <a:lvl7pPr marL="2971800" indent="-228600" eaLnBrk="0" fontAlgn="base" hangingPunct="0">
              <a:spcBef>
                <a:spcPct val="0"/>
              </a:spcBef>
              <a:spcAft>
                <a:spcPct val="0"/>
              </a:spcAft>
              <a:defRPr sz="1200">
                <a:solidFill>
                  <a:schemeClr val="tx1"/>
                </a:solidFill>
                <a:latin typeface="Tahoma" pitchFamily="34" charset="0"/>
                <a:cs typeface="Arial" charset="0"/>
              </a:defRPr>
            </a:lvl7pPr>
            <a:lvl8pPr marL="3429000" indent="-228600" eaLnBrk="0" fontAlgn="base" hangingPunct="0">
              <a:spcBef>
                <a:spcPct val="0"/>
              </a:spcBef>
              <a:spcAft>
                <a:spcPct val="0"/>
              </a:spcAft>
              <a:defRPr sz="1200">
                <a:solidFill>
                  <a:schemeClr val="tx1"/>
                </a:solidFill>
                <a:latin typeface="Tahoma" pitchFamily="34" charset="0"/>
                <a:cs typeface="Arial" charset="0"/>
              </a:defRPr>
            </a:lvl8pPr>
            <a:lvl9pPr marL="3886200" indent="-228600" eaLnBrk="0" fontAlgn="base" hangingPunct="0">
              <a:spcBef>
                <a:spcPct val="0"/>
              </a:spcBef>
              <a:spcAft>
                <a:spcPct val="0"/>
              </a:spcAft>
              <a:defRPr sz="1200">
                <a:solidFill>
                  <a:schemeClr val="tx1"/>
                </a:solidFill>
                <a:latin typeface="Tahoma" pitchFamily="34" charset="0"/>
                <a:cs typeface="Arial" charset="0"/>
              </a:defRPr>
            </a:lvl9pPr>
          </a:lstStyle>
          <a:p>
            <a:pPr eaLnBrk="1" hangingPunct="1"/>
            <a:r>
              <a:rPr lang="en-US" sz="2000" dirty="0">
                <a:effectLst>
                  <a:outerShdw blurRad="38100" dist="38100" dir="2700000" algn="tl">
                    <a:srgbClr val="000000">
                      <a:alpha val="43137"/>
                    </a:srgbClr>
                  </a:outerShdw>
                </a:effectLst>
              </a:rPr>
              <a:t>Capital, </a:t>
            </a:r>
            <a:r>
              <a:rPr lang="en-US" sz="2000" dirty="0" smtClean="0">
                <a:effectLst>
                  <a:outerShdw blurRad="38100" dist="38100" dir="2700000" algn="tl">
                    <a:srgbClr val="000000">
                      <a:alpha val="43137"/>
                    </a:srgbClr>
                  </a:outerShdw>
                </a:effectLst>
              </a:rPr>
              <a:t>equipment, </a:t>
            </a:r>
            <a:r>
              <a:rPr lang="en-US" sz="2000" dirty="0">
                <a:effectLst>
                  <a:outerShdw blurRad="38100" dist="38100" dir="2700000" algn="tl">
                    <a:srgbClr val="000000">
                      <a:alpha val="43137"/>
                    </a:srgbClr>
                  </a:outerShdw>
                </a:effectLst>
              </a:rPr>
              <a:t>scientists</a:t>
            </a:r>
          </a:p>
        </p:txBody>
      </p:sp>
      <p:sp>
        <p:nvSpPr>
          <p:cNvPr id="4" name="Slide Number Placeholder 3"/>
          <p:cNvSpPr>
            <a:spLocks noGrp="1"/>
          </p:cNvSpPr>
          <p:nvPr>
            <p:ph type="sldNum" sz="quarter" idx="12"/>
          </p:nvPr>
        </p:nvSpPr>
        <p:spPr>
          <a:xfrm>
            <a:off x="8610600" y="6283780"/>
            <a:ext cx="2743200" cy="365125"/>
          </a:xfrm>
        </p:spPr>
        <p:txBody>
          <a:bodyPr/>
          <a:lstStyle/>
          <a:p>
            <a:fld id="{55027F4C-2D71-464B-B2B0-DD188A169433}" type="slidenum">
              <a:rPr lang="en-GB" smtClean="0"/>
              <a:pPr/>
              <a:t>7</a:t>
            </a:fld>
            <a:endParaRPr lang="en-GB"/>
          </a:p>
        </p:txBody>
      </p:sp>
      <p:pic>
        <p:nvPicPr>
          <p:cNvPr id="30" name="Picture 29" descr="http://www.jkuat.ac.ke/wp-content/themes/jkuat/images/logo-jkuat.jpg"/>
          <p:cNvPicPr>
            <a:picLocks noChangeAspect="1"/>
          </p:cNvPicPr>
          <p:nvPr/>
        </p:nvPicPr>
        <p:blipFill>
          <a:blip r:embed="rId3" cstate="print"/>
          <a:srcRect r="83974"/>
          <a:stretch>
            <a:fillRect/>
          </a:stretch>
        </p:blipFill>
        <p:spPr bwMode="auto">
          <a:xfrm>
            <a:off x="11314950" y="5696963"/>
            <a:ext cx="877050" cy="841949"/>
          </a:xfrm>
          <a:prstGeom prst="rect">
            <a:avLst/>
          </a:prstGeom>
          <a:noFill/>
          <a:ln w="9525">
            <a:noFill/>
            <a:miter lim="800000"/>
            <a:headEnd/>
            <a:tailEnd/>
          </a:ln>
        </p:spPr>
      </p:pic>
      <p:sp>
        <p:nvSpPr>
          <p:cNvPr id="42" name="Shape 41"/>
          <p:cNvSpPr/>
          <p:nvPr/>
        </p:nvSpPr>
        <p:spPr>
          <a:xfrm rot="13020000">
            <a:off x="2823693" y="1824252"/>
            <a:ext cx="6594069" cy="6653313"/>
          </a:xfrm>
          <a:prstGeom prst="swooshArrow">
            <a:avLst>
              <a:gd name="adj1" fmla="val 16310"/>
              <a:gd name="adj2" fmla="val 31370"/>
            </a:avLst>
          </a:prstGeom>
          <a:solidFill>
            <a:schemeClr val="accent6"/>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r>
              <a:rPr lang="en-US" dirty="0" smtClean="0"/>
              <a:t>h</a:t>
            </a:r>
            <a:endParaRPr lang="en-US" dirty="0"/>
          </a:p>
        </p:txBody>
      </p:sp>
      <p:sp>
        <p:nvSpPr>
          <p:cNvPr id="14364" name="TextBox 32"/>
          <p:cNvSpPr txBox="1">
            <a:spLocks noChangeArrowheads="1"/>
          </p:cNvSpPr>
          <p:nvPr/>
        </p:nvSpPr>
        <p:spPr bwMode="auto">
          <a:xfrm>
            <a:off x="2772229" y="5728673"/>
            <a:ext cx="3962400" cy="461665"/>
          </a:xfrm>
          <a:prstGeom prst="rect">
            <a:avLst/>
          </a:prstGeom>
          <a:solidFill>
            <a:schemeClr val="accent6">
              <a:alpha val="73000"/>
            </a:schemeClr>
          </a:solidFill>
          <a:ln>
            <a:noFill/>
          </a:ln>
          <a:extLst/>
        </p:spPr>
        <p:txBody>
          <a:bodyPr wrap="square">
            <a:spAutoFit/>
          </a:bodyPr>
          <a:lstStyle>
            <a:lvl1pPr eaLnBrk="0" hangingPunct="0">
              <a:defRPr sz="1200">
                <a:solidFill>
                  <a:schemeClr val="tx1"/>
                </a:solidFill>
                <a:latin typeface="Tahoma" pitchFamily="34" charset="0"/>
                <a:cs typeface="Arial" charset="0"/>
              </a:defRPr>
            </a:lvl1pPr>
            <a:lvl2pPr marL="742950" indent="-285750" eaLnBrk="0" hangingPunct="0">
              <a:defRPr sz="1200">
                <a:solidFill>
                  <a:schemeClr val="tx1"/>
                </a:solidFill>
                <a:latin typeface="Tahoma" pitchFamily="34" charset="0"/>
                <a:cs typeface="Arial" charset="0"/>
              </a:defRPr>
            </a:lvl2pPr>
            <a:lvl3pPr marL="1143000" indent="-228600" eaLnBrk="0" hangingPunct="0">
              <a:defRPr sz="1200">
                <a:solidFill>
                  <a:schemeClr val="tx1"/>
                </a:solidFill>
                <a:latin typeface="Tahoma" pitchFamily="34" charset="0"/>
                <a:cs typeface="Arial" charset="0"/>
              </a:defRPr>
            </a:lvl3pPr>
            <a:lvl4pPr marL="1600200" indent="-228600" eaLnBrk="0" hangingPunct="0">
              <a:defRPr sz="1200">
                <a:solidFill>
                  <a:schemeClr val="tx1"/>
                </a:solidFill>
                <a:latin typeface="Tahoma" pitchFamily="34" charset="0"/>
                <a:cs typeface="Arial" charset="0"/>
              </a:defRPr>
            </a:lvl4pPr>
            <a:lvl5pPr marL="2057400" indent="-228600" eaLnBrk="0" hangingPunct="0">
              <a:defRPr sz="1200">
                <a:solidFill>
                  <a:schemeClr val="tx1"/>
                </a:solidFill>
                <a:latin typeface="Tahoma" pitchFamily="34" charset="0"/>
                <a:cs typeface="Arial" charset="0"/>
              </a:defRPr>
            </a:lvl5pPr>
            <a:lvl6pPr marL="2514600" indent="-228600" eaLnBrk="0" fontAlgn="base" hangingPunct="0">
              <a:spcBef>
                <a:spcPct val="0"/>
              </a:spcBef>
              <a:spcAft>
                <a:spcPct val="0"/>
              </a:spcAft>
              <a:defRPr sz="1200">
                <a:solidFill>
                  <a:schemeClr val="tx1"/>
                </a:solidFill>
                <a:latin typeface="Tahoma" pitchFamily="34" charset="0"/>
                <a:cs typeface="Arial" charset="0"/>
              </a:defRPr>
            </a:lvl6pPr>
            <a:lvl7pPr marL="2971800" indent="-228600" eaLnBrk="0" fontAlgn="base" hangingPunct="0">
              <a:spcBef>
                <a:spcPct val="0"/>
              </a:spcBef>
              <a:spcAft>
                <a:spcPct val="0"/>
              </a:spcAft>
              <a:defRPr sz="1200">
                <a:solidFill>
                  <a:schemeClr val="tx1"/>
                </a:solidFill>
                <a:latin typeface="Tahoma" pitchFamily="34" charset="0"/>
                <a:cs typeface="Arial" charset="0"/>
              </a:defRPr>
            </a:lvl7pPr>
            <a:lvl8pPr marL="3429000" indent="-228600" eaLnBrk="0" fontAlgn="base" hangingPunct="0">
              <a:spcBef>
                <a:spcPct val="0"/>
              </a:spcBef>
              <a:spcAft>
                <a:spcPct val="0"/>
              </a:spcAft>
              <a:defRPr sz="1200">
                <a:solidFill>
                  <a:schemeClr val="tx1"/>
                </a:solidFill>
                <a:latin typeface="Tahoma" pitchFamily="34" charset="0"/>
                <a:cs typeface="Arial" charset="0"/>
              </a:defRPr>
            </a:lvl8pPr>
            <a:lvl9pPr marL="3886200" indent="-228600" eaLnBrk="0" fontAlgn="base" hangingPunct="0">
              <a:spcBef>
                <a:spcPct val="0"/>
              </a:spcBef>
              <a:spcAft>
                <a:spcPct val="0"/>
              </a:spcAft>
              <a:defRPr sz="1200">
                <a:solidFill>
                  <a:schemeClr val="tx1"/>
                </a:solidFill>
                <a:latin typeface="Tahoma" pitchFamily="34" charset="0"/>
                <a:cs typeface="Arial" charset="0"/>
              </a:defRPr>
            </a:lvl9pPr>
          </a:lstStyle>
          <a:p>
            <a:pPr eaLnBrk="1" hangingPunct="1"/>
            <a:r>
              <a:rPr lang="en-US" sz="2400" b="1" dirty="0" smtClean="0">
                <a:solidFill>
                  <a:srgbClr val="FF0000"/>
                </a:solidFill>
              </a:rPr>
              <a:t>Societal driven research</a:t>
            </a:r>
            <a:endParaRPr lang="en-US" sz="2400" b="1" dirty="0">
              <a:solidFill>
                <a:srgbClr val="FF0000"/>
              </a:solidFill>
            </a:endParaRPr>
          </a:p>
        </p:txBody>
      </p:sp>
    </p:spTree>
    <p:extLst>
      <p:ext uri="{BB962C8B-B14F-4D97-AF65-F5344CB8AC3E}">
        <p14:creationId xmlns:p14="http://schemas.microsoft.com/office/powerpoint/2010/main" xmlns="" val="21746464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316858" cy="1064526"/>
          </a:xfrm>
          <a:solidFill>
            <a:srgbClr val="002060"/>
          </a:solidFill>
        </p:spPr>
        <p:txBody>
          <a:bodyPr>
            <a:noAutofit/>
          </a:bodyPr>
          <a:lstStyle/>
          <a:p>
            <a:pPr lvl="0" algn="ctr"/>
            <a:r>
              <a:rPr lang="en-GB" b="1"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THE JKUAT  RPE DIVISION</a:t>
            </a:r>
            <a:endParaRPr lang="en-GB"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0" y="1064526"/>
            <a:ext cx="11725399" cy="5498803"/>
          </a:xfrm>
        </p:spPr>
        <p:txBody>
          <a:bodyPr>
            <a:normAutofit fontScale="92500" lnSpcReduction="10000"/>
          </a:bodyPr>
          <a:lstStyle/>
          <a:p>
            <a:endParaRPr lang="en-US" dirty="0" smtClean="0"/>
          </a:p>
          <a:p>
            <a:r>
              <a:rPr lang="en-US" dirty="0" smtClean="0"/>
              <a:t>The RPE division is in charge of management and administration of all research, innovation, technology transfer and collaboration activities in JKUAT.  The division was established by JKUAT Act 1994.</a:t>
            </a:r>
          </a:p>
          <a:p>
            <a:pPr marL="0" indent="0">
              <a:buNone/>
            </a:pPr>
            <a:r>
              <a:rPr lang="en-US" dirty="0" smtClean="0"/>
              <a:t> </a:t>
            </a:r>
          </a:p>
          <a:p>
            <a:pPr marL="0" indent="0">
              <a:buNone/>
            </a:pPr>
            <a:r>
              <a:rPr lang="en-US" dirty="0" smtClean="0"/>
              <a:t>The main objectives of the division are:</a:t>
            </a:r>
            <a:endParaRPr lang="en-US" sz="2400" dirty="0" smtClean="0"/>
          </a:p>
          <a:p>
            <a:pPr lvl="0"/>
            <a:r>
              <a:rPr lang="en-US" dirty="0" smtClean="0"/>
              <a:t>To </a:t>
            </a:r>
            <a:r>
              <a:rPr lang="en-US" dirty="0"/>
              <a:t>play an effective role in the development of Agriculture and Technology in conjunction with industry;</a:t>
            </a:r>
            <a:endParaRPr lang="en-US" sz="2400" dirty="0"/>
          </a:p>
          <a:p>
            <a:pPr lvl="0"/>
            <a:r>
              <a:rPr lang="en-US" dirty="0"/>
              <a:t>To provide extension services to contribute to the social and economic development of Kenya.</a:t>
            </a:r>
            <a:endParaRPr lang="en-US" sz="2400" dirty="0"/>
          </a:p>
          <a:p>
            <a:pPr marL="0" indent="0">
              <a:buNone/>
            </a:pPr>
            <a:endParaRPr lang="en-US" dirty="0"/>
          </a:p>
          <a:p>
            <a:pPr marL="0" indent="0">
              <a:buNone/>
            </a:pPr>
            <a:r>
              <a:rPr lang="en-US" sz="2400" b="1" dirty="0">
                <a:solidFill>
                  <a:srgbClr val="003399"/>
                </a:solidFill>
                <a:effectLst>
                  <a:outerShdw blurRad="38100" dist="38100" dir="2700000" algn="tl">
                    <a:srgbClr val="000000">
                      <a:alpha val="43137"/>
                    </a:srgbClr>
                  </a:outerShdw>
                </a:effectLst>
              </a:rPr>
              <a:t>It is commendable that the drafters of this Act clearly appreciated the emerging importance of research units in modern </a:t>
            </a:r>
            <a:r>
              <a:rPr lang="en-US" sz="2400" b="1" dirty="0" smtClean="0">
                <a:solidFill>
                  <a:srgbClr val="003399"/>
                </a:solidFill>
                <a:effectLst>
                  <a:outerShdw blurRad="38100" dist="38100" dir="2700000" algn="tl">
                    <a:srgbClr val="000000">
                      <a:alpha val="43137"/>
                    </a:srgbClr>
                  </a:outerShdw>
                </a:effectLst>
              </a:rPr>
              <a:t>HEIs</a:t>
            </a:r>
            <a:r>
              <a:rPr lang="en-US" sz="2400" dirty="0" smtClean="0"/>
              <a:t>.</a:t>
            </a:r>
            <a:endParaRPr lang="en-US" sz="2400" dirty="0"/>
          </a:p>
          <a:p>
            <a:pPr lvl="1"/>
            <a:endParaRPr lang="en-GB" dirty="0"/>
          </a:p>
        </p:txBody>
      </p:sp>
      <p:sp>
        <p:nvSpPr>
          <p:cNvPr id="4" name="Slide Number Placeholder 3"/>
          <p:cNvSpPr>
            <a:spLocks noGrp="1"/>
          </p:cNvSpPr>
          <p:nvPr>
            <p:ph type="sldNum" sz="quarter" idx="12"/>
          </p:nvPr>
        </p:nvSpPr>
        <p:spPr/>
        <p:txBody>
          <a:bodyPr/>
          <a:lstStyle/>
          <a:p>
            <a:fld id="{55027F4C-2D71-464B-B2B0-DD188A169433}" type="slidenum">
              <a:rPr lang="en-GB" smtClean="0"/>
              <a:pPr/>
              <a:t>8</a:t>
            </a:fld>
            <a:endParaRPr lang="en-GB"/>
          </a:p>
        </p:txBody>
      </p:sp>
      <p:pic>
        <p:nvPicPr>
          <p:cNvPr id="5" name="Picture 4" descr="http://www.jkuat.ac.ke/wp-content/themes/jkuat/images/logo-jkuat.jpg"/>
          <p:cNvPicPr>
            <a:picLocks noChangeAspect="1"/>
          </p:cNvPicPr>
          <p:nvPr/>
        </p:nvPicPr>
        <p:blipFill>
          <a:blip r:embed="rId2" cstate="print"/>
          <a:srcRect r="83974"/>
          <a:stretch>
            <a:fillRect/>
          </a:stretch>
        </p:blipFill>
        <p:spPr bwMode="auto">
          <a:xfrm>
            <a:off x="11314950" y="5696963"/>
            <a:ext cx="877050" cy="841949"/>
          </a:xfrm>
          <a:prstGeom prst="rect">
            <a:avLst/>
          </a:prstGeom>
          <a:noFill/>
          <a:ln w="9525">
            <a:noFill/>
            <a:miter lim="800000"/>
            <a:headEnd/>
            <a:tailEnd/>
          </a:ln>
        </p:spPr>
      </p:pic>
    </p:spTree>
    <p:extLst>
      <p:ext uri="{BB962C8B-B14F-4D97-AF65-F5344CB8AC3E}">
        <p14:creationId xmlns:p14="http://schemas.microsoft.com/office/powerpoint/2010/main" xmlns="" val="11047734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rgbClr val="00B0F0">
                <a:tint val="66000"/>
                <a:satMod val="160000"/>
              </a:srgbClr>
            </a:gs>
            <a:gs pos="23000">
              <a:srgbClr val="00B0F0">
                <a:tint val="44500"/>
                <a:satMod val="160000"/>
              </a:srgbClr>
            </a:gs>
            <a:gs pos="28000">
              <a:srgbClr val="00B0F0">
                <a:tint val="23500"/>
                <a:satMod val="160000"/>
              </a:srgbClr>
            </a:gs>
          </a:gsLst>
          <a:lin ang="16200000" scaled="1"/>
        </a:grad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55027F4C-2D71-464B-B2B0-DD188A169433}" type="slidenum">
              <a:rPr lang="en-GB" smtClean="0"/>
              <a:pPr/>
              <a:t>9</a:t>
            </a:fld>
            <a:endParaRPr lang="en-GB"/>
          </a:p>
        </p:txBody>
      </p:sp>
      <p:sp>
        <p:nvSpPr>
          <p:cNvPr id="4" name="Rectangle 3"/>
          <p:cNvSpPr/>
          <p:nvPr/>
        </p:nvSpPr>
        <p:spPr>
          <a:xfrm>
            <a:off x="0" y="36031"/>
            <a:ext cx="12351657" cy="769441"/>
          </a:xfrm>
          <a:prstGeom prst="rect">
            <a:avLst/>
          </a:prstGeom>
          <a:solidFill>
            <a:srgbClr val="002060"/>
          </a:solidFill>
        </p:spPr>
        <p:txBody>
          <a:bodyPr wrap="square">
            <a:spAutoFit/>
          </a:bodyPr>
          <a:lstStyle/>
          <a:p>
            <a:pPr algn="ctr"/>
            <a:r>
              <a:rPr lang="en-GB" sz="4400" b="1"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RPE GOVERNANCE STRUCTURE</a:t>
            </a:r>
            <a:endParaRPr lang="en-GB" sz="44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23081" y="1037230"/>
            <a:ext cx="11464119" cy="5684245"/>
          </a:xfrm>
          <a:prstGeom prst="rect">
            <a:avLst/>
          </a:prstGeom>
        </p:spPr>
      </p:pic>
    </p:spTree>
    <p:extLst>
      <p:ext uri="{BB962C8B-B14F-4D97-AF65-F5344CB8AC3E}">
        <p14:creationId xmlns:p14="http://schemas.microsoft.com/office/powerpoint/2010/main" xmlns="" val="1249759699"/>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sz="2400" dirty="0"/>
        </a:defPPr>
      </a:lstStyle>
      <a:style>
        <a:lnRef idx="1">
          <a:schemeClr val="dk1"/>
        </a:lnRef>
        <a:fillRef idx="2">
          <a:schemeClr val="dk1"/>
        </a:fillRef>
        <a:effectRef idx="1">
          <a:schemeClr val="dk1"/>
        </a:effectRef>
        <a:fontRef idx="minor">
          <a:schemeClr val="dk1"/>
        </a:fontRef>
      </a: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14565</TotalTime>
  <Words>2314</Words>
  <Application>Microsoft Office PowerPoint</Application>
  <PresentationFormat>Custom</PresentationFormat>
  <Paragraphs>792</Paragraphs>
  <Slides>52</Slides>
  <Notes>24</Notes>
  <HiddenSlides>0</HiddenSlides>
  <MMClips>0</MMClips>
  <ScaleCrop>false</ScaleCrop>
  <HeadingPairs>
    <vt:vector size="4" baseType="variant">
      <vt:variant>
        <vt:lpstr>Theme</vt:lpstr>
      </vt:variant>
      <vt:variant>
        <vt:i4>2</vt:i4>
      </vt:variant>
      <vt:variant>
        <vt:lpstr>Slide Titles</vt:lpstr>
      </vt:variant>
      <vt:variant>
        <vt:i4>52</vt:i4>
      </vt:variant>
    </vt:vector>
  </HeadingPairs>
  <TitlesOfParts>
    <vt:vector size="54" baseType="lpstr">
      <vt:lpstr>Office Theme</vt:lpstr>
      <vt:lpstr>Flow</vt:lpstr>
      <vt:lpstr>  RESEARCH, PRODUCTION AND  EXTENSION - JKUAT</vt:lpstr>
      <vt:lpstr>GRANTS;</vt:lpstr>
      <vt:lpstr> INTRODUCTION  </vt:lpstr>
      <vt:lpstr>HISTORY OF UNIVERSITY RESEARCH</vt:lpstr>
      <vt:lpstr>HISTORY OF UNIVERSITY RESEARCH</vt:lpstr>
      <vt:lpstr>HISTORY OF UNIVERSITY RESEARCH- THE CASE OF STANFORD</vt:lpstr>
      <vt:lpstr>THE INNOVATION PROCESS</vt:lpstr>
      <vt:lpstr>  THE JKUAT  RPE DIVISION</vt:lpstr>
      <vt:lpstr>Slide 9</vt:lpstr>
      <vt:lpstr>JKUAT RPE DIVISION</vt:lpstr>
      <vt:lpstr>Slide 11</vt:lpstr>
      <vt:lpstr>GRANTS</vt:lpstr>
      <vt:lpstr>GRANTS</vt:lpstr>
      <vt:lpstr>Slide 14</vt:lpstr>
      <vt:lpstr>Slide 15</vt:lpstr>
      <vt:lpstr>JKUAT CENTRE OF EXCELLENCE</vt:lpstr>
      <vt:lpstr>Slide 17</vt:lpstr>
      <vt:lpstr>Slide 18</vt:lpstr>
      <vt:lpstr>Slide 19</vt:lpstr>
      <vt:lpstr>RESEARCH THEME: ENGINEERING AND TECHNOLOGY (199 m)</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Extension and Technology Transfer Activities (359.5 m)</vt:lpstr>
      <vt:lpstr>Slide 40</vt:lpstr>
      <vt:lpstr>Slide 41</vt:lpstr>
      <vt:lpstr>Slide 42</vt:lpstr>
      <vt:lpstr>CONCLUSIONS</vt:lpstr>
      <vt:lpstr>THE FUTURE</vt:lpstr>
      <vt:lpstr>FUTURE :-Venture Capitals Examples</vt:lpstr>
      <vt:lpstr>FUTURE-Focus</vt:lpstr>
      <vt:lpstr>FUTURE- JKUAT Focus</vt:lpstr>
      <vt:lpstr>FUTURE- SPIN-OFFS</vt:lpstr>
      <vt:lpstr>Slide 49</vt:lpstr>
      <vt:lpstr>PARTING SHOT</vt:lpstr>
      <vt:lpstr>ACKNOWLEDGEMENT</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Patrick Mbindyo</dc:creator>
  <cp:lastModifiedBy>lamech.ondieki</cp:lastModifiedBy>
  <cp:revision>579</cp:revision>
  <cp:lastPrinted>2017-02-18T09:03:32Z</cp:lastPrinted>
  <dcterms:created xsi:type="dcterms:W3CDTF">2014-05-12T07:47:27Z</dcterms:created>
  <dcterms:modified xsi:type="dcterms:W3CDTF">2017-04-18T13:14:38Z</dcterms:modified>
</cp:coreProperties>
</file>